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65" r:id="rId9"/>
    <p:sldId id="268" r:id="rId10"/>
    <p:sldId id="269" r:id="rId11"/>
    <p:sldId id="270" r:id="rId12"/>
    <p:sldId id="278" r:id="rId13"/>
    <p:sldId id="350" r:id="rId14"/>
    <p:sldId id="355" r:id="rId15"/>
    <p:sldId id="356" r:id="rId16"/>
    <p:sldId id="357" r:id="rId17"/>
    <p:sldId id="358" r:id="rId18"/>
    <p:sldId id="369" r:id="rId19"/>
    <p:sldId id="370" r:id="rId20"/>
    <p:sldId id="371" r:id="rId21"/>
    <p:sldId id="372" r:id="rId22"/>
    <p:sldId id="289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288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7.4062644887169973E-2"/>
          <c:w val="0.60746545838341681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897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11899.1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2E-2"/>
                  <c:y val="-5.4927374765585445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9888.7000000000007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9142</c:v>
                </c:pt>
              </c:numCache>
            </c:numRef>
          </c:val>
        </c:ser>
        <c:shape val="cone"/>
        <c:axId val="67171456"/>
        <c:axId val="67172992"/>
        <c:axId val="96992320"/>
      </c:bar3DChart>
      <c:catAx>
        <c:axId val="67171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172992"/>
        <c:crosses val="autoZero"/>
        <c:auto val="1"/>
        <c:lblAlgn val="ctr"/>
        <c:lblOffset val="100"/>
      </c:catAx>
      <c:valAx>
        <c:axId val="67172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171456"/>
        <c:crosses val="autoZero"/>
        <c:crossBetween val="between"/>
      </c:valAx>
      <c:serAx>
        <c:axId val="96992320"/>
        <c:scaling>
          <c:orientation val="minMax"/>
        </c:scaling>
        <c:delete val="1"/>
        <c:axPos val="b"/>
        <c:tickLblPos val="none"/>
        <c:crossAx val="67172992"/>
        <c:crosses val="autoZero"/>
      </c:serAx>
    </c:plotArea>
    <c:legend>
      <c:legendPos val="r"/>
      <c:layout>
        <c:manualLayout>
          <c:xMode val="edge"/>
          <c:yMode val="edge"/>
          <c:x val="0.72789753158740356"/>
          <c:y val="0.38716446726501891"/>
          <c:w val="0.13435009746391816"/>
          <c:h val="0.1939706177469916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14784.3</a:t>
            </a:r>
            <a:r>
              <a:rPr lang="ru-RU" dirty="0" smtClean="0"/>
              <a:t> </a:t>
            </a: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66713159614081174"/>
          <c:y val="1.91243810928640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23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15070.8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38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64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534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105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11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 Общегосударственные вопросы 5206.7</c:v>
                </c:pt>
                <c:pt idx="1">
                  <c:v> Национальная оборона241.6</c:v>
                </c:pt>
                <c:pt idx="2">
                  <c:v>национальная безопасность и правоохранительная деятельность - 30.0</c:v>
                </c:pt>
                <c:pt idx="3">
                  <c:v>0</c:v>
                </c:pt>
                <c:pt idx="4">
                  <c:v>жилищно-коммунальное хозяйство - 1991.7</c:v>
                </c:pt>
                <c:pt idx="5">
                  <c:v>Культура, кинематография - 4355.6</c:v>
                </c:pt>
                <c:pt idx="6">
                  <c:v>социальная политика - 153.7</c:v>
                </c:pt>
                <c:pt idx="7">
                  <c:v>физическая культура и спорт - 17.5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0.34499999999999997</c:v>
                </c:pt>
                <c:pt idx="1">
                  <c:v>1.6E-2</c:v>
                </c:pt>
                <c:pt idx="2">
                  <c:v>2E-3</c:v>
                </c:pt>
                <c:pt idx="3">
                  <c:v>0</c:v>
                </c:pt>
                <c:pt idx="4">
                  <c:v>0.17199999999999999</c:v>
                </c:pt>
                <c:pt idx="5">
                  <c:v>0.442</c:v>
                </c:pt>
                <c:pt idx="6">
                  <c:v>0.01</c:v>
                </c:pt>
                <c:pt idx="7">
                  <c:v>1E-3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896"/>
          <c:y val="7.3653450743798199E-2"/>
          <c:w val="0.33538464466758289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en-US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3820.1</a:t>
            </a: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539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4230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59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7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786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- 703.5</c:v>
                </c:pt>
                <c:pt idx="1">
                  <c:v>налоги на совокупный доход -825.8</c:v>
                </c:pt>
                <c:pt idx="2">
                  <c:v>налоги на имущество - 2565.8</c:v>
                </c:pt>
                <c:pt idx="3">
                  <c:v>государственная пошлина - 31.3</c:v>
                </c:pt>
                <c:pt idx="4">
                  <c:v>Доходы от использования имущества, находящегося в гос. и муниципальной собственности - 85.9</c:v>
                </c:pt>
                <c:pt idx="5">
                  <c:v>Штрафы, санкции, возмещение ущерба - 17.7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0.16600000000000001</c:v>
                </c:pt>
                <c:pt idx="1">
                  <c:v>0.19500000000000001</c:v>
                </c:pt>
                <c:pt idx="2">
                  <c:v>0.6070000000000001</c:v>
                </c:pt>
                <c:pt idx="3">
                  <c:v>7.000000000000001E-3</c:v>
                </c:pt>
                <c:pt idx="4">
                  <c:v>2.0000000000000004E-2</c:v>
                </c:pt>
                <c:pt idx="5">
                  <c:v>4.000000000000001E-3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2021 год - 17.5</c:v>
                </c:pt>
                <c:pt idx="1">
                  <c:v>2022 год -0,0</c:v>
                </c:pt>
                <c:pt idx="2">
                  <c:v>2023 год - 0,0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pyramid"/>
        <c:axId val="98219904"/>
        <c:axId val="98221440"/>
        <c:axId val="0"/>
      </c:bar3DChart>
      <c:catAx>
        <c:axId val="98219904"/>
        <c:scaling>
          <c:orientation val="minMax"/>
        </c:scaling>
        <c:axPos val="b"/>
        <c:tickLblPos val="nextTo"/>
        <c:crossAx val="98221440"/>
        <c:crosses val="autoZero"/>
        <c:auto val="1"/>
        <c:lblAlgn val="ctr"/>
        <c:lblOffset val="100"/>
      </c:catAx>
      <c:valAx>
        <c:axId val="98221440"/>
        <c:scaling>
          <c:orientation val="minMax"/>
        </c:scaling>
        <c:axPos val="l"/>
        <c:majorGridlines/>
        <c:numFmt formatCode="General" sourceLinked="1"/>
        <c:tickLblPos val="nextTo"/>
        <c:crossAx val="9821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424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6209477216395917E-2"/>
                  <c:y val="-5.965431945470111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53</a:t>
                    </a:r>
                    <a:r>
                      <a:rPr lang="ru-RU" sz="1200" dirty="0" smtClean="0"/>
                      <a:t>,</a:t>
                    </a:r>
                    <a:r>
                      <a:rPr lang="en-US" sz="1200" dirty="0" smtClean="0"/>
                      <a:t>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2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586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108920192"/>
        <c:axId val="109315200"/>
        <c:axId val="0"/>
      </c:bar3DChart>
      <c:catAx>
        <c:axId val="108920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315200"/>
        <c:crosses val="autoZero"/>
        <c:auto val="1"/>
        <c:lblAlgn val="ctr"/>
        <c:lblOffset val="100"/>
      </c:catAx>
      <c:valAx>
        <c:axId val="109315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20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25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.20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04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2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en-US" sz="1800" dirty="0" smtClean="0"/>
            <a:t>5028.6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3</a:t>
          </a:r>
          <a:r>
            <a:rPr lang="ru-RU" sz="2000" dirty="0" smtClean="0"/>
            <a:t> год – </a:t>
          </a:r>
          <a:r>
            <a:rPr lang="en-US" sz="2000" dirty="0" smtClean="0"/>
            <a:t>3878.6</a:t>
          </a:r>
          <a:r>
            <a:rPr lang="ru-RU" sz="2000" dirty="0" smtClean="0"/>
            <a:t>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34</a:t>
          </a:r>
          <a:r>
            <a:rPr lang="ru-RU" sz="2000" dirty="0" smtClean="0"/>
            <a:t> год – </a:t>
          </a:r>
          <a:r>
            <a:rPr lang="ru-RU" sz="1800" dirty="0" smtClean="0"/>
            <a:t>387</a:t>
          </a:r>
          <a:r>
            <a:rPr lang="en-US" sz="1800" dirty="0" smtClean="0"/>
            <a:t>8</a:t>
          </a:r>
          <a:r>
            <a:rPr lang="ru-RU" sz="1800" dirty="0" smtClean="0"/>
            <a:t>,</a:t>
          </a:r>
          <a:r>
            <a:rPr lang="en-US" sz="1800" dirty="0" smtClean="0"/>
            <a:t>6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11899.1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270.7</a:t>
          </a:r>
          <a:endParaRPr lang="ru-RU" sz="180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9888.7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b="0" i="1" dirty="0" smtClean="0">
              <a:latin typeface="Times New Roman" pitchFamily="18" charset="0"/>
              <a:cs typeface="Times New Roman" pitchFamily="18" charset="0"/>
            </a:rPr>
            <a:t>518.6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9142.0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495.0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4355.6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4167.5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3376.6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2</a:t>
          </a:r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en-US" sz="2400" dirty="0" smtClean="0"/>
            <a:t>0</a:t>
          </a:r>
          <a:r>
            <a:rPr lang="ru-RU" sz="2400" dirty="0" smtClean="0"/>
            <a:t>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3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4</a:t>
          </a:r>
        </a:p>
        <a:p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25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.20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04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2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en-US" sz="1800" kern="1200" dirty="0" smtClean="0"/>
            <a:t>5028.6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3</a:t>
          </a:r>
          <a:r>
            <a:rPr lang="ru-RU" sz="2000" kern="1200" dirty="0" smtClean="0"/>
            <a:t> год – </a:t>
          </a:r>
          <a:r>
            <a:rPr lang="en-US" sz="2000" kern="1200" dirty="0" smtClean="0"/>
            <a:t>3878.6</a:t>
          </a:r>
          <a:r>
            <a:rPr lang="ru-RU" sz="2000" kern="1200" dirty="0" smtClean="0"/>
            <a:t>,</a:t>
          </a:r>
          <a:r>
            <a:rPr lang="en-US" sz="2000" kern="1200" dirty="0" smtClean="0"/>
            <a:t>0</a:t>
          </a:r>
          <a:r>
            <a:rPr lang="ru-RU" sz="20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34</a:t>
          </a:r>
          <a:r>
            <a:rPr lang="ru-RU" sz="2000" kern="1200" dirty="0" smtClean="0"/>
            <a:t> год – </a:t>
          </a:r>
          <a:r>
            <a:rPr lang="ru-RU" sz="1800" kern="1200" dirty="0" smtClean="0"/>
            <a:t>387</a:t>
          </a:r>
          <a:r>
            <a:rPr lang="en-US" sz="1800" kern="1200" dirty="0" smtClean="0"/>
            <a:t>8</a:t>
          </a:r>
          <a:r>
            <a:rPr lang="ru-RU" sz="1800" kern="1200" dirty="0" smtClean="0"/>
            <a:t>,</a:t>
          </a:r>
          <a:r>
            <a:rPr lang="en-US" sz="1800" kern="1200" dirty="0" smtClean="0"/>
            <a:t>6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11899.1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270.7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9888.7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latin typeface="Times New Roman" pitchFamily="18" charset="0"/>
              <a:cs typeface="Times New Roman" pitchFamily="18" charset="0"/>
            </a:rPr>
            <a:t>518.6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9142.0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495.0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4355.6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4167.5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3376.6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63A27-5CF4-4253-AE30-0EF0F3CC244B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7F583E3-0DB5-49AD-A16C-3E86024769BF}">
      <dsp:nvSpPr>
        <dsp:cNvPr id="0" name=""/>
        <dsp:cNvSpPr/>
      </dsp:nvSpPr>
      <dsp:spPr>
        <a:xfrm>
          <a:off x="442390" y="0"/>
          <a:ext cx="5760720" cy="10036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0"/>
        <a:ext cx="5760720" cy="1003680"/>
      </dsp:txXfrm>
    </dsp:sp>
    <dsp:sp modelId="{D86A6CB0-9D73-4D34-B78A-A05AA6936D4B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EB4578-7BEE-46F3-8EC2-A697F57F4356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79" y="1583661"/>
        <a:ext cx="5760720" cy="1003680"/>
      </dsp:txXfrm>
    </dsp:sp>
    <dsp:sp modelId="{582F038E-A05F-4AE9-89C5-B37011135959}">
      <dsp:nvSpPr>
        <dsp:cNvPr id="0" name=""/>
        <dsp:cNvSpPr/>
      </dsp:nvSpPr>
      <dsp:spPr>
        <a:xfrm>
          <a:off x="0" y="3629001"/>
          <a:ext cx="8229599" cy="856800"/>
        </a:xfrm>
        <a:prstGeom prst="rect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8FDBFCB-FA01-403A-8A24-1FC12F1D3F67}">
      <dsp:nvSpPr>
        <dsp:cNvPr id="0" name=""/>
        <dsp:cNvSpPr/>
      </dsp:nvSpPr>
      <dsp:spPr>
        <a:xfrm>
          <a:off x="442390" y="3124948"/>
          <a:ext cx="5760720" cy="1003680"/>
        </a:xfrm>
        <a:prstGeom prst="round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3124948"/>
        <a:ext cx="5760720" cy="100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76433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2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1976433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76433" y="1246186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3</a:t>
          </a:r>
          <a:endParaRPr lang="ru-RU" sz="4000" kern="1200" dirty="0"/>
        </a:p>
      </dsp:txBody>
      <dsp:txXfrm>
        <a:off x="1976433" y="1246186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4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0</a:t>
          </a:r>
          <a:r>
            <a:rPr lang="ru-RU" sz="2400" kern="1200" dirty="0" smtClean="0"/>
            <a:t>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0,0 тыс. рублей</a:t>
          </a:r>
          <a:endParaRPr lang="ru-RU" sz="34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9142.0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164305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61.7</a:t>
            </a: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1682.6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1801.7</a:t>
            </a:r>
            <a:r>
              <a:rPr lang="ru-RU" sz="1600" dirty="0" smtClean="0"/>
              <a:t>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1733.1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96912"/>
            <a:ext cx="4500594" cy="32610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год </a:t>
            </a:r>
          </a:p>
          <a:p>
            <a:pPr algn="ctr"/>
            <a:r>
              <a:rPr lang="en-US" dirty="0" smtClean="0"/>
              <a:t>1</a:t>
            </a:r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Литвиновского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Литвиновского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2018-2024 годы с учетом уровня инфляции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en-US" sz="1400" dirty="0" smtClean="0"/>
              <a:t>12169.8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en-US" sz="1400" dirty="0" smtClean="0"/>
              <a:t>15070.8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703.5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825.8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2565.8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33.1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85.9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179.7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7939.8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5206.2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241.6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500570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5072074"/>
            <a:ext cx="2000264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2591.7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6656.6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153.7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157.5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3824</TotalTime>
  <Words>1072</Words>
  <Application>Microsoft Office PowerPoint</Application>
  <PresentationFormat>Экран (4:3)</PresentationFormat>
  <Paragraphs>234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Структура собственных доходов  местного бюджета в 2022 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436</cp:revision>
  <cp:lastPrinted>2013-11-22T13:20:24Z</cp:lastPrinted>
  <dcterms:created xsi:type="dcterms:W3CDTF">2013-11-19T11:15:28Z</dcterms:created>
  <dcterms:modified xsi:type="dcterms:W3CDTF">2021-11-16T05:37:07Z</dcterms:modified>
</cp:coreProperties>
</file>