
<file path=[Content_Types].xml><?xml version="1.0" encoding="utf-8"?>
<Types xmlns="http://schemas.openxmlformats.org/package/2006/content-types"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charts/chart3.xml" ContentType="application/vnd.openxmlformats-officedocument.drawingml.chart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charts/chart5.xml" ContentType="application/vnd.openxmlformats-officedocument.drawingml.chart+xml"/>
  <Override PartName="/ppt/diagrams/quickStyle9.xml" ContentType="application/vnd.openxmlformats-officedocument.drawingml.diagram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charts/chart1.xml" ContentType="application/vnd.openxmlformats-officedocument.drawingml.chart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charts/chart4.xml" ContentType="application/vnd.openxmlformats-officedocument.drawingml.chart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charts/chart2.xml" ContentType="application/vnd.openxmlformats-officedocument.drawingml.chart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3" r:id="rId1"/>
  </p:sldMasterIdLst>
  <p:notesMasterIdLst>
    <p:notesMasterId r:id="rId20"/>
  </p:notesMasterIdLst>
  <p:sldIdLst>
    <p:sldId id="263" r:id="rId2"/>
    <p:sldId id="257" r:id="rId3"/>
    <p:sldId id="374" r:id="rId4"/>
    <p:sldId id="365" r:id="rId5"/>
    <p:sldId id="268" r:id="rId6"/>
    <p:sldId id="269" r:id="rId7"/>
    <p:sldId id="270" r:id="rId8"/>
    <p:sldId id="278" r:id="rId9"/>
    <p:sldId id="350" r:id="rId10"/>
    <p:sldId id="355" r:id="rId11"/>
    <p:sldId id="356" r:id="rId12"/>
    <p:sldId id="357" r:id="rId13"/>
    <p:sldId id="358" r:id="rId14"/>
    <p:sldId id="369" r:id="rId15"/>
    <p:sldId id="370" r:id="rId16"/>
    <p:sldId id="371" r:id="rId17"/>
    <p:sldId id="372" r:id="rId18"/>
    <p:sldId id="289" r:id="rId19"/>
  </p:sldIdLst>
  <p:sldSz cx="9144000" cy="6858000" type="screen4x3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CC00"/>
    <a:srgbClr val="009900"/>
    <a:srgbClr val="FF0000"/>
    <a:srgbClr val="663300"/>
    <a:srgbClr val="FF9900"/>
    <a:srgbClr val="00CCFF"/>
    <a:srgbClr val="0000FF"/>
    <a:srgbClr val="FF0066"/>
    <a:srgbClr val="660066"/>
    <a:srgbClr val="00FF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29" autoAdjust="0"/>
    <p:restoredTop sz="91373" autoAdjust="0"/>
  </p:normalViewPr>
  <p:slideViewPr>
    <p:cSldViewPr>
      <p:cViewPr>
        <p:scale>
          <a:sx n="100" d="100"/>
          <a:sy n="100" d="100"/>
        </p:scale>
        <p:origin x="-1080" y="-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1"/>
  <c:chart>
    <c:view3D>
      <c:perspective val="30"/>
    </c:view3D>
    <c:floor>
      <c:spPr>
        <a:solidFill>
          <a:schemeClr val="bg1">
            <a:lumMod val="75000"/>
          </a:schemeClr>
        </a:solidFill>
      </c:spPr>
    </c:floor>
    <c:plotArea>
      <c:layout>
        <c:manualLayout>
          <c:layoutTarget val="inner"/>
          <c:xMode val="edge"/>
          <c:yMode val="edge"/>
          <c:x val="0.12797050327741361"/>
          <c:y val="0.10427270100824194"/>
          <c:w val="0.60746545838341925"/>
          <c:h val="0.76333416084811323"/>
        </c:manualLayout>
      </c:layout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2025 год </c:v>
                </c:pt>
              </c:strCache>
            </c:strRef>
          </c:tx>
          <c:spPr>
            <a:solidFill>
              <a:srgbClr val="C00000"/>
            </a:solidFill>
          </c:spPr>
          <c:dLbls>
            <c:dLbl>
              <c:idx val="0"/>
              <c:layout>
                <c:manualLayout>
                  <c:x val="-4.9704073284787098E-2"/>
                  <c:y val="8.2391062148378727E-3"/>
                </c:manualLayout>
              </c:layout>
              <c:showVal val="1"/>
            </c:dLbl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Объем бюджетных ассигнований, тыс. рублей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23002.799999999996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2026 год </c:v>
                </c:pt>
              </c:strCache>
            </c:strRef>
          </c:tx>
          <c:spPr>
            <a:solidFill>
              <a:srgbClr val="FF9900"/>
            </a:solidFill>
          </c:spPr>
          <c:dLbls>
            <c:dLbl>
              <c:idx val="0"/>
              <c:layout>
                <c:manualLayout>
                  <c:x val="1.7636802981486923E-2"/>
                  <c:y val="-5.4927374765585514E-3"/>
                </c:manualLayout>
              </c:layout>
              <c:showVal val="1"/>
            </c:dLbl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Объем бюджетных ассигнований, тыс. рублей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16550.5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2027 год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Объем бюджетных ассигнований, тыс. рублей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17625.7</c:v>
                </c:pt>
              </c:numCache>
            </c:numRef>
          </c:val>
        </c:ser>
        <c:shape val="cone"/>
        <c:axId val="178837760"/>
        <c:axId val="179576832"/>
        <c:axId val="171424832"/>
      </c:bar3DChart>
      <c:catAx>
        <c:axId val="178837760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79576832"/>
        <c:crosses val="autoZero"/>
        <c:auto val="1"/>
        <c:lblAlgn val="ctr"/>
        <c:lblOffset val="100"/>
      </c:catAx>
      <c:valAx>
        <c:axId val="179576832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78837760"/>
        <c:crosses val="autoZero"/>
        <c:crossBetween val="between"/>
      </c:valAx>
      <c:serAx>
        <c:axId val="171424832"/>
        <c:scaling>
          <c:orientation val="minMax"/>
        </c:scaling>
        <c:delete val="1"/>
        <c:axPos val="b"/>
        <c:tickLblPos val="none"/>
        <c:crossAx val="179576832"/>
        <c:crosses val="autoZero"/>
      </c:serAx>
    </c:plotArea>
    <c:legend>
      <c:legendPos val="r"/>
      <c:layout>
        <c:manualLayout>
          <c:xMode val="edge"/>
          <c:yMode val="edge"/>
          <c:x val="0.72789753158740589"/>
          <c:y val="0.38716446726502113"/>
          <c:w val="0.18886424235691024"/>
          <c:h val="0.19397061774699229"/>
        </c:manualLayout>
      </c:layout>
      <c:txPr>
        <a:bodyPr/>
        <a:lstStyle/>
        <a:p>
          <a:pPr>
            <a:defRPr sz="16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6"/>
  <c:chart>
    <c:title>
      <c:tx>
        <c:rich>
          <a:bodyPr/>
          <a:lstStyle/>
          <a:p>
            <a:pPr>
              <a:defRPr sz="1800">
                <a:latin typeface="Times New Roman" pitchFamily="18" charset="0"/>
                <a:cs typeface="Times New Roman" pitchFamily="18" charset="0"/>
              </a:defRPr>
            </a:pPr>
            <a:r>
              <a:rPr lang="ru-RU" dirty="0" smtClean="0"/>
              <a:t>23 206,0тыс</a:t>
            </a:r>
            <a:r>
              <a:rPr lang="ru-RU" dirty="0"/>
              <a:t>. рублей</a:t>
            </a:r>
          </a:p>
        </c:rich>
      </c:tx>
      <c:layout>
        <c:manualLayout>
          <c:xMode val="edge"/>
          <c:yMode val="edge"/>
          <c:x val="0.66713159614081485"/>
          <c:y val="1.9124381092864101E-2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2.04144394021754E-2"/>
          <c:y val="1.2844788582267099E-3"/>
          <c:w val="0.55108477676149892"/>
          <c:h val="0.7718649779654116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23206</c:v>
                </c:pt>
              </c:strCache>
            </c:strRef>
          </c:tx>
          <c:explosion val="25"/>
          <c:dPt>
            <c:idx val="0"/>
            <c:spPr>
              <a:solidFill>
                <a:srgbClr val="00FF00"/>
              </a:solidFill>
            </c:spPr>
          </c:dPt>
          <c:dPt>
            <c:idx val="1"/>
            <c:spPr>
              <a:solidFill>
                <a:srgbClr val="00CCFF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2"/>
            <c:spPr>
              <a:solidFill>
                <a:srgbClr val="FF99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3"/>
            <c:spPr>
              <a:solidFill>
                <a:srgbClr val="660066"/>
              </a:solidFill>
            </c:spPr>
          </c:dPt>
          <c:dPt>
            <c:idx val="4"/>
            <c:spPr>
              <a:solidFill>
                <a:schemeClr val="bg1">
                  <a:lumMod val="50000"/>
                </a:schemeClr>
              </a:solidFill>
            </c:spPr>
          </c:dPt>
          <c:dPt>
            <c:idx val="5"/>
            <c:spPr>
              <a:solidFill>
                <a:srgbClr val="0000FF"/>
              </a:solidFill>
            </c:spPr>
          </c:dPt>
          <c:dPt>
            <c:idx val="6"/>
            <c:spPr>
              <a:solidFill>
                <a:schemeClr val="bg1"/>
              </a:solidFill>
            </c:spPr>
          </c:dPt>
          <c:dPt>
            <c:idx val="7"/>
            <c:spPr>
              <a:solidFill>
                <a:srgbClr val="FF0000"/>
              </a:solidFill>
            </c:spPr>
          </c:dPt>
          <c:dLbls>
            <c:dLbl>
              <c:idx val="0"/>
              <c:layout>
                <c:manualLayout>
                  <c:x val="-0.10034804561945188"/>
                  <c:y val="5.1620280673421108E-2"/>
                </c:manualLayout>
              </c:layout>
              <c:dLblPos val="bestFit"/>
              <c:showLegendKey val="1"/>
              <c:showVal val="1"/>
              <c:separator> </c:separator>
            </c:dLbl>
            <c:dLbl>
              <c:idx val="1"/>
              <c:layout>
                <c:manualLayout>
                  <c:x val="-1.4629443600570988E-2"/>
                  <c:y val="-9.305984520238586E-2"/>
                </c:manualLayout>
              </c:layout>
              <c:dLblPos val="bestFit"/>
              <c:showLegendKey val="1"/>
              <c:showVal val="1"/>
              <c:separator> </c:separator>
            </c:dLbl>
            <c:dLbl>
              <c:idx val="2"/>
              <c:layout>
                <c:manualLayout>
                  <c:x val="-3.8534467225396989E-2"/>
                  <c:y val="-2.9478576454468042E-2"/>
                </c:manualLayout>
              </c:layout>
              <c:dLblPos val="bestFit"/>
              <c:showLegendKey val="1"/>
              <c:showVal val="1"/>
              <c:separator> </c:separator>
            </c:dLbl>
            <c:dLbl>
              <c:idx val="3"/>
              <c:layout>
                <c:manualLayout>
                  <c:x val="-6.3478144625970069E-3"/>
                  <c:y val="-0.17888290189978892"/>
                </c:manualLayout>
              </c:layout>
              <c:dLblPos val="bestFit"/>
              <c:showLegendKey val="1"/>
              <c:showVal val="1"/>
              <c:separator> </c:separator>
            </c:dLbl>
            <c:dLbl>
              <c:idx val="4"/>
              <c:layout>
                <c:manualLayout>
                  <c:x val="8.5011679374560625E-2"/>
                  <c:y val="-0.18034996111543364"/>
                </c:manualLayout>
              </c:layout>
              <c:dLblPos val="bestFit"/>
              <c:showLegendKey val="1"/>
              <c:showVal val="1"/>
              <c:separator> </c:separator>
            </c:dLbl>
            <c:dLbl>
              <c:idx val="5"/>
              <c:layout>
                <c:manualLayout>
                  <c:x val="9.5542785610705339E-2"/>
                  <c:y val="2.8349761673067141E-2"/>
                </c:manualLayout>
              </c:layout>
              <c:dLblPos val="bestFit"/>
              <c:showLegendKey val="1"/>
              <c:showVal val="1"/>
              <c:separator> </c:separator>
            </c:dLbl>
            <c:dLbl>
              <c:idx val="6"/>
              <c:layout>
                <c:manualLayout>
                  <c:x val="4.5094912895441899E-3"/>
                  <c:y val="-0.17160108046897071"/>
                </c:manualLayout>
              </c:layout>
              <c:dLblPos val="bestFit"/>
              <c:showLegendKey val="1"/>
              <c:showVal val="1"/>
              <c:separator> </c:separator>
            </c:dLbl>
            <c:dLbl>
              <c:idx val="7"/>
              <c:layout>
                <c:manualLayout>
                  <c:x val="3.0983602195461011E-2"/>
                  <c:y val="2.4483390734362842E-2"/>
                </c:manualLayout>
              </c:layout>
              <c:dLblPos val="bestFit"/>
              <c:showLegendKey val="1"/>
              <c:showVal val="1"/>
              <c:separator> </c:separator>
            </c:dLbl>
            <c:dLbl>
              <c:idx val="8"/>
              <c:layout>
                <c:manualLayout>
                  <c:x val="-9.6825141072381226E-3"/>
                  <c:y val="-0.11383925882398609"/>
                </c:manualLayout>
              </c:layout>
              <c:dLblPos val="bestFit"/>
              <c:showLegendKey val="1"/>
              <c:showVal val="1"/>
              <c:separator> </c:separator>
            </c:dLbl>
            <c:dLbl>
              <c:idx val="9"/>
              <c:layout>
                <c:manualLayout>
                  <c:x val="0.10342814294390358"/>
                  <c:y val="-0.11959246830673442"/>
                </c:manualLayout>
              </c:layout>
              <c:dLblPos val="bestFit"/>
              <c:showLegendKey val="1"/>
              <c:showVal val="1"/>
              <c:separator> </c:separator>
            </c:dLbl>
            <c:spPr>
              <a:ln cmpd="sng"/>
            </c:spPr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LegendKey val="1"/>
            <c:showVal val="1"/>
            <c:separator> </c:separator>
            <c:showLeaderLines val="1"/>
          </c:dLbls>
          <c:cat>
            <c:strRef>
              <c:f>Лист1!$A$2:$A$11</c:f>
              <c:strCache>
                <c:ptCount val="10"/>
                <c:pt idx="0">
                  <c:v> Общегосударственные вопросы 9088,1</c:v>
                </c:pt>
                <c:pt idx="1">
                  <c:v> Национальная оборона  164,3</c:v>
                </c:pt>
                <c:pt idx="2">
                  <c:v>национальная безопасность и правоохранительная деятельность - 65,4</c:v>
                </c:pt>
                <c:pt idx="3">
                  <c:v>Национальная экономика 1775,5</c:v>
                </c:pt>
                <c:pt idx="4">
                  <c:v>жилищно-коммунальное хозяйство - 1983,9</c:v>
                </c:pt>
                <c:pt idx="5">
                  <c:v>Охрана окружающей среды-100,0</c:v>
                </c:pt>
                <c:pt idx="6">
                  <c:v>Образование -30,0</c:v>
                </c:pt>
                <c:pt idx="7">
                  <c:v>Культура, кинематография -9766,5</c:v>
                </c:pt>
                <c:pt idx="8">
                  <c:v>социальная политика - 214,8</c:v>
                </c:pt>
                <c:pt idx="9">
                  <c:v>физическая культура и спорт - 17.5</c:v>
                </c:pt>
              </c:strCache>
            </c:strRef>
          </c:cat>
          <c:val>
            <c:numRef>
              <c:f>Лист1!$B$2:$B$11</c:f>
              <c:numCache>
                <c:formatCode>0.00%</c:formatCode>
                <c:ptCount val="10"/>
                <c:pt idx="0">
                  <c:v>0.39200000000000013</c:v>
                </c:pt>
                <c:pt idx="1">
                  <c:v>7.0000000000000019E-3</c:v>
                </c:pt>
                <c:pt idx="2">
                  <c:v>3.0000000000000009E-3</c:v>
                </c:pt>
                <c:pt idx="3">
                  <c:v>7.6999999999999999E-2</c:v>
                </c:pt>
                <c:pt idx="4">
                  <c:v>8.6000000000000021E-2</c:v>
                </c:pt>
                <c:pt idx="5">
                  <c:v>4.0000000000000018E-3</c:v>
                </c:pt>
                <c:pt idx="6">
                  <c:v>1.0000000000000005E-3</c:v>
                </c:pt>
                <c:pt idx="7">
                  <c:v>0.42020000000000002</c:v>
                </c:pt>
                <c:pt idx="8">
                  <c:v>9.0000000000000028E-3</c:v>
                </c:pt>
                <c:pt idx="9">
                  <c:v>8.0000000000000036E-4</c:v>
                </c:pt>
              </c:numCache>
            </c:numRef>
          </c:val>
        </c:ser>
        <c:dLbls>
          <c:showVal val="1"/>
        </c:dLbls>
      </c:pie3DChart>
    </c:plotArea>
    <c:legend>
      <c:legendPos val="r"/>
      <c:legendEntry>
        <c:idx val="0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5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6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59503355836279626"/>
          <c:y val="8.0708254638373514E-2"/>
          <c:w val="0.40356101889706031"/>
          <c:h val="0.9192917453616265"/>
        </c:manualLayout>
      </c:layout>
      <c:txPr>
        <a:bodyPr/>
        <a:lstStyle/>
        <a:p>
          <a:pPr>
            <a:defRPr sz="16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692">
                <a:latin typeface="Times New Roman" pitchFamily="18" charset="0"/>
                <a:cs typeface="Times New Roman" pitchFamily="18" charset="0"/>
              </a:defRPr>
            </a:pPr>
            <a:r>
              <a:rPr lang="ru-RU" sz="1692" b="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8591,8 тыс</a:t>
            </a:r>
            <a:r>
              <a:rPr lang="ru-RU" sz="1692" b="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рублей</a:t>
            </a:r>
          </a:p>
        </c:rich>
      </c:tx>
      <c:layout>
        <c:manualLayout>
          <c:xMode val="edge"/>
          <c:yMode val="edge"/>
          <c:x val="0.7085432487788097"/>
          <c:y val="2.439594113009683E-3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3.9123047607077695E-3"/>
          <c:y val="0.11557421930940365"/>
          <c:w val="0.61531263617208065"/>
          <c:h val="0.8469649744115409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8591,8</c:v>
                </c:pt>
              </c:strCache>
            </c:strRef>
          </c:tx>
          <c:explosion val="25"/>
          <c:dPt>
            <c:idx val="0"/>
            <c:spPr>
              <a:gradFill flip="none" rotWithShape="1">
                <a:gsLst>
                  <a:gs pos="0">
                    <a:srgbClr val="00B0F0">
                      <a:shade val="30000"/>
                      <a:satMod val="115000"/>
                    </a:srgbClr>
                  </a:gs>
                  <a:gs pos="50000">
                    <a:srgbClr val="00B0F0">
                      <a:shade val="67500"/>
                      <a:satMod val="115000"/>
                    </a:srgbClr>
                  </a:gs>
                  <a:gs pos="100000">
                    <a:srgbClr val="00B0F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</c:spPr>
          </c:dPt>
          <c:dPt>
            <c:idx val="1"/>
            <c:explosion val="16"/>
            <c:spPr>
              <a:solidFill>
                <a:srgbClr val="0000FF"/>
              </a:solidFill>
            </c:spPr>
          </c:dPt>
          <c:dPt>
            <c:idx val="2"/>
            <c:spPr>
              <a:solidFill>
                <a:srgbClr val="CC0066"/>
              </a:solidFill>
            </c:spPr>
          </c:dPt>
          <c:dPt>
            <c:idx val="3"/>
            <c:spPr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lin ang="13500000" scaled="1"/>
                <a:tileRect/>
              </a:gradFill>
            </c:spPr>
          </c:dPt>
          <c:dPt>
            <c:idx val="4"/>
            <c:spPr>
              <a:gradFill flip="none" rotWithShape="1">
                <a:gsLst>
                  <a:gs pos="0">
                    <a:srgbClr val="FFCCFF">
                      <a:shade val="30000"/>
                      <a:satMod val="115000"/>
                    </a:srgbClr>
                  </a:gs>
                  <a:gs pos="50000">
                    <a:srgbClr val="FFCCFF">
                      <a:shade val="67500"/>
                      <a:satMod val="115000"/>
                    </a:srgbClr>
                  </a:gs>
                  <a:gs pos="100000">
                    <a:srgbClr val="FFCCFF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</c:spPr>
          </c:dPt>
          <c:dPt>
            <c:idx val="5"/>
            <c:spPr>
              <a:solidFill>
                <a:schemeClr val="accent1">
                  <a:lumMod val="50000"/>
                </a:schemeClr>
              </a:solidFill>
            </c:spPr>
          </c:dPt>
          <c:dLbls>
            <c:dLbl>
              <c:idx val="0"/>
              <c:layout>
                <c:manualLayout>
                  <c:x val="6.5791124537923934E-2"/>
                  <c:y val="5.3237328256492784E-3"/>
                </c:manualLayout>
              </c:layout>
              <c:dLblPos val="bestFit"/>
              <c:showVal val="1"/>
            </c:dLbl>
            <c:dLbl>
              <c:idx val="3"/>
              <c:layout>
                <c:manualLayout>
                  <c:x val="-1.3414586246445514E-2"/>
                  <c:y val="-9.2598286566309224E-2"/>
                </c:manualLayout>
              </c:layout>
              <c:dLblPos val="bestFit"/>
              <c:showVal val="1"/>
            </c:dLbl>
            <c:dLbl>
              <c:idx val="4"/>
              <c:layout>
                <c:manualLayout>
                  <c:x val="-3.0080542169891606E-2"/>
                  <c:y val="-1.626308872958265E-2"/>
                </c:manualLayout>
              </c:layout>
              <c:dLblPos val="bestFit"/>
              <c:showVal val="1"/>
            </c:dLbl>
            <c:dLbl>
              <c:idx val="5"/>
              <c:layout>
                <c:manualLayout>
                  <c:x val="-5.9337987579202091E-2"/>
                  <c:y val="-5.1511679822085939E-2"/>
                </c:manualLayout>
              </c:layout>
              <c:dLblPos val="bestFit"/>
              <c:showVal val="1"/>
            </c:dLbl>
            <c:dLbl>
              <c:idx val="6"/>
              <c:layout>
                <c:manualLayout>
                  <c:x val="-4.3975553425819715E-3"/>
                  <c:y val="-5.4854939389599802E-2"/>
                </c:manualLayout>
              </c:layout>
              <c:dLblPos val="bestFit"/>
              <c:showVal val="1"/>
            </c:dLbl>
            <c:dLbl>
              <c:idx val="7"/>
              <c:layout>
                <c:manualLayout>
                  <c:x val="5.9855838830371134E-2"/>
                  <c:y val="-5.5523591303102554E-2"/>
                </c:manualLayout>
              </c:layout>
              <c:dLblPos val="bestFit"/>
              <c:showVal val="1"/>
            </c:dLbl>
            <c:txPr>
              <a:bodyPr/>
              <a:lstStyle/>
              <a:p>
                <a:pPr>
                  <a:defRPr sz="1127" b="1" i="1">
                    <a:effectLst/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Лист1!$A$2:$A$7</c:f>
              <c:strCache>
                <c:ptCount val="6"/>
                <c:pt idx="0">
                  <c:v>налог на доходы физических лиц -1173,1</c:v>
                </c:pt>
                <c:pt idx="1">
                  <c:v>налоги на совокупный доход -650</c:v>
                </c:pt>
                <c:pt idx="2">
                  <c:v>налоги на имущество -6543,6</c:v>
                </c:pt>
                <c:pt idx="3">
                  <c:v>государственная пошлина - 16,6</c:v>
                </c:pt>
                <c:pt idx="4">
                  <c:v>Доходы от использования имущества, находящегося в гос. и муниципальной собственности - 157,5</c:v>
                </c:pt>
                <c:pt idx="5">
                  <c:v>Штрафы, санкции, возмещение ущерба - 51</c:v>
                </c:pt>
              </c:strCache>
            </c:strRef>
          </c:cat>
          <c:val>
            <c:numRef>
              <c:f>Лист1!$B$2:$B$7</c:f>
              <c:numCache>
                <c:formatCode>0.00%</c:formatCode>
                <c:ptCount val="6"/>
                <c:pt idx="0">
                  <c:v>0.13700000000000001</c:v>
                </c:pt>
                <c:pt idx="1">
                  <c:v>7.5999999999999998E-2</c:v>
                </c:pt>
                <c:pt idx="2">
                  <c:v>0.76200000000000112</c:v>
                </c:pt>
                <c:pt idx="3">
                  <c:v>2.0000000000000039E-3</c:v>
                </c:pt>
                <c:pt idx="4">
                  <c:v>1.7999999999999999E-2</c:v>
                </c:pt>
                <c:pt idx="5">
                  <c:v>6.0000000000000088E-3</c:v>
                </c:pt>
              </c:numCache>
            </c:numRef>
          </c:val>
        </c:ser>
      </c:pie3DChart>
      <c:spPr>
        <a:noFill/>
        <a:ln w="23885">
          <a:noFill/>
        </a:ln>
      </c:spPr>
    </c:plotArea>
    <c:legend>
      <c:legendPos val="r"/>
      <c:layout>
        <c:manualLayout>
          <c:xMode val="edge"/>
          <c:yMode val="edge"/>
          <c:x val="0.58834076679652059"/>
          <c:y val="7.4148296593186391E-2"/>
          <c:w val="0.40204381412817924"/>
          <c:h val="0.9138276553106216"/>
        </c:manualLayout>
      </c:layout>
      <c:txPr>
        <a:bodyPr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692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5"/>
  <c:chart>
    <c:title>
      <c:tx>
        <c:rich>
          <a:bodyPr/>
          <a:lstStyle/>
          <a:p>
            <a:pPr>
              <a:defRPr/>
            </a:pPr>
            <a:r>
              <a:rPr lang="ru-RU" sz="2000" b="0" dirty="0"/>
              <a:t>расходы на развитие физической культуры и спорта (тыс</a:t>
            </a:r>
            <a:r>
              <a:rPr lang="ru-RU" sz="2000" b="0" dirty="0" smtClean="0"/>
              <a:t>. руб</a:t>
            </a:r>
            <a:r>
              <a:rPr lang="ru-RU" sz="2000" b="0" dirty="0"/>
              <a:t>.)</a:t>
            </a:r>
          </a:p>
        </c:rich>
      </c:tx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на развитие физической культуры и спорта (тыс.руб.)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cat>
            <c:strRef>
              <c:f>Лист1!$A$2:$A$4</c:f>
              <c:strCache>
                <c:ptCount val="3"/>
                <c:pt idx="0">
                  <c:v>2025 год - 17.5</c:v>
                </c:pt>
                <c:pt idx="1">
                  <c:v>2026год -17,5</c:v>
                </c:pt>
                <c:pt idx="2">
                  <c:v>2027 год - 17,5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17.5</c:v>
                </c:pt>
                <c:pt idx="1">
                  <c:v>17.5</c:v>
                </c:pt>
                <c:pt idx="2">
                  <c:v>17.5</c:v>
                </c:pt>
              </c:numCache>
            </c:numRef>
          </c:val>
        </c:ser>
        <c:shape val="pyramid"/>
        <c:axId val="180184960"/>
        <c:axId val="180186496"/>
        <c:axId val="0"/>
      </c:bar3DChart>
      <c:catAx>
        <c:axId val="180184960"/>
        <c:scaling>
          <c:orientation val="minMax"/>
        </c:scaling>
        <c:axPos val="b"/>
        <c:tickLblPos val="nextTo"/>
        <c:crossAx val="180186496"/>
        <c:crosses val="autoZero"/>
        <c:auto val="1"/>
        <c:lblAlgn val="ctr"/>
        <c:lblOffset val="100"/>
      </c:catAx>
      <c:valAx>
        <c:axId val="180186496"/>
        <c:scaling>
          <c:orientation val="minMax"/>
        </c:scaling>
        <c:axPos val="l"/>
        <c:majorGridlines/>
        <c:numFmt formatCode="General" sourceLinked="1"/>
        <c:tickLblPos val="nextTo"/>
        <c:crossAx val="18018496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6589275298921646"/>
          <c:y val="0.14898461221759041"/>
          <c:w val="0.3140455186157286"/>
          <c:h val="0.17047522000926371"/>
        </c:manualLayout>
      </c:layout>
    </c:legend>
    <c:plotVisOnly val="1"/>
    <c:dispBlanksAs val="gap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6.8384609183050463E-2"/>
          <c:y val="2.6844443754615612E-2"/>
          <c:w val="0.90664274765930664"/>
          <c:h val="0.85538596201729222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Обеспечение беспрепятственного доступа к объектам культуры инвалидов и других маломобильных групп населения</c:v>
                </c:pt>
              </c:strCache>
            </c:strRef>
          </c:tx>
          <c:spPr>
            <a:solidFill>
              <a:srgbClr val="FFFF00"/>
            </a:solidFill>
          </c:spPr>
          <c:dPt>
            <c:idx val="0"/>
            <c:spPr>
              <a:solidFill>
                <a:srgbClr val="FF0066"/>
              </a:solidFill>
            </c:spPr>
          </c:dPt>
          <c:dPt>
            <c:idx val="1"/>
            <c:spPr>
              <a:solidFill>
                <a:srgbClr val="FF0066"/>
              </a:solidFill>
            </c:spPr>
          </c:dPt>
          <c:dPt>
            <c:idx val="2"/>
            <c:spPr>
              <a:solidFill>
                <a:srgbClr val="FF0066"/>
              </a:solidFill>
            </c:spPr>
          </c:dPt>
          <c:dLbls>
            <c:dLbl>
              <c:idx val="0"/>
              <c:layout>
                <c:manualLayout>
                  <c:x val="2.1527106624337742E-2"/>
                  <c:y val="-6.2247985517948981E-2"/>
                </c:manualLayout>
              </c:layout>
              <c:tx>
                <c:rich>
                  <a:bodyPr/>
                  <a:lstStyle/>
                  <a:p>
                    <a:pPr>
                      <a:defRPr sz="1400"/>
                    </a:pPr>
                    <a:r>
                      <a:rPr lang="ru-RU" sz="1400" dirty="0" smtClean="0"/>
                      <a:t>65,4</a:t>
                    </a:r>
                    <a:endParaRPr lang="en-US" sz="1400" dirty="0"/>
                  </a:p>
                </c:rich>
              </c:tx>
              <c:spPr/>
              <c:showVal val="1"/>
            </c:dLbl>
            <c:dLbl>
              <c:idx val="1"/>
              <c:layout>
                <c:manualLayout>
                  <c:x val="2.3294057473697952E-2"/>
                  <c:y val="-4.409232307521449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65,4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2.3294117762726687E-2"/>
                  <c:y val="-4.9279655201709606E-2"/>
                </c:manualLayout>
              </c:layout>
              <c:showVal val="1"/>
            </c:dLbl>
            <c:showVal val="1"/>
          </c:dLbls>
          <c:cat>
            <c:strRef>
              <c:f>Лист1!$A$2:$A$4</c:f>
              <c:strCache>
                <c:ptCount val="3"/>
                <c:pt idx="0">
                  <c:v>2025 год </c:v>
                </c:pt>
                <c:pt idx="1">
                  <c:v>2026год</c:v>
                </c:pt>
                <c:pt idx="2">
                  <c:v>2027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65.400000000000006</c:v>
                </c:pt>
                <c:pt idx="1">
                  <c:v>65.400000000000006</c:v>
                </c:pt>
                <c:pt idx="2">
                  <c:v>65.400000000000006</c:v>
                </c:pt>
              </c:numCache>
            </c:numRef>
          </c:val>
        </c:ser>
        <c:shape val="cylinder"/>
        <c:axId val="182849536"/>
        <c:axId val="182851072"/>
        <c:axId val="0"/>
      </c:bar3DChart>
      <c:catAx>
        <c:axId val="182849536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82851072"/>
        <c:crosses val="autoZero"/>
        <c:auto val="1"/>
        <c:lblAlgn val="ctr"/>
        <c:lblOffset val="100"/>
      </c:catAx>
      <c:valAx>
        <c:axId val="182851072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82849536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F30842-A30B-453B-972D-BAB63098D9D6}" type="doc">
      <dgm:prSet loTypeId="urn:microsoft.com/office/officeart/2005/8/layout/hList3" loCatId="list" qsTypeId="urn:microsoft.com/office/officeart/2005/8/quickstyle/3d2" qsCatId="3D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9499AA6D-0096-43C7-992F-732B115541E7}">
      <dgm:prSet phldrT="[Текст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Уважаемые жители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Литвиновского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сельского поселения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D7EE096D-F517-4706-AD55-4CCAFFF643C4}" type="parTrans" cxnId="{1C25A368-82D7-4A03-A598-CD7E78AC2284}">
      <dgm:prSet/>
      <dgm:spPr/>
      <dgm:t>
        <a:bodyPr/>
        <a:lstStyle/>
        <a:p>
          <a:endParaRPr lang="ru-RU"/>
        </a:p>
      </dgm:t>
    </dgm:pt>
    <dgm:pt modelId="{2AEEE4D0-101A-4860-9694-FA5AF9A13A95}" type="sibTrans" cxnId="{1C25A368-82D7-4A03-A598-CD7E78AC2284}">
      <dgm:prSet/>
      <dgm:spPr/>
      <dgm:t>
        <a:bodyPr/>
        <a:lstStyle/>
        <a:p>
          <a:endParaRPr lang="ru-RU"/>
        </a:p>
      </dgm:t>
    </dgm:pt>
    <dgm:pt modelId="{DFAE40BE-1FD9-4CD2-BCD8-0C2119CF37CA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gradFill rotWithShape="0">
          <a:gsLst>
            <a:gs pos="0">
              <a:schemeClr val="accent5">
                <a:tint val="50000"/>
                <a:satMod val="300000"/>
              </a:schemeClr>
            </a:gs>
            <a:gs pos="0">
              <a:schemeClr val="tx2">
                <a:lumMod val="40000"/>
                <a:lumOff val="6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</a:gradFill>
      </dgm:spPr>
      <dgm:t>
        <a:bodyPr/>
        <a:lstStyle/>
        <a:p>
          <a:endParaRPr lang="ru-RU" sz="1600" dirty="0">
            <a:solidFill>
              <a:schemeClr val="accent5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23A0075C-E311-40AB-AAA1-FC49CD2E18B0}" type="parTrans" cxnId="{0EDCCC65-B190-42CA-82D6-3E3A1EF32104}">
      <dgm:prSet/>
      <dgm:spPr/>
      <dgm:t>
        <a:bodyPr/>
        <a:lstStyle/>
        <a:p>
          <a:endParaRPr lang="ru-RU"/>
        </a:p>
      </dgm:t>
    </dgm:pt>
    <dgm:pt modelId="{8F33DFC0-31F8-46EE-AA4F-0F22B80C316D}" type="sibTrans" cxnId="{0EDCCC65-B190-42CA-82D6-3E3A1EF32104}">
      <dgm:prSet/>
      <dgm:spPr/>
      <dgm:t>
        <a:bodyPr/>
        <a:lstStyle/>
        <a:p>
          <a:endParaRPr lang="ru-RU"/>
        </a:p>
      </dgm:t>
    </dgm:pt>
    <dgm:pt modelId="{9BF7A4FA-841F-47F1-98E7-189AC313D563}">
      <dgm:prSet phldrT="[Текст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Собранием депутатов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Литвиновского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сельского поселения принято решение от 24.12.2024 г</a:t>
          </a:r>
        </a:p>
        <a:p>
          <a:pPr algn="ctr"/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№ 94 «</a:t>
          </a:r>
          <a:r>
            <a:rPr lang="ru-RU" sz="1600" b="1" dirty="0" smtClean="0"/>
            <a:t>О бюджете </a:t>
          </a:r>
          <a:r>
            <a:rPr lang="ru-RU" sz="1600" b="1" dirty="0" err="1" smtClean="0"/>
            <a:t>Литвиновского</a:t>
          </a:r>
          <a:r>
            <a:rPr lang="ru-RU" sz="1600" b="1" dirty="0" smtClean="0"/>
            <a:t> сельского</a:t>
          </a:r>
          <a:endParaRPr lang="ru-RU" sz="1600" dirty="0" smtClean="0"/>
        </a:p>
        <a:p>
          <a:pPr algn="ctr"/>
          <a:r>
            <a:rPr lang="ru-RU" sz="1600" b="1" dirty="0" smtClean="0"/>
            <a:t>поселения  </a:t>
          </a:r>
          <a:r>
            <a:rPr lang="ru-RU" sz="1600" b="1" dirty="0" err="1" smtClean="0"/>
            <a:t>Белокалитвинского</a:t>
          </a:r>
          <a:r>
            <a:rPr lang="ru-RU" sz="1600" b="1" dirty="0" smtClean="0"/>
            <a:t> района</a:t>
          </a:r>
          <a:endParaRPr lang="ru-RU" sz="1600" dirty="0" smtClean="0"/>
        </a:p>
        <a:p>
          <a:pPr algn="ctr"/>
          <a:r>
            <a:rPr lang="ru-RU" sz="1600" b="1" dirty="0" smtClean="0"/>
            <a:t>на 2025 год и на плановый период 2026 и 2027 годов»     </a:t>
          </a:r>
          <a:endParaRPr lang="ru-RU" sz="1600" dirty="0">
            <a:solidFill>
              <a:srgbClr val="FF0000"/>
            </a:solidFill>
          </a:endParaRPr>
        </a:p>
      </dgm:t>
    </dgm:pt>
    <dgm:pt modelId="{47EFE251-DE1F-4A9D-AA5C-F22CDF3BA208}" type="parTrans" cxnId="{58F21106-5F3A-4611-8D69-2C4255AD30B9}">
      <dgm:prSet/>
      <dgm:spPr/>
      <dgm:t>
        <a:bodyPr/>
        <a:lstStyle/>
        <a:p>
          <a:endParaRPr lang="ru-RU"/>
        </a:p>
      </dgm:t>
    </dgm:pt>
    <dgm:pt modelId="{599B36A9-6999-4932-97BB-7B98B9DA7459}" type="sibTrans" cxnId="{58F21106-5F3A-4611-8D69-2C4255AD30B9}">
      <dgm:prSet/>
      <dgm:spPr/>
      <dgm:t>
        <a:bodyPr/>
        <a:lstStyle/>
        <a:p>
          <a:endParaRPr lang="ru-RU"/>
        </a:p>
      </dgm:t>
    </dgm:pt>
    <dgm:pt modelId="{D4E16D18-EE5A-406C-A68B-D9CC2F0D2BFA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gradFill rotWithShape="0">
          <a:gsLst>
            <a:gs pos="0">
              <a:schemeClr val="accent5">
                <a:tint val="50000"/>
                <a:satMod val="300000"/>
              </a:schemeClr>
            </a:gs>
            <a:gs pos="0">
              <a:schemeClr val="tx2">
                <a:lumMod val="40000"/>
                <a:lumOff val="6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</a:gradFill>
      </dgm:spPr>
      <dgm:t>
        <a:bodyPr/>
        <a:lstStyle/>
        <a:p>
          <a:endParaRPr lang="ru-RU" sz="1600" dirty="0">
            <a:solidFill>
              <a:schemeClr val="accent5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E418E1AB-F118-4EEC-BD8C-C4D43C973A39}" type="parTrans" cxnId="{F2A4A437-C9B0-4305-8C04-020582D4DA1C}">
      <dgm:prSet/>
      <dgm:spPr/>
      <dgm:t>
        <a:bodyPr/>
        <a:lstStyle/>
        <a:p>
          <a:endParaRPr lang="ru-RU"/>
        </a:p>
      </dgm:t>
    </dgm:pt>
    <dgm:pt modelId="{72A2A57F-463F-4BB6-9308-EF99DA17B312}" type="sibTrans" cxnId="{F2A4A437-C9B0-4305-8C04-020582D4DA1C}">
      <dgm:prSet/>
      <dgm:spPr/>
      <dgm:t>
        <a:bodyPr/>
        <a:lstStyle/>
        <a:p>
          <a:endParaRPr lang="ru-RU"/>
        </a:p>
      </dgm:t>
    </dgm:pt>
    <dgm:pt modelId="{1F737354-5A0E-4B2C-83F4-ACCB69D60A28}" type="pres">
      <dgm:prSet presAssocID="{66F30842-A30B-453B-972D-BAB63098D9D6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4755EFE-4297-409D-8024-A86124D887D9}" type="pres">
      <dgm:prSet presAssocID="{9499AA6D-0096-43C7-992F-732B115541E7}" presName="roof" presStyleLbl="dkBgShp" presStyleIdx="0" presStyleCnt="2"/>
      <dgm:spPr/>
      <dgm:t>
        <a:bodyPr/>
        <a:lstStyle/>
        <a:p>
          <a:endParaRPr lang="ru-RU"/>
        </a:p>
      </dgm:t>
    </dgm:pt>
    <dgm:pt modelId="{CFD95AE2-9DD3-4546-9422-DB43A51E6B2E}" type="pres">
      <dgm:prSet presAssocID="{9499AA6D-0096-43C7-992F-732B115541E7}" presName="pillars" presStyleCnt="0"/>
      <dgm:spPr/>
      <dgm:t>
        <a:bodyPr/>
        <a:lstStyle/>
        <a:p>
          <a:endParaRPr lang="ru-RU"/>
        </a:p>
      </dgm:t>
    </dgm:pt>
    <dgm:pt modelId="{F5C3F7F1-CEA0-49C4-9AA0-D342FEFEA354}" type="pres">
      <dgm:prSet presAssocID="{9499AA6D-0096-43C7-992F-732B115541E7}" presName="pillar1" presStyleLbl="node1" presStyleIdx="0" presStyleCnt="3" custScaleX="2000000" custScaleY="79049">
        <dgm:presLayoutVars>
          <dgm:bulletEnabled val="1"/>
        </dgm:presLayoutVars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gradFill rotWithShape="0">
          <a:gsLst>
            <a:gs pos="0">
              <a:schemeClr val="accent1">
                <a:lumMod val="20000"/>
                <a:lumOff val="80000"/>
              </a:schemeClr>
            </a:gs>
            <a:gs pos="0">
              <a:schemeClr val="tx2">
                <a:lumMod val="40000"/>
                <a:lumOff val="6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</a:gradFill>
      </dgm:spPr>
      <dgm:t>
        <a:bodyPr/>
        <a:lstStyle/>
        <a:p>
          <a:endParaRPr lang="ru-RU"/>
        </a:p>
      </dgm:t>
    </dgm:pt>
    <dgm:pt modelId="{FAE584BA-2169-4818-86D4-2DFBE33EDFFC}" type="pres">
      <dgm:prSet presAssocID="{DFAE40BE-1FD9-4CD2-BCD8-0C2119CF37CA}" presName="pillarX" presStyleLbl="node1" presStyleIdx="1" presStyleCnt="3" custScaleX="84785" custScaleY="790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B589DE-2A0B-4817-8666-D284E4CFE8A0}" type="pres">
      <dgm:prSet presAssocID="{D4E16D18-EE5A-406C-A68B-D9CC2F0D2BFA}" presName="pillarX" presStyleLbl="node1" presStyleIdx="2" presStyleCnt="3" custScaleX="86176" custScaleY="790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76944B-FE3D-45BE-8DAB-E49AB82CA9B4}" type="pres">
      <dgm:prSet presAssocID="{9499AA6D-0096-43C7-992F-732B115541E7}" presName="base" presStyleLbl="dkBgShp" presStyleIdx="1" presStyleCnt="2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</dgm:ptLst>
  <dgm:cxnLst>
    <dgm:cxn modelId="{F2A4A437-C9B0-4305-8C04-020582D4DA1C}" srcId="{9499AA6D-0096-43C7-992F-732B115541E7}" destId="{D4E16D18-EE5A-406C-A68B-D9CC2F0D2BFA}" srcOrd="2" destOrd="0" parTransId="{E418E1AB-F118-4EEC-BD8C-C4D43C973A39}" sibTransId="{72A2A57F-463F-4BB6-9308-EF99DA17B312}"/>
    <dgm:cxn modelId="{48C5132D-F61E-456F-ABF6-0BA8987F05A7}" type="presOf" srcId="{DFAE40BE-1FD9-4CD2-BCD8-0C2119CF37CA}" destId="{FAE584BA-2169-4818-86D4-2DFBE33EDFFC}" srcOrd="0" destOrd="0" presId="urn:microsoft.com/office/officeart/2005/8/layout/hList3"/>
    <dgm:cxn modelId="{1C25A368-82D7-4A03-A598-CD7E78AC2284}" srcId="{66F30842-A30B-453B-972D-BAB63098D9D6}" destId="{9499AA6D-0096-43C7-992F-732B115541E7}" srcOrd="0" destOrd="0" parTransId="{D7EE096D-F517-4706-AD55-4CCAFFF643C4}" sibTransId="{2AEEE4D0-101A-4860-9694-FA5AF9A13A95}"/>
    <dgm:cxn modelId="{4842456F-5B64-4A64-A91E-0AA232B30FF1}" type="presOf" srcId="{66F30842-A30B-453B-972D-BAB63098D9D6}" destId="{1F737354-5A0E-4B2C-83F4-ACCB69D60A28}" srcOrd="0" destOrd="0" presId="urn:microsoft.com/office/officeart/2005/8/layout/hList3"/>
    <dgm:cxn modelId="{8F4E2A66-9A7B-4ED2-B21E-9D91CB2064D1}" type="presOf" srcId="{9BF7A4FA-841F-47F1-98E7-189AC313D563}" destId="{F5C3F7F1-CEA0-49C4-9AA0-D342FEFEA354}" srcOrd="0" destOrd="0" presId="urn:microsoft.com/office/officeart/2005/8/layout/hList3"/>
    <dgm:cxn modelId="{58F21106-5F3A-4611-8D69-2C4255AD30B9}" srcId="{9499AA6D-0096-43C7-992F-732B115541E7}" destId="{9BF7A4FA-841F-47F1-98E7-189AC313D563}" srcOrd="0" destOrd="0" parTransId="{47EFE251-DE1F-4A9D-AA5C-F22CDF3BA208}" sibTransId="{599B36A9-6999-4932-97BB-7B98B9DA7459}"/>
    <dgm:cxn modelId="{DC349A57-1EFD-45F8-9D9C-9AD290D80AE1}" type="presOf" srcId="{9499AA6D-0096-43C7-992F-732B115541E7}" destId="{14755EFE-4297-409D-8024-A86124D887D9}" srcOrd="0" destOrd="0" presId="urn:microsoft.com/office/officeart/2005/8/layout/hList3"/>
    <dgm:cxn modelId="{0EDCCC65-B190-42CA-82D6-3E3A1EF32104}" srcId="{9499AA6D-0096-43C7-992F-732B115541E7}" destId="{DFAE40BE-1FD9-4CD2-BCD8-0C2119CF37CA}" srcOrd="1" destOrd="0" parTransId="{23A0075C-E311-40AB-AAA1-FC49CD2E18B0}" sibTransId="{8F33DFC0-31F8-46EE-AA4F-0F22B80C316D}"/>
    <dgm:cxn modelId="{01BAA02C-6CBB-4BF5-89D2-F67D6F5EEA05}" type="presOf" srcId="{D4E16D18-EE5A-406C-A68B-D9CC2F0D2BFA}" destId="{77B589DE-2A0B-4817-8666-D284E4CFE8A0}" srcOrd="0" destOrd="0" presId="urn:microsoft.com/office/officeart/2005/8/layout/hList3"/>
    <dgm:cxn modelId="{23265425-D621-4BED-8FA5-EEEE54891035}" type="presParOf" srcId="{1F737354-5A0E-4B2C-83F4-ACCB69D60A28}" destId="{14755EFE-4297-409D-8024-A86124D887D9}" srcOrd="0" destOrd="0" presId="urn:microsoft.com/office/officeart/2005/8/layout/hList3"/>
    <dgm:cxn modelId="{CA6146EA-75E2-4496-B411-5305A34DE653}" type="presParOf" srcId="{1F737354-5A0E-4B2C-83F4-ACCB69D60A28}" destId="{CFD95AE2-9DD3-4546-9422-DB43A51E6B2E}" srcOrd="1" destOrd="0" presId="urn:microsoft.com/office/officeart/2005/8/layout/hList3"/>
    <dgm:cxn modelId="{7D49E70D-EB12-4ADF-99A9-5175882EB149}" type="presParOf" srcId="{CFD95AE2-9DD3-4546-9422-DB43A51E6B2E}" destId="{F5C3F7F1-CEA0-49C4-9AA0-D342FEFEA354}" srcOrd="0" destOrd="0" presId="urn:microsoft.com/office/officeart/2005/8/layout/hList3"/>
    <dgm:cxn modelId="{45E94F2C-22B4-4F75-9929-39CD1F98B8BD}" type="presParOf" srcId="{CFD95AE2-9DD3-4546-9422-DB43A51E6B2E}" destId="{FAE584BA-2169-4818-86D4-2DFBE33EDFFC}" srcOrd="1" destOrd="0" presId="urn:microsoft.com/office/officeart/2005/8/layout/hList3"/>
    <dgm:cxn modelId="{3412E265-35A5-48CC-A41E-610B56970951}" type="presParOf" srcId="{CFD95AE2-9DD3-4546-9422-DB43A51E6B2E}" destId="{77B589DE-2A0B-4817-8666-D284E4CFE8A0}" srcOrd="2" destOrd="0" presId="urn:microsoft.com/office/officeart/2005/8/layout/hList3"/>
    <dgm:cxn modelId="{4E8E38E2-709E-4263-A841-8733A097AF2E}" type="presParOf" srcId="{1F737354-5A0E-4B2C-83F4-ACCB69D60A28}" destId="{0676944B-FE3D-45BE-8DAB-E49AB82CA9B4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17D4731-E778-4229-ADC1-3054A5537D2B}" type="doc">
      <dgm:prSet loTypeId="urn:microsoft.com/office/officeart/2005/8/layout/venn1" loCatId="relationship" qsTypeId="urn:microsoft.com/office/officeart/2005/8/quickstyle/3d3" qsCatId="3D" csTypeId="urn:microsoft.com/office/officeart/2005/8/colors/accent1_2" csCatId="accent1" phldr="1"/>
      <dgm:spPr/>
    </dgm:pt>
    <dgm:pt modelId="{7D40F476-0546-4DC1-BB6A-4F8DD0F3633C}">
      <dgm:prSet phldrT="[Текст]" custT="1"/>
      <dgm:spPr>
        <a:solidFill>
          <a:schemeClr val="accent5">
            <a:lumMod val="60000"/>
            <a:lumOff val="40000"/>
            <a:alpha val="50000"/>
          </a:schemeClr>
        </a:solidFill>
      </dgm:spPr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23002,8</a:t>
          </a:r>
        </a:p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7DE25F09-9A21-4C6F-B842-CE2E35AB9A99}" type="parTrans" cxnId="{F1BC3F74-8D18-4752-A66A-F579289E38F3}">
      <dgm:prSet/>
      <dgm:spPr/>
      <dgm:t>
        <a:bodyPr/>
        <a:lstStyle/>
        <a:p>
          <a:endParaRPr lang="ru-RU"/>
        </a:p>
      </dgm:t>
    </dgm:pt>
    <dgm:pt modelId="{AA082BDB-F738-4B52-8418-F48EBC1D9ED3}" type="sibTrans" cxnId="{F1BC3F74-8D18-4752-A66A-F579289E38F3}">
      <dgm:prSet/>
      <dgm:spPr/>
      <dgm:t>
        <a:bodyPr/>
        <a:lstStyle/>
        <a:p>
          <a:endParaRPr lang="ru-RU"/>
        </a:p>
      </dgm:t>
    </dgm:pt>
    <dgm:pt modelId="{DBFC0E42-52C3-41AC-9D55-3ACB6CC85CB4}">
      <dgm:prSet phldrT="[Текст]" custT="1"/>
      <dgm:spPr>
        <a:solidFill>
          <a:srgbClr val="00B0F0">
            <a:alpha val="50000"/>
          </a:srgbClr>
        </a:solidFill>
      </dgm:spPr>
      <dgm:t>
        <a:bodyPr/>
        <a:lstStyle/>
        <a:p>
          <a:r>
            <a:rPr lang="ru-RU" sz="1800" i="1" dirty="0" smtClean="0">
              <a:latin typeface="Times New Roman" pitchFamily="18" charset="0"/>
              <a:cs typeface="Times New Roman" pitchFamily="18" charset="0"/>
            </a:rPr>
            <a:t>203,2</a:t>
          </a:r>
        </a:p>
        <a:p>
          <a:r>
            <a:rPr lang="ru-RU" sz="1800" i="1" dirty="0" smtClean="0">
              <a:latin typeface="Times New Roman" pitchFamily="18" charset="0"/>
              <a:cs typeface="Times New Roman" pitchFamily="18" charset="0"/>
            </a:rPr>
            <a:t>тыс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sz="1800" i="1" dirty="0" smtClean="0">
              <a:latin typeface="Times New Roman" pitchFamily="18" charset="0"/>
              <a:cs typeface="Times New Roman" pitchFamily="18" charset="0"/>
            </a:rPr>
            <a:t>рублей</a:t>
          </a:r>
          <a:endParaRPr lang="ru-RU" sz="1800" i="1" dirty="0">
            <a:latin typeface="Times New Roman" pitchFamily="18" charset="0"/>
            <a:cs typeface="Times New Roman" pitchFamily="18" charset="0"/>
          </a:endParaRPr>
        </a:p>
      </dgm:t>
    </dgm:pt>
    <dgm:pt modelId="{9B5EAC6F-797B-4A84-96CA-DCA7CC53AA9E}" type="parTrans" cxnId="{A8583FBA-F4DF-47DF-B1FE-06F909D07976}">
      <dgm:prSet/>
      <dgm:spPr/>
      <dgm:t>
        <a:bodyPr/>
        <a:lstStyle/>
        <a:p>
          <a:endParaRPr lang="ru-RU"/>
        </a:p>
      </dgm:t>
    </dgm:pt>
    <dgm:pt modelId="{8D9DF96D-5F05-4582-AAE8-1B1998DE7A99}" type="sibTrans" cxnId="{A8583FBA-F4DF-47DF-B1FE-06F909D07976}">
      <dgm:prSet/>
      <dgm:spPr/>
      <dgm:t>
        <a:bodyPr/>
        <a:lstStyle/>
        <a:p>
          <a:endParaRPr lang="ru-RU"/>
        </a:p>
      </dgm:t>
    </dgm:pt>
    <dgm:pt modelId="{0CCA2EBD-E007-40E2-BC0A-B9FC89413435}" type="pres">
      <dgm:prSet presAssocID="{517D4731-E778-4229-ADC1-3054A5537D2B}" presName="compositeShape" presStyleCnt="0">
        <dgm:presLayoutVars>
          <dgm:chMax val="7"/>
          <dgm:dir/>
          <dgm:resizeHandles val="exact"/>
        </dgm:presLayoutVars>
      </dgm:prSet>
      <dgm:spPr/>
    </dgm:pt>
    <dgm:pt modelId="{780274D5-3C8B-4693-9DBA-38420241D3FC}" type="pres">
      <dgm:prSet presAssocID="{7D40F476-0546-4DC1-BB6A-4F8DD0F3633C}" presName="circ1" presStyleLbl="vennNode1" presStyleIdx="0" presStyleCnt="2" custScaleX="137730" custScaleY="142969" custLinFactNeighborX="-4464" custLinFactNeighborY="-8936"/>
      <dgm:spPr/>
      <dgm:t>
        <a:bodyPr/>
        <a:lstStyle/>
        <a:p>
          <a:endParaRPr lang="ru-RU"/>
        </a:p>
      </dgm:t>
    </dgm:pt>
    <dgm:pt modelId="{13135B4C-4AC9-43E6-AF2F-D7E23FABF6CB}" type="pres">
      <dgm:prSet presAssocID="{7D40F476-0546-4DC1-BB6A-4F8DD0F3633C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0DA2D8-C1F0-4BB3-8F56-836B6D54BAEA}" type="pres">
      <dgm:prSet presAssocID="{DBFC0E42-52C3-41AC-9D55-3ACB6CC85CB4}" presName="circ2" presStyleLbl="vennNode1" presStyleIdx="1" presStyleCnt="2" custScaleX="97095" custScaleY="86788" custLinFactNeighborX="-20153" custLinFactNeighborY="44038"/>
      <dgm:spPr/>
      <dgm:t>
        <a:bodyPr/>
        <a:lstStyle/>
        <a:p>
          <a:endParaRPr lang="ru-RU"/>
        </a:p>
      </dgm:t>
    </dgm:pt>
    <dgm:pt modelId="{8C300156-AF83-44F4-9572-C69CB6AE81BB}" type="pres">
      <dgm:prSet presAssocID="{DBFC0E42-52C3-41AC-9D55-3ACB6CC85CB4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405924D-DD7F-49D0-BEF2-B1F55D7B233A}" type="presOf" srcId="{DBFC0E42-52C3-41AC-9D55-3ACB6CC85CB4}" destId="{8C300156-AF83-44F4-9572-C69CB6AE81BB}" srcOrd="1" destOrd="0" presId="urn:microsoft.com/office/officeart/2005/8/layout/venn1"/>
    <dgm:cxn modelId="{A044DD5E-94FF-4980-9974-0E29CE722457}" type="presOf" srcId="{DBFC0E42-52C3-41AC-9D55-3ACB6CC85CB4}" destId="{E30DA2D8-C1F0-4BB3-8F56-836B6D54BAEA}" srcOrd="0" destOrd="0" presId="urn:microsoft.com/office/officeart/2005/8/layout/venn1"/>
    <dgm:cxn modelId="{D28250F7-8508-4731-B769-FA274B0E6D00}" type="presOf" srcId="{517D4731-E778-4229-ADC1-3054A5537D2B}" destId="{0CCA2EBD-E007-40E2-BC0A-B9FC89413435}" srcOrd="0" destOrd="0" presId="urn:microsoft.com/office/officeart/2005/8/layout/venn1"/>
    <dgm:cxn modelId="{CF2362D2-8820-47A9-95AD-EBCF8E15E379}" type="presOf" srcId="{7D40F476-0546-4DC1-BB6A-4F8DD0F3633C}" destId="{780274D5-3C8B-4693-9DBA-38420241D3FC}" srcOrd="0" destOrd="0" presId="urn:microsoft.com/office/officeart/2005/8/layout/venn1"/>
    <dgm:cxn modelId="{F1BC3F74-8D18-4752-A66A-F579289E38F3}" srcId="{517D4731-E778-4229-ADC1-3054A5537D2B}" destId="{7D40F476-0546-4DC1-BB6A-4F8DD0F3633C}" srcOrd="0" destOrd="0" parTransId="{7DE25F09-9A21-4C6F-B842-CE2E35AB9A99}" sibTransId="{AA082BDB-F738-4B52-8418-F48EBC1D9ED3}"/>
    <dgm:cxn modelId="{9216514A-8ED0-4F26-BCC1-0C22CDBBE670}" type="presOf" srcId="{7D40F476-0546-4DC1-BB6A-4F8DD0F3633C}" destId="{13135B4C-4AC9-43E6-AF2F-D7E23FABF6CB}" srcOrd="1" destOrd="0" presId="urn:microsoft.com/office/officeart/2005/8/layout/venn1"/>
    <dgm:cxn modelId="{A8583FBA-F4DF-47DF-B1FE-06F909D07976}" srcId="{517D4731-E778-4229-ADC1-3054A5537D2B}" destId="{DBFC0E42-52C3-41AC-9D55-3ACB6CC85CB4}" srcOrd="1" destOrd="0" parTransId="{9B5EAC6F-797B-4A84-96CA-DCA7CC53AA9E}" sibTransId="{8D9DF96D-5F05-4582-AAE8-1B1998DE7A99}"/>
    <dgm:cxn modelId="{4D7CCEA5-C478-4BE4-8D68-78735B1F012D}" type="presParOf" srcId="{0CCA2EBD-E007-40E2-BC0A-B9FC89413435}" destId="{780274D5-3C8B-4693-9DBA-38420241D3FC}" srcOrd="0" destOrd="0" presId="urn:microsoft.com/office/officeart/2005/8/layout/venn1"/>
    <dgm:cxn modelId="{395DDF23-CEBD-4455-812B-072A861FABFD}" type="presParOf" srcId="{0CCA2EBD-E007-40E2-BC0A-B9FC89413435}" destId="{13135B4C-4AC9-43E6-AF2F-D7E23FABF6CB}" srcOrd="1" destOrd="0" presId="urn:microsoft.com/office/officeart/2005/8/layout/venn1"/>
    <dgm:cxn modelId="{B23B80A0-C447-4E45-9E4E-907D04CD4D5C}" type="presParOf" srcId="{0CCA2EBD-E007-40E2-BC0A-B9FC89413435}" destId="{E30DA2D8-C1F0-4BB3-8F56-836B6D54BAEA}" srcOrd="2" destOrd="0" presId="urn:microsoft.com/office/officeart/2005/8/layout/venn1"/>
    <dgm:cxn modelId="{A149F381-5C87-407E-934F-E36AA0A7C4AE}" type="presParOf" srcId="{0CCA2EBD-E007-40E2-BC0A-B9FC89413435}" destId="{8C300156-AF83-44F4-9572-C69CB6AE81BB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17D4731-E778-4229-ADC1-3054A5537D2B}" type="doc">
      <dgm:prSet loTypeId="urn:microsoft.com/office/officeart/2005/8/layout/venn1" loCatId="relationship" qsTypeId="urn:microsoft.com/office/officeart/2005/8/quickstyle/3d3" qsCatId="3D" csTypeId="urn:microsoft.com/office/officeart/2005/8/colors/accent1_2" csCatId="accent1" phldr="1"/>
      <dgm:spPr/>
    </dgm:pt>
    <dgm:pt modelId="{7D40F476-0546-4DC1-BB6A-4F8DD0F3633C}">
      <dgm:prSet phldrT="[Текст]" custT="1"/>
      <dgm:spPr>
        <a:solidFill>
          <a:schemeClr val="accent5">
            <a:lumMod val="60000"/>
            <a:lumOff val="40000"/>
            <a:alpha val="50000"/>
          </a:schemeClr>
        </a:solidFill>
      </dgm:spPr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16550,5тыс. рублей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7DE25F09-9A21-4C6F-B842-CE2E35AB9A99}" type="parTrans" cxnId="{F1BC3F74-8D18-4752-A66A-F579289E38F3}">
      <dgm:prSet/>
      <dgm:spPr/>
      <dgm:t>
        <a:bodyPr/>
        <a:lstStyle/>
        <a:p>
          <a:endParaRPr lang="ru-RU"/>
        </a:p>
      </dgm:t>
    </dgm:pt>
    <dgm:pt modelId="{AA082BDB-F738-4B52-8418-F48EBC1D9ED3}" type="sibTrans" cxnId="{F1BC3F74-8D18-4752-A66A-F579289E38F3}">
      <dgm:prSet/>
      <dgm:spPr/>
      <dgm:t>
        <a:bodyPr/>
        <a:lstStyle/>
        <a:p>
          <a:endParaRPr lang="ru-RU"/>
        </a:p>
      </dgm:t>
    </dgm:pt>
    <dgm:pt modelId="{DBFC0E42-52C3-41AC-9D55-3ACB6CC85CB4}">
      <dgm:prSet phldrT="[Текст]" custT="1"/>
      <dgm:spPr>
        <a:solidFill>
          <a:srgbClr val="00B0F0">
            <a:alpha val="50000"/>
          </a:srgbClr>
        </a:solidFill>
      </dgm:spPr>
      <dgm:t>
        <a:bodyPr/>
        <a:lstStyle/>
        <a:p>
          <a:r>
            <a:rPr lang="ru-RU" sz="1800" b="0" i="1" dirty="0" smtClean="0">
              <a:latin typeface="Times New Roman" pitchFamily="18" charset="0"/>
              <a:cs typeface="Times New Roman" pitchFamily="18" charset="0"/>
            </a:rPr>
            <a:t>988,8тыс. рублей</a:t>
          </a:r>
          <a:endParaRPr lang="ru-RU" sz="1800" b="0" i="1" dirty="0">
            <a:latin typeface="Times New Roman" pitchFamily="18" charset="0"/>
            <a:cs typeface="Times New Roman" pitchFamily="18" charset="0"/>
          </a:endParaRPr>
        </a:p>
      </dgm:t>
    </dgm:pt>
    <dgm:pt modelId="{9B5EAC6F-797B-4A84-96CA-DCA7CC53AA9E}" type="parTrans" cxnId="{A8583FBA-F4DF-47DF-B1FE-06F909D07976}">
      <dgm:prSet/>
      <dgm:spPr/>
      <dgm:t>
        <a:bodyPr/>
        <a:lstStyle/>
        <a:p>
          <a:endParaRPr lang="ru-RU"/>
        </a:p>
      </dgm:t>
    </dgm:pt>
    <dgm:pt modelId="{8D9DF96D-5F05-4582-AAE8-1B1998DE7A99}" type="sibTrans" cxnId="{A8583FBA-F4DF-47DF-B1FE-06F909D07976}">
      <dgm:prSet/>
      <dgm:spPr/>
      <dgm:t>
        <a:bodyPr/>
        <a:lstStyle/>
        <a:p>
          <a:endParaRPr lang="ru-RU"/>
        </a:p>
      </dgm:t>
    </dgm:pt>
    <dgm:pt modelId="{0CCA2EBD-E007-40E2-BC0A-B9FC89413435}" type="pres">
      <dgm:prSet presAssocID="{517D4731-E778-4229-ADC1-3054A5537D2B}" presName="compositeShape" presStyleCnt="0">
        <dgm:presLayoutVars>
          <dgm:chMax val="7"/>
          <dgm:dir/>
          <dgm:resizeHandles val="exact"/>
        </dgm:presLayoutVars>
      </dgm:prSet>
      <dgm:spPr/>
    </dgm:pt>
    <dgm:pt modelId="{780274D5-3C8B-4693-9DBA-38420241D3FC}" type="pres">
      <dgm:prSet presAssocID="{7D40F476-0546-4DC1-BB6A-4F8DD0F3633C}" presName="circ1" presStyleLbl="vennNode1" presStyleIdx="0" presStyleCnt="2" custScaleX="137730" custScaleY="142969" custLinFactNeighborX="2804" custLinFactNeighborY="-6648"/>
      <dgm:spPr/>
      <dgm:t>
        <a:bodyPr/>
        <a:lstStyle/>
        <a:p>
          <a:endParaRPr lang="ru-RU"/>
        </a:p>
      </dgm:t>
    </dgm:pt>
    <dgm:pt modelId="{13135B4C-4AC9-43E6-AF2F-D7E23FABF6CB}" type="pres">
      <dgm:prSet presAssocID="{7D40F476-0546-4DC1-BB6A-4F8DD0F3633C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0DA2D8-C1F0-4BB3-8F56-836B6D54BAEA}" type="pres">
      <dgm:prSet presAssocID="{DBFC0E42-52C3-41AC-9D55-3ACB6CC85CB4}" presName="circ2" presStyleLbl="vennNode1" presStyleIdx="1" presStyleCnt="2" custScaleX="97095" custScaleY="86788" custLinFactNeighborX="-18380" custLinFactNeighborY="45962"/>
      <dgm:spPr/>
      <dgm:t>
        <a:bodyPr/>
        <a:lstStyle/>
        <a:p>
          <a:endParaRPr lang="ru-RU"/>
        </a:p>
      </dgm:t>
    </dgm:pt>
    <dgm:pt modelId="{8C300156-AF83-44F4-9572-C69CB6AE81BB}" type="pres">
      <dgm:prSet presAssocID="{DBFC0E42-52C3-41AC-9D55-3ACB6CC85CB4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CBAB004-7E38-401B-9598-A39CFDA16CAC}" type="presOf" srcId="{DBFC0E42-52C3-41AC-9D55-3ACB6CC85CB4}" destId="{8C300156-AF83-44F4-9572-C69CB6AE81BB}" srcOrd="1" destOrd="0" presId="urn:microsoft.com/office/officeart/2005/8/layout/venn1"/>
    <dgm:cxn modelId="{74A8D47F-EAE9-4B64-8912-C9C465E98F34}" type="presOf" srcId="{7D40F476-0546-4DC1-BB6A-4F8DD0F3633C}" destId="{13135B4C-4AC9-43E6-AF2F-D7E23FABF6CB}" srcOrd="1" destOrd="0" presId="urn:microsoft.com/office/officeart/2005/8/layout/venn1"/>
    <dgm:cxn modelId="{F4F5C802-ED49-40C0-9376-249DC285D532}" type="presOf" srcId="{517D4731-E778-4229-ADC1-3054A5537D2B}" destId="{0CCA2EBD-E007-40E2-BC0A-B9FC89413435}" srcOrd="0" destOrd="0" presId="urn:microsoft.com/office/officeart/2005/8/layout/venn1"/>
    <dgm:cxn modelId="{F1BC3F74-8D18-4752-A66A-F579289E38F3}" srcId="{517D4731-E778-4229-ADC1-3054A5537D2B}" destId="{7D40F476-0546-4DC1-BB6A-4F8DD0F3633C}" srcOrd="0" destOrd="0" parTransId="{7DE25F09-9A21-4C6F-B842-CE2E35AB9A99}" sibTransId="{AA082BDB-F738-4B52-8418-F48EBC1D9ED3}"/>
    <dgm:cxn modelId="{0F1D99B5-26EF-428D-B7F4-0229C07834AB}" type="presOf" srcId="{7D40F476-0546-4DC1-BB6A-4F8DD0F3633C}" destId="{780274D5-3C8B-4693-9DBA-38420241D3FC}" srcOrd="0" destOrd="0" presId="urn:microsoft.com/office/officeart/2005/8/layout/venn1"/>
    <dgm:cxn modelId="{86715F2E-85B1-4A3A-A991-81AB1597E67E}" type="presOf" srcId="{DBFC0E42-52C3-41AC-9D55-3ACB6CC85CB4}" destId="{E30DA2D8-C1F0-4BB3-8F56-836B6D54BAEA}" srcOrd="0" destOrd="0" presId="urn:microsoft.com/office/officeart/2005/8/layout/venn1"/>
    <dgm:cxn modelId="{A8583FBA-F4DF-47DF-B1FE-06F909D07976}" srcId="{517D4731-E778-4229-ADC1-3054A5537D2B}" destId="{DBFC0E42-52C3-41AC-9D55-3ACB6CC85CB4}" srcOrd="1" destOrd="0" parTransId="{9B5EAC6F-797B-4A84-96CA-DCA7CC53AA9E}" sibTransId="{8D9DF96D-5F05-4582-AAE8-1B1998DE7A99}"/>
    <dgm:cxn modelId="{3BDB8FBF-EFF5-42C4-A477-12971B4E11C7}" type="presParOf" srcId="{0CCA2EBD-E007-40E2-BC0A-B9FC89413435}" destId="{780274D5-3C8B-4693-9DBA-38420241D3FC}" srcOrd="0" destOrd="0" presId="urn:microsoft.com/office/officeart/2005/8/layout/venn1"/>
    <dgm:cxn modelId="{9433A6BE-1D6B-4D1E-9AFA-7D520DB80634}" type="presParOf" srcId="{0CCA2EBD-E007-40E2-BC0A-B9FC89413435}" destId="{13135B4C-4AC9-43E6-AF2F-D7E23FABF6CB}" srcOrd="1" destOrd="0" presId="urn:microsoft.com/office/officeart/2005/8/layout/venn1"/>
    <dgm:cxn modelId="{C0E3EEEF-59D7-4258-8EEE-AF81CE38EFAE}" type="presParOf" srcId="{0CCA2EBD-E007-40E2-BC0A-B9FC89413435}" destId="{E30DA2D8-C1F0-4BB3-8F56-836B6D54BAEA}" srcOrd="2" destOrd="0" presId="urn:microsoft.com/office/officeart/2005/8/layout/venn1"/>
    <dgm:cxn modelId="{9F5B9A0A-5672-4B7E-9710-3416CAD760DF}" type="presParOf" srcId="{0CCA2EBD-E007-40E2-BC0A-B9FC89413435}" destId="{8C300156-AF83-44F4-9572-C69CB6AE81BB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17D4731-E778-4229-ADC1-3054A5537D2B}" type="doc">
      <dgm:prSet loTypeId="urn:microsoft.com/office/officeart/2005/8/layout/venn1" loCatId="relationship" qsTypeId="urn:microsoft.com/office/officeart/2005/8/quickstyle/3d3" qsCatId="3D" csTypeId="urn:microsoft.com/office/officeart/2005/8/colors/accent1_2" csCatId="accent1" phldr="1"/>
      <dgm:spPr/>
    </dgm:pt>
    <dgm:pt modelId="{7D40F476-0546-4DC1-BB6A-4F8DD0F3633C}">
      <dgm:prSet phldrT="[Текст]" custT="1"/>
      <dgm:spPr>
        <a:solidFill>
          <a:schemeClr val="accent5">
            <a:lumMod val="60000"/>
            <a:lumOff val="40000"/>
            <a:alpha val="50000"/>
          </a:schemeClr>
        </a:solidFill>
      </dgm:spPr>
      <dgm:t>
        <a:bodyPr/>
        <a:lstStyle/>
        <a:p>
          <a:r>
            <a:rPr lang="ru-RU" sz="1800" smtClean="0">
              <a:latin typeface="Times New Roman" pitchFamily="18" charset="0"/>
              <a:cs typeface="Times New Roman" pitchFamily="18" charset="0"/>
            </a:rPr>
            <a:t>17 625,7</a:t>
          </a:r>
          <a:endParaRPr lang="ru-RU" sz="1800" dirty="0" smtClean="0">
            <a:latin typeface="Times New Roman" pitchFamily="18" charset="0"/>
            <a:cs typeface="Times New Roman" pitchFamily="18" charset="0"/>
          </a:endParaRPr>
        </a:p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7DE25F09-9A21-4C6F-B842-CE2E35AB9A99}" type="parTrans" cxnId="{F1BC3F74-8D18-4752-A66A-F579289E38F3}">
      <dgm:prSet/>
      <dgm:spPr/>
      <dgm:t>
        <a:bodyPr/>
        <a:lstStyle/>
        <a:p>
          <a:endParaRPr lang="ru-RU"/>
        </a:p>
      </dgm:t>
    </dgm:pt>
    <dgm:pt modelId="{AA082BDB-F738-4B52-8418-F48EBC1D9ED3}" type="sibTrans" cxnId="{F1BC3F74-8D18-4752-A66A-F579289E38F3}">
      <dgm:prSet/>
      <dgm:spPr/>
      <dgm:t>
        <a:bodyPr/>
        <a:lstStyle/>
        <a:p>
          <a:endParaRPr lang="ru-RU"/>
        </a:p>
      </dgm:t>
    </dgm:pt>
    <dgm:pt modelId="{DBFC0E42-52C3-41AC-9D55-3ACB6CC85CB4}">
      <dgm:prSet phldrT="[Текст]" custT="1"/>
      <dgm:spPr>
        <a:solidFill>
          <a:srgbClr val="00B0F0">
            <a:alpha val="50000"/>
          </a:srgbClr>
        </a:solidFill>
      </dgm:spPr>
      <dgm:t>
        <a:bodyPr/>
        <a:lstStyle/>
        <a:p>
          <a:r>
            <a:rPr lang="ru-RU" sz="1800" i="1" dirty="0" smtClean="0">
              <a:latin typeface="Times New Roman" pitchFamily="18" charset="0"/>
              <a:cs typeface="Times New Roman" pitchFamily="18" charset="0"/>
            </a:rPr>
            <a:t>1127,1тыс. рублей</a:t>
          </a:r>
          <a:endParaRPr lang="ru-RU" sz="1800" i="1" dirty="0">
            <a:latin typeface="Times New Roman" pitchFamily="18" charset="0"/>
            <a:cs typeface="Times New Roman" pitchFamily="18" charset="0"/>
          </a:endParaRPr>
        </a:p>
      </dgm:t>
    </dgm:pt>
    <dgm:pt modelId="{9B5EAC6F-797B-4A84-96CA-DCA7CC53AA9E}" type="parTrans" cxnId="{A8583FBA-F4DF-47DF-B1FE-06F909D07976}">
      <dgm:prSet/>
      <dgm:spPr/>
      <dgm:t>
        <a:bodyPr/>
        <a:lstStyle/>
        <a:p>
          <a:endParaRPr lang="ru-RU"/>
        </a:p>
      </dgm:t>
    </dgm:pt>
    <dgm:pt modelId="{8D9DF96D-5F05-4582-AAE8-1B1998DE7A99}" type="sibTrans" cxnId="{A8583FBA-F4DF-47DF-B1FE-06F909D07976}">
      <dgm:prSet/>
      <dgm:spPr/>
      <dgm:t>
        <a:bodyPr/>
        <a:lstStyle/>
        <a:p>
          <a:endParaRPr lang="ru-RU"/>
        </a:p>
      </dgm:t>
    </dgm:pt>
    <dgm:pt modelId="{0CCA2EBD-E007-40E2-BC0A-B9FC89413435}" type="pres">
      <dgm:prSet presAssocID="{517D4731-E778-4229-ADC1-3054A5537D2B}" presName="compositeShape" presStyleCnt="0">
        <dgm:presLayoutVars>
          <dgm:chMax val="7"/>
          <dgm:dir/>
          <dgm:resizeHandles val="exact"/>
        </dgm:presLayoutVars>
      </dgm:prSet>
      <dgm:spPr/>
    </dgm:pt>
    <dgm:pt modelId="{780274D5-3C8B-4693-9DBA-38420241D3FC}" type="pres">
      <dgm:prSet presAssocID="{7D40F476-0546-4DC1-BB6A-4F8DD0F3633C}" presName="circ1" presStyleLbl="vennNode1" presStyleIdx="0" presStyleCnt="2" custScaleX="137730" custScaleY="142969" custLinFactNeighborX="-4464" custLinFactNeighborY="-8936"/>
      <dgm:spPr/>
      <dgm:t>
        <a:bodyPr/>
        <a:lstStyle/>
        <a:p>
          <a:endParaRPr lang="ru-RU"/>
        </a:p>
      </dgm:t>
    </dgm:pt>
    <dgm:pt modelId="{13135B4C-4AC9-43E6-AF2F-D7E23FABF6CB}" type="pres">
      <dgm:prSet presAssocID="{7D40F476-0546-4DC1-BB6A-4F8DD0F3633C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0DA2D8-C1F0-4BB3-8F56-836B6D54BAEA}" type="pres">
      <dgm:prSet presAssocID="{DBFC0E42-52C3-41AC-9D55-3ACB6CC85CB4}" presName="circ2" presStyleLbl="vennNode1" presStyleIdx="1" presStyleCnt="2" custScaleX="97095" custScaleY="86788" custLinFactNeighborX="-18380" custLinFactNeighborY="45962"/>
      <dgm:spPr/>
      <dgm:t>
        <a:bodyPr/>
        <a:lstStyle/>
        <a:p>
          <a:endParaRPr lang="ru-RU"/>
        </a:p>
      </dgm:t>
    </dgm:pt>
    <dgm:pt modelId="{8C300156-AF83-44F4-9572-C69CB6AE81BB}" type="pres">
      <dgm:prSet presAssocID="{DBFC0E42-52C3-41AC-9D55-3ACB6CC85CB4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975D570-ED46-4E63-93A3-EE65B4F4CE3E}" type="presOf" srcId="{DBFC0E42-52C3-41AC-9D55-3ACB6CC85CB4}" destId="{E30DA2D8-C1F0-4BB3-8F56-836B6D54BAEA}" srcOrd="0" destOrd="0" presId="urn:microsoft.com/office/officeart/2005/8/layout/venn1"/>
    <dgm:cxn modelId="{63085201-3429-4FA2-9C68-14D9077AF2E4}" type="presOf" srcId="{7D40F476-0546-4DC1-BB6A-4F8DD0F3633C}" destId="{13135B4C-4AC9-43E6-AF2F-D7E23FABF6CB}" srcOrd="1" destOrd="0" presId="urn:microsoft.com/office/officeart/2005/8/layout/venn1"/>
    <dgm:cxn modelId="{F1BC3F74-8D18-4752-A66A-F579289E38F3}" srcId="{517D4731-E778-4229-ADC1-3054A5537D2B}" destId="{7D40F476-0546-4DC1-BB6A-4F8DD0F3633C}" srcOrd="0" destOrd="0" parTransId="{7DE25F09-9A21-4C6F-B842-CE2E35AB9A99}" sibTransId="{AA082BDB-F738-4B52-8418-F48EBC1D9ED3}"/>
    <dgm:cxn modelId="{9FA36070-EA62-4617-9AB4-6C360A37E41C}" type="presOf" srcId="{DBFC0E42-52C3-41AC-9D55-3ACB6CC85CB4}" destId="{8C300156-AF83-44F4-9572-C69CB6AE81BB}" srcOrd="1" destOrd="0" presId="urn:microsoft.com/office/officeart/2005/8/layout/venn1"/>
    <dgm:cxn modelId="{BC55F10A-26CA-4BFD-B858-782993857D09}" type="presOf" srcId="{7D40F476-0546-4DC1-BB6A-4F8DD0F3633C}" destId="{780274D5-3C8B-4693-9DBA-38420241D3FC}" srcOrd="0" destOrd="0" presId="urn:microsoft.com/office/officeart/2005/8/layout/venn1"/>
    <dgm:cxn modelId="{5179CA76-EBAF-4E54-9851-C458CD57559E}" type="presOf" srcId="{517D4731-E778-4229-ADC1-3054A5537D2B}" destId="{0CCA2EBD-E007-40E2-BC0A-B9FC89413435}" srcOrd="0" destOrd="0" presId="urn:microsoft.com/office/officeart/2005/8/layout/venn1"/>
    <dgm:cxn modelId="{A8583FBA-F4DF-47DF-B1FE-06F909D07976}" srcId="{517D4731-E778-4229-ADC1-3054A5537D2B}" destId="{DBFC0E42-52C3-41AC-9D55-3ACB6CC85CB4}" srcOrd="1" destOrd="0" parTransId="{9B5EAC6F-797B-4A84-96CA-DCA7CC53AA9E}" sibTransId="{8D9DF96D-5F05-4582-AAE8-1B1998DE7A99}"/>
    <dgm:cxn modelId="{083E895A-97B8-4CB5-AB07-B19F82AA4941}" type="presParOf" srcId="{0CCA2EBD-E007-40E2-BC0A-B9FC89413435}" destId="{780274D5-3C8B-4693-9DBA-38420241D3FC}" srcOrd="0" destOrd="0" presId="urn:microsoft.com/office/officeart/2005/8/layout/venn1"/>
    <dgm:cxn modelId="{431E269E-BCC7-4464-A4CF-88E15F637DBA}" type="presParOf" srcId="{0CCA2EBD-E007-40E2-BC0A-B9FC89413435}" destId="{13135B4C-4AC9-43E6-AF2F-D7E23FABF6CB}" srcOrd="1" destOrd="0" presId="urn:microsoft.com/office/officeart/2005/8/layout/venn1"/>
    <dgm:cxn modelId="{EE5CED0E-73EB-4E9E-B993-2041F452B936}" type="presParOf" srcId="{0CCA2EBD-E007-40E2-BC0A-B9FC89413435}" destId="{E30DA2D8-C1F0-4BB3-8F56-836B6D54BAEA}" srcOrd="2" destOrd="0" presId="urn:microsoft.com/office/officeart/2005/8/layout/venn1"/>
    <dgm:cxn modelId="{DBEB0DCD-9FE2-4852-967E-A61A84A26B45}" type="presParOf" srcId="{0CCA2EBD-E007-40E2-BC0A-B9FC89413435}" destId="{8C300156-AF83-44F4-9572-C69CB6AE81BB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26B050C-2F50-460D-B816-B462A7F72C36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EFE3127-1B0D-4C6B-A650-404DBADB2CC8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2025 год – 9766,5 тыс. руб.</a:t>
          </a:r>
          <a:endParaRPr lang="ru-RU" sz="2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C214F8E-A75B-4638-A8E9-5CF5A7D0A410}" type="parTrans" cxnId="{C1CBDE8E-29AF-40F0-A594-A76DBDDADBC4}">
      <dgm:prSet/>
      <dgm:spPr/>
      <dgm:t>
        <a:bodyPr/>
        <a:lstStyle/>
        <a:p>
          <a:endParaRPr lang="ru-RU"/>
        </a:p>
      </dgm:t>
    </dgm:pt>
    <dgm:pt modelId="{7C7A7054-43D5-4DD4-BDC5-FFF9E999C047}" type="sibTrans" cxnId="{C1CBDE8E-29AF-40F0-A594-A76DBDDADBC4}">
      <dgm:prSet/>
      <dgm:spPr/>
      <dgm:t>
        <a:bodyPr/>
        <a:lstStyle/>
        <a:p>
          <a:endParaRPr lang="ru-RU"/>
        </a:p>
      </dgm:t>
    </dgm:pt>
    <dgm:pt modelId="{556AEC2C-575F-4DB4-84AF-3DC9D0403EC7}">
      <dgm:prSet phldrT="[Текст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solidFill>
          <a:srgbClr val="FF0000"/>
        </a:solidFill>
      </dgm:spPr>
      <dgm:t>
        <a:bodyPr/>
        <a:lstStyle/>
        <a:p>
          <a:pPr algn="ctr"/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2026 год – 6604,3тыс. руб.</a:t>
          </a:r>
          <a:endParaRPr lang="ru-RU" sz="2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5AC39FA-398E-4F6A-9774-82D00D9743D6}" type="parTrans" cxnId="{537806F0-782B-456B-A406-B0C220E347BA}">
      <dgm:prSet/>
      <dgm:spPr/>
      <dgm:t>
        <a:bodyPr/>
        <a:lstStyle/>
        <a:p>
          <a:endParaRPr lang="ru-RU"/>
        </a:p>
      </dgm:t>
    </dgm:pt>
    <dgm:pt modelId="{40E06ADD-8ACD-4E5E-8655-6A990A182556}" type="sibTrans" cxnId="{537806F0-782B-456B-A406-B0C220E347BA}">
      <dgm:prSet/>
      <dgm:spPr/>
      <dgm:t>
        <a:bodyPr/>
        <a:lstStyle/>
        <a:p>
          <a:endParaRPr lang="ru-RU"/>
        </a:p>
      </dgm:t>
    </dgm:pt>
    <dgm:pt modelId="{1FD1C55B-05AC-4D33-A4E5-D1C03496F691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rgbClr val="00CCFF"/>
        </a:solidFill>
      </dgm:spPr>
      <dgm:t>
        <a:bodyPr/>
        <a:lstStyle/>
        <a:p>
          <a:pPr algn="ctr"/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20267 год – 6557,6тыс.  руб.</a:t>
          </a:r>
        </a:p>
      </dgm:t>
    </dgm:pt>
    <dgm:pt modelId="{C5872C35-9226-47B4-BD67-A6B0E4092B59}" type="parTrans" cxnId="{FA85E1C0-0BE1-4B1F-9BA5-5E03ED2AD212}">
      <dgm:prSet/>
      <dgm:spPr/>
      <dgm:t>
        <a:bodyPr/>
        <a:lstStyle/>
        <a:p>
          <a:endParaRPr lang="ru-RU"/>
        </a:p>
      </dgm:t>
    </dgm:pt>
    <dgm:pt modelId="{803989E6-A148-4712-B159-9C6C5F35499B}" type="sibTrans" cxnId="{FA85E1C0-0BE1-4B1F-9BA5-5E03ED2AD212}">
      <dgm:prSet/>
      <dgm:spPr/>
      <dgm:t>
        <a:bodyPr/>
        <a:lstStyle/>
        <a:p>
          <a:endParaRPr lang="ru-RU"/>
        </a:p>
      </dgm:t>
    </dgm:pt>
    <dgm:pt modelId="{2124FF21-1D29-459C-A009-6AC8CB1CBE6C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 dirty="0"/>
        </a:p>
      </dgm:t>
    </dgm:pt>
    <dgm:pt modelId="{DBC6C5A9-3080-42A7-9EDD-64E10953F29B}" type="parTrans" cxnId="{E838BCD7-CE43-432E-8E95-B089B37ECD8A}">
      <dgm:prSet/>
      <dgm:spPr/>
      <dgm:t>
        <a:bodyPr/>
        <a:lstStyle/>
        <a:p>
          <a:endParaRPr lang="ru-RU"/>
        </a:p>
      </dgm:t>
    </dgm:pt>
    <dgm:pt modelId="{4CF7B7D6-0BED-4693-ADFF-4FF57D9D8DE3}" type="sibTrans" cxnId="{E838BCD7-CE43-432E-8E95-B089B37ECD8A}">
      <dgm:prSet/>
      <dgm:spPr/>
      <dgm:t>
        <a:bodyPr/>
        <a:lstStyle/>
        <a:p>
          <a:endParaRPr lang="ru-RU"/>
        </a:p>
      </dgm:t>
    </dgm:pt>
    <dgm:pt modelId="{1A549A81-CF55-48FE-8666-86A42F01E15C}" type="pres">
      <dgm:prSet presAssocID="{326B050C-2F50-460D-B816-B462A7F72C3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9AA10FA-C07B-4E36-AE0E-D9FADA6BFF46}" type="pres">
      <dgm:prSet presAssocID="{5EFE3127-1B0D-4C6B-A650-404DBADB2CC8}" presName="parentLin" presStyleCnt="0"/>
      <dgm:spPr/>
    </dgm:pt>
    <dgm:pt modelId="{61C65536-371C-4245-BD9F-F013A99C09CF}" type="pres">
      <dgm:prSet presAssocID="{5EFE3127-1B0D-4C6B-A650-404DBADB2CC8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9F272094-9CD0-4509-9786-0A048F61615B}" type="pres">
      <dgm:prSet presAssocID="{5EFE3127-1B0D-4C6B-A650-404DBADB2CC8}" presName="parentText" presStyleLbl="node1" presStyleIdx="0" presStyleCnt="3" custScaleX="10744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FDAAAC-A6D1-4C53-B082-3FAE6C2A781C}" type="pres">
      <dgm:prSet presAssocID="{5EFE3127-1B0D-4C6B-A650-404DBADB2CC8}" presName="negativeSpace" presStyleCnt="0"/>
      <dgm:spPr/>
    </dgm:pt>
    <dgm:pt modelId="{BB6C09AA-C921-4E6A-83DC-709E72FB8C8C}" type="pres">
      <dgm:prSet presAssocID="{5EFE3127-1B0D-4C6B-A650-404DBADB2CC8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77E3A5-DD92-4F32-BB7B-3E95F6FC916E}" type="pres">
      <dgm:prSet presAssocID="{7C7A7054-43D5-4DD4-BDC5-FFF9E999C047}" presName="spaceBetweenRectangles" presStyleCnt="0"/>
      <dgm:spPr/>
    </dgm:pt>
    <dgm:pt modelId="{DBBFBB9A-60E9-4D17-9870-593B067ED48D}" type="pres">
      <dgm:prSet presAssocID="{556AEC2C-575F-4DB4-84AF-3DC9D0403EC7}" presName="parentLin" presStyleCnt="0"/>
      <dgm:spPr/>
    </dgm:pt>
    <dgm:pt modelId="{9078CFE8-3392-47D3-8ED5-9894BD44CDCC}" type="pres">
      <dgm:prSet presAssocID="{556AEC2C-575F-4DB4-84AF-3DC9D0403EC7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33D4153E-80F4-4D5D-8D93-65FBF320E68B}" type="pres">
      <dgm:prSet presAssocID="{556AEC2C-575F-4DB4-84AF-3DC9D0403EC7}" presName="parentText" presStyleLbl="node1" presStyleIdx="1" presStyleCnt="3" custScaleX="107452" custLinFactNeighborX="30435" custLinFactNeighborY="670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F1E6AF-F03B-4652-A977-D1C7DC30A2AD}" type="pres">
      <dgm:prSet presAssocID="{556AEC2C-575F-4DB4-84AF-3DC9D0403EC7}" presName="negativeSpace" presStyleCnt="0"/>
      <dgm:spPr/>
    </dgm:pt>
    <dgm:pt modelId="{2A6F14EC-B57D-4FEB-8B30-6DA36B739F78}" type="pres">
      <dgm:prSet presAssocID="{556AEC2C-575F-4DB4-84AF-3DC9D0403EC7}" presName="childText" presStyleLbl="conFgAcc1" presStyleIdx="1" presStyleCnt="3">
        <dgm:presLayoutVars>
          <dgm:bulletEnabled val="1"/>
        </dgm:presLayoutVars>
      </dgm:prSet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endParaRPr lang="ru-RU"/>
        </a:p>
      </dgm:t>
    </dgm:pt>
    <dgm:pt modelId="{5B285F55-5C06-4BC4-9893-2B32D56DE720}" type="pres">
      <dgm:prSet presAssocID="{40E06ADD-8ACD-4E5E-8655-6A990A182556}" presName="spaceBetweenRectangles" presStyleCnt="0"/>
      <dgm:spPr/>
    </dgm:pt>
    <dgm:pt modelId="{B4A2B4E8-8D1C-4C3A-A02B-1049DF347049}" type="pres">
      <dgm:prSet presAssocID="{1FD1C55B-05AC-4D33-A4E5-D1C03496F691}" presName="parentLin" presStyleCnt="0"/>
      <dgm:spPr/>
    </dgm:pt>
    <dgm:pt modelId="{A31FAF1F-ABDA-4738-9D1B-9CBD20A24B6B}" type="pres">
      <dgm:prSet presAssocID="{1FD1C55B-05AC-4D33-A4E5-D1C03496F691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0055C4D6-10E8-481A-B4E8-C1716764BF48}" type="pres">
      <dgm:prSet presAssocID="{1FD1C55B-05AC-4D33-A4E5-D1C03496F691}" presName="parentText" presStyleLbl="node1" presStyleIdx="2" presStyleCnt="3" custScaleX="107896" custLinFactNeighborX="-4348" custLinFactNeighborY="21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F325DC-A2BB-4EF8-A469-52C28BD7EB8D}" type="pres">
      <dgm:prSet presAssocID="{1FD1C55B-05AC-4D33-A4E5-D1C03496F691}" presName="negativeSpace" presStyleCnt="0"/>
      <dgm:spPr/>
    </dgm:pt>
    <dgm:pt modelId="{A1BA0556-30B7-48E4-B9C4-0BDF490D9301}" type="pres">
      <dgm:prSet presAssocID="{1FD1C55B-05AC-4D33-A4E5-D1C03496F691}" presName="childText" presStyleLbl="conFgAcc1" presStyleIdx="2" presStyleCnt="3">
        <dgm:presLayoutVars>
          <dgm:bulletEnabled val="1"/>
        </dgm:presLayoutVars>
      </dgm:prSet>
      <dgm:spPr>
        <a:solidFill>
          <a:schemeClr val="tx2">
            <a:lumMod val="40000"/>
            <a:lumOff val="60000"/>
            <a:alpha val="90000"/>
          </a:schemeClr>
        </a:solidFill>
      </dgm:spPr>
      <dgm:t>
        <a:bodyPr/>
        <a:lstStyle/>
        <a:p>
          <a:endParaRPr lang="ru-RU"/>
        </a:p>
      </dgm:t>
    </dgm:pt>
  </dgm:ptLst>
  <dgm:cxnLst>
    <dgm:cxn modelId="{C1CBDE8E-29AF-40F0-A594-A76DBDDADBC4}" srcId="{326B050C-2F50-460D-B816-B462A7F72C36}" destId="{5EFE3127-1B0D-4C6B-A650-404DBADB2CC8}" srcOrd="0" destOrd="0" parTransId="{EC214F8E-A75B-4638-A8E9-5CF5A7D0A410}" sibTransId="{7C7A7054-43D5-4DD4-BDC5-FFF9E999C047}"/>
    <dgm:cxn modelId="{BB890385-D727-462F-AC36-9E70461F983D}" type="presOf" srcId="{1FD1C55B-05AC-4D33-A4E5-D1C03496F691}" destId="{0055C4D6-10E8-481A-B4E8-C1716764BF48}" srcOrd="1" destOrd="0" presId="urn:microsoft.com/office/officeart/2005/8/layout/list1"/>
    <dgm:cxn modelId="{D786EC4F-9305-4C0A-A4FD-5FD1622CF412}" type="presOf" srcId="{1FD1C55B-05AC-4D33-A4E5-D1C03496F691}" destId="{A31FAF1F-ABDA-4738-9D1B-9CBD20A24B6B}" srcOrd="0" destOrd="0" presId="urn:microsoft.com/office/officeart/2005/8/layout/list1"/>
    <dgm:cxn modelId="{E838BCD7-CE43-432E-8E95-B089B37ECD8A}" srcId="{5EFE3127-1B0D-4C6B-A650-404DBADB2CC8}" destId="{2124FF21-1D29-459C-A009-6AC8CB1CBE6C}" srcOrd="0" destOrd="0" parTransId="{DBC6C5A9-3080-42A7-9EDD-64E10953F29B}" sibTransId="{4CF7B7D6-0BED-4693-ADFF-4FF57D9D8DE3}"/>
    <dgm:cxn modelId="{537806F0-782B-456B-A406-B0C220E347BA}" srcId="{326B050C-2F50-460D-B816-B462A7F72C36}" destId="{556AEC2C-575F-4DB4-84AF-3DC9D0403EC7}" srcOrd="1" destOrd="0" parTransId="{D5AC39FA-398E-4F6A-9774-82D00D9743D6}" sibTransId="{40E06ADD-8ACD-4E5E-8655-6A990A182556}"/>
    <dgm:cxn modelId="{4A27CBA2-82E6-4943-B0A7-1DF03DBD4346}" type="presOf" srcId="{326B050C-2F50-460D-B816-B462A7F72C36}" destId="{1A549A81-CF55-48FE-8666-86A42F01E15C}" srcOrd="0" destOrd="0" presId="urn:microsoft.com/office/officeart/2005/8/layout/list1"/>
    <dgm:cxn modelId="{FA85E1C0-0BE1-4B1F-9BA5-5E03ED2AD212}" srcId="{326B050C-2F50-460D-B816-B462A7F72C36}" destId="{1FD1C55B-05AC-4D33-A4E5-D1C03496F691}" srcOrd="2" destOrd="0" parTransId="{C5872C35-9226-47B4-BD67-A6B0E4092B59}" sibTransId="{803989E6-A148-4712-B159-9C6C5F35499B}"/>
    <dgm:cxn modelId="{4C41D497-4B05-405A-AE23-781995A555E0}" type="presOf" srcId="{5EFE3127-1B0D-4C6B-A650-404DBADB2CC8}" destId="{61C65536-371C-4245-BD9F-F013A99C09CF}" srcOrd="0" destOrd="0" presId="urn:microsoft.com/office/officeart/2005/8/layout/list1"/>
    <dgm:cxn modelId="{C41520D3-522B-4938-979A-11CB18F56351}" type="presOf" srcId="{556AEC2C-575F-4DB4-84AF-3DC9D0403EC7}" destId="{33D4153E-80F4-4D5D-8D93-65FBF320E68B}" srcOrd="1" destOrd="0" presId="urn:microsoft.com/office/officeart/2005/8/layout/list1"/>
    <dgm:cxn modelId="{1054E4F6-9C19-41DE-A6AF-AC5AB9D95765}" type="presOf" srcId="{556AEC2C-575F-4DB4-84AF-3DC9D0403EC7}" destId="{9078CFE8-3392-47D3-8ED5-9894BD44CDCC}" srcOrd="0" destOrd="0" presId="urn:microsoft.com/office/officeart/2005/8/layout/list1"/>
    <dgm:cxn modelId="{E905289F-5B36-4A22-9F02-66E0CE82E002}" type="presOf" srcId="{2124FF21-1D29-459C-A009-6AC8CB1CBE6C}" destId="{BB6C09AA-C921-4E6A-83DC-709E72FB8C8C}" srcOrd="0" destOrd="0" presId="urn:microsoft.com/office/officeart/2005/8/layout/list1"/>
    <dgm:cxn modelId="{6004009A-3FEF-4476-B1AF-3AE79F83CE6E}" type="presOf" srcId="{5EFE3127-1B0D-4C6B-A650-404DBADB2CC8}" destId="{9F272094-9CD0-4509-9786-0A048F61615B}" srcOrd="1" destOrd="0" presId="urn:microsoft.com/office/officeart/2005/8/layout/list1"/>
    <dgm:cxn modelId="{EAB15965-7B54-4501-941B-341ABA271CAC}" type="presParOf" srcId="{1A549A81-CF55-48FE-8666-86A42F01E15C}" destId="{69AA10FA-C07B-4E36-AE0E-D9FADA6BFF46}" srcOrd="0" destOrd="0" presId="urn:microsoft.com/office/officeart/2005/8/layout/list1"/>
    <dgm:cxn modelId="{CBFDD06F-4784-4AA8-A681-A32148C55782}" type="presParOf" srcId="{69AA10FA-C07B-4E36-AE0E-D9FADA6BFF46}" destId="{61C65536-371C-4245-BD9F-F013A99C09CF}" srcOrd="0" destOrd="0" presId="urn:microsoft.com/office/officeart/2005/8/layout/list1"/>
    <dgm:cxn modelId="{CACD9903-2132-4C31-BEBD-0EE25948A8EB}" type="presParOf" srcId="{69AA10FA-C07B-4E36-AE0E-D9FADA6BFF46}" destId="{9F272094-9CD0-4509-9786-0A048F61615B}" srcOrd="1" destOrd="0" presId="urn:microsoft.com/office/officeart/2005/8/layout/list1"/>
    <dgm:cxn modelId="{B27EEED5-D220-4653-B0C6-6E00E1A91FF3}" type="presParOf" srcId="{1A549A81-CF55-48FE-8666-86A42F01E15C}" destId="{C0FDAAAC-A6D1-4C53-B082-3FAE6C2A781C}" srcOrd="1" destOrd="0" presId="urn:microsoft.com/office/officeart/2005/8/layout/list1"/>
    <dgm:cxn modelId="{A42225EB-CFDA-42F8-8B42-299B860F5FD3}" type="presParOf" srcId="{1A549A81-CF55-48FE-8666-86A42F01E15C}" destId="{BB6C09AA-C921-4E6A-83DC-709E72FB8C8C}" srcOrd="2" destOrd="0" presId="urn:microsoft.com/office/officeart/2005/8/layout/list1"/>
    <dgm:cxn modelId="{96C2FCF0-EFE0-4079-9AB5-D417D74D7B14}" type="presParOf" srcId="{1A549A81-CF55-48FE-8666-86A42F01E15C}" destId="{3877E3A5-DD92-4F32-BB7B-3E95F6FC916E}" srcOrd="3" destOrd="0" presId="urn:microsoft.com/office/officeart/2005/8/layout/list1"/>
    <dgm:cxn modelId="{18C43232-333E-4B1E-B93C-7FE3DC67FC59}" type="presParOf" srcId="{1A549A81-CF55-48FE-8666-86A42F01E15C}" destId="{DBBFBB9A-60E9-4D17-9870-593B067ED48D}" srcOrd="4" destOrd="0" presId="urn:microsoft.com/office/officeart/2005/8/layout/list1"/>
    <dgm:cxn modelId="{B573802D-81E3-4F3F-9BE4-7869CC43C987}" type="presParOf" srcId="{DBBFBB9A-60E9-4D17-9870-593B067ED48D}" destId="{9078CFE8-3392-47D3-8ED5-9894BD44CDCC}" srcOrd="0" destOrd="0" presId="urn:microsoft.com/office/officeart/2005/8/layout/list1"/>
    <dgm:cxn modelId="{CE97A8C2-B8D0-4396-83EC-260D8F5C0033}" type="presParOf" srcId="{DBBFBB9A-60E9-4D17-9870-593B067ED48D}" destId="{33D4153E-80F4-4D5D-8D93-65FBF320E68B}" srcOrd="1" destOrd="0" presId="urn:microsoft.com/office/officeart/2005/8/layout/list1"/>
    <dgm:cxn modelId="{38A399BA-2167-4F39-B644-EF7D322804B0}" type="presParOf" srcId="{1A549A81-CF55-48FE-8666-86A42F01E15C}" destId="{33F1E6AF-F03B-4652-A977-D1C7DC30A2AD}" srcOrd="5" destOrd="0" presId="urn:microsoft.com/office/officeart/2005/8/layout/list1"/>
    <dgm:cxn modelId="{DEB63294-059C-471B-A259-77363BE35BF5}" type="presParOf" srcId="{1A549A81-CF55-48FE-8666-86A42F01E15C}" destId="{2A6F14EC-B57D-4FEB-8B30-6DA36B739F78}" srcOrd="6" destOrd="0" presId="urn:microsoft.com/office/officeart/2005/8/layout/list1"/>
    <dgm:cxn modelId="{8DD27132-828A-495B-AE3A-5679CFCBB7FA}" type="presParOf" srcId="{1A549A81-CF55-48FE-8666-86A42F01E15C}" destId="{5B285F55-5C06-4BC4-9893-2B32D56DE720}" srcOrd="7" destOrd="0" presId="urn:microsoft.com/office/officeart/2005/8/layout/list1"/>
    <dgm:cxn modelId="{DCA7F650-9AA7-4773-BD88-EB70E73296F6}" type="presParOf" srcId="{1A549A81-CF55-48FE-8666-86A42F01E15C}" destId="{B4A2B4E8-8D1C-4C3A-A02B-1049DF347049}" srcOrd="8" destOrd="0" presId="urn:microsoft.com/office/officeart/2005/8/layout/list1"/>
    <dgm:cxn modelId="{A9818C0E-CB56-4137-BB8B-362E57022A99}" type="presParOf" srcId="{B4A2B4E8-8D1C-4C3A-A02B-1049DF347049}" destId="{A31FAF1F-ABDA-4738-9D1B-9CBD20A24B6B}" srcOrd="0" destOrd="0" presId="urn:microsoft.com/office/officeart/2005/8/layout/list1"/>
    <dgm:cxn modelId="{D1E19746-2B5E-441C-BF73-BA9DF42E26F4}" type="presParOf" srcId="{B4A2B4E8-8D1C-4C3A-A02B-1049DF347049}" destId="{0055C4D6-10E8-481A-B4E8-C1716764BF48}" srcOrd="1" destOrd="0" presId="urn:microsoft.com/office/officeart/2005/8/layout/list1"/>
    <dgm:cxn modelId="{184CF6B6-B480-4AC8-81F1-78D4C0DABCAB}" type="presParOf" srcId="{1A549A81-CF55-48FE-8666-86A42F01E15C}" destId="{93F325DC-A2BB-4EF8-A469-52C28BD7EB8D}" srcOrd="9" destOrd="0" presId="urn:microsoft.com/office/officeart/2005/8/layout/list1"/>
    <dgm:cxn modelId="{CDA11CF7-9E2D-4186-AE6D-F632B39B4A07}" type="presParOf" srcId="{1A549A81-CF55-48FE-8666-86A42F01E15C}" destId="{A1BA0556-30B7-48E4-B9C4-0BDF490D9301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B2F1B64-61FA-465F-9D27-BDD5A2DB6610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59EC2E2-881B-4591-BDFC-7ACD9F72F001}">
      <dgm:prSet phldrT="[Текст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2025год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96680F18-F5AE-4B53-BE3F-6EAB0DB38459}" type="parTrans" cxnId="{3981BB70-B111-400F-A977-B60524327ECB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13E28576-429F-49C2-9CB1-7986361984FF}" type="sibTrans" cxnId="{3981BB70-B111-400F-A977-B60524327ECB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036741CA-8D48-4CA6-B4E0-108C9665AD7C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434,8 тыс. руб.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25C76B70-7391-4839-B115-F3CBABDC763E}" type="parTrans" cxnId="{5C333E84-E788-493E-BD40-1969B797F670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5C8FCBAA-1038-422F-9F8F-9C34A9F73DF8}" type="sibTrans" cxnId="{5C333E84-E788-493E-BD40-1969B797F670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561938C8-8BF0-4ECC-A8F4-1F3E91B8DE9F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2026 год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83D722EC-7B76-409D-A8D4-F46921899803}" type="parTrans" cxnId="{CB2793B6-D46A-43F9-BE45-A91D7A25907C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421F6F88-D90D-4B89-B1CF-0B8BDA0EF078}" type="sibTrans" cxnId="{CB2793B6-D46A-43F9-BE45-A91D7A25907C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24A6B485-2543-4C2F-AFB1-181848B503F3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214,8тыс. руб.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7CE329E5-5143-40F0-833F-8005401D496D}" type="parTrans" cxnId="{9B78B4AD-0442-49A1-8929-A8B1B2EC7421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D46AA4F8-4A80-452B-855F-5725BA79962E}" type="sibTrans" cxnId="{9B78B4AD-0442-49A1-8929-A8B1B2EC7421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3FA49182-0E62-4F43-8ED6-6C8538664800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2027год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80BD003B-A068-4966-8524-AD7C77D77F26}" type="parTrans" cxnId="{334E5FB1-3524-4BAE-BAFB-7516578E7625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0F29CFA1-B73B-402B-ACFA-D8D80A84557B}" type="sibTrans" cxnId="{334E5FB1-3524-4BAE-BAFB-7516578E7625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DFACA0AE-E3C1-4D11-8249-7BDBF39D3B99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214,8 тыс. руб.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1B7B8C26-F536-4554-B59F-93F241E30338}" type="parTrans" cxnId="{2FB3865F-4966-4D54-9B3E-5E8D1F8B3C50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57DD578E-51EF-403B-983B-1F8BE18F18C5}" type="sibTrans" cxnId="{2FB3865F-4966-4D54-9B3E-5E8D1F8B3C50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6E56023A-CFF9-40C8-8C54-E0CAB85FDC99}" type="pres">
      <dgm:prSet presAssocID="{2B2F1B64-61FA-465F-9D27-BDD5A2DB6610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D85F725-2A7D-4D97-9B0C-EC1D225F39C7}" type="pres">
      <dgm:prSet presAssocID="{659EC2E2-881B-4591-BDFC-7ACD9F72F001}" presName="horFlow" presStyleCnt="0"/>
      <dgm:spPr/>
    </dgm:pt>
    <dgm:pt modelId="{24367C60-2E4D-4A88-A8AB-6EF965413B3E}" type="pres">
      <dgm:prSet presAssocID="{659EC2E2-881B-4591-BDFC-7ACD9F72F001}" presName="bigChev" presStyleLbl="node1" presStyleIdx="0" presStyleCnt="3" custLinFactNeighborX="-16" custLinFactNeighborY="-91"/>
      <dgm:spPr/>
      <dgm:t>
        <a:bodyPr/>
        <a:lstStyle/>
        <a:p>
          <a:endParaRPr lang="ru-RU"/>
        </a:p>
      </dgm:t>
    </dgm:pt>
    <dgm:pt modelId="{6312467C-A3D7-47A4-874D-C6812394280A}" type="pres">
      <dgm:prSet presAssocID="{25C76B70-7391-4839-B115-F3CBABDC763E}" presName="parTrans" presStyleCnt="0"/>
      <dgm:spPr/>
    </dgm:pt>
    <dgm:pt modelId="{FC81042F-97A8-4792-BBDC-5113B8C3D787}" type="pres">
      <dgm:prSet presAssocID="{036741CA-8D48-4CA6-B4E0-108C9665AD7C}" presName="node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36A671-2C72-416D-A9F2-7B927E44CAD0}" type="pres">
      <dgm:prSet presAssocID="{659EC2E2-881B-4591-BDFC-7ACD9F72F001}" presName="vSp" presStyleCnt="0"/>
      <dgm:spPr/>
    </dgm:pt>
    <dgm:pt modelId="{5BAB5953-18DA-460E-AE45-5A251DF652E1}" type="pres">
      <dgm:prSet presAssocID="{561938C8-8BF0-4ECC-A8F4-1F3E91B8DE9F}" presName="horFlow" presStyleCnt="0"/>
      <dgm:spPr/>
    </dgm:pt>
    <dgm:pt modelId="{9AA0760A-CCDE-4840-9920-7ADC429B1BC3}" type="pres">
      <dgm:prSet presAssocID="{561938C8-8BF0-4ECC-A8F4-1F3E91B8DE9F}" presName="bigChev" presStyleLbl="node1" presStyleIdx="1" presStyleCnt="3"/>
      <dgm:spPr/>
      <dgm:t>
        <a:bodyPr/>
        <a:lstStyle/>
        <a:p>
          <a:endParaRPr lang="ru-RU"/>
        </a:p>
      </dgm:t>
    </dgm:pt>
    <dgm:pt modelId="{2463EB5F-03E1-4CFB-96B3-A57AF9F3EAE8}" type="pres">
      <dgm:prSet presAssocID="{7CE329E5-5143-40F0-833F-8005401D496D}" presName="parTrans" presStyleCnt="0"/>
      <dgm:spPr/>
    </dgm:pt>
    <dgm:pt modelId="{18EA1E05-5584-4F88-A379-62592EF9D278}" type="pres">
      <dgm:prSet presAssocID="{24A6B485-2543-4C2F-AFB1-181848B503F3}" presName="node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B90AA1-A116-4F32-80BB-FE745D290469}" type="pres">
      <dgm:prSet presAssocID="{561938C8-8BF0-4ECC-A8F4-1F3E91B8DE9F}" presName="vSp" presStyleCnt="0"/>
      <dgm:spPr/>
    </dgm:pt>
    <dgm:pt modelId="{75E9801D-98AB-418C-84BE-41B5718558A9}" type="pres">
      <dgm:prSet presAssocID="{3FA49182-0E62-4F43-8ED6-6C8538664800}" presName="horFlow" presStyleCnt="0"/>
      <dgm:spPr/>
    </dgm:pt>
    <dgm:pt modelId="{AFCA45EB-5E71-45BB-B403-0B0D208C80C0}" type="pres">
      <dgm:prSet presAssocID="{3FA49182-0E62-4F43-8ED6-6C8538664800}" presName="bigChev" presStyleLbl="node1" presStyleIdx="2" presStyleCnt="3" custLinFactNeighborX="1837" custLinFactNeighborY="-761"/>
      <dgm:spPr/>
      <dgm:t>
        <a:bodyPr/>
        <a:lstStyle/>
        <a:p>
          <a:endParaRPr lang="ru-RU"/>
        </a:p>
      </dgm:t>
    </dgm:pt>
    <dgm:pt modelId="{09F73293-F611-46D2-B19D-9C21269B5C29}" type="pres">
      <dgm:prSet presAssocID="{1B7B8C26-F536-4554-B59F-93F241E30338}" presName="parTrans" presStyleCnt="0"/>
      <dgm:spPr/>
    </dgm:pt>
    <dgm:pt modelId="{EE8ABBA1-51C1-4516-B1F5-C0AF56C0183A}" type="pres">
      <dgm:prSet presAssocID="{DFACA0AE-E3C1-4D11-8249-7BDBF39D3B99}" presName="node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C3D8CCD-A1CE-4A0D-8B42-8D163E78E54B}" type="presOf" srcId="{24A6B485-2543-4C2F-AFB1-181848B503F3}" destId="{18EA1E05-5584-4F88-A379-62592EF9D278}" srcOrd="0" destOrd="0" presId="urn:microsoft.com/office/officeart/2005/8/layout/lProcess3"/>
    <dgm:cxn modelId="{A0F152F1-009E-4A39-97B9-2C603D167F39}" type="presOf" srcId="{659EC2E2-881B-4591-BDFC-7ACD9F72F001}" destId="{24367C60-2E4D-4A88-A8AB-6EF965413B3E}" srcOrd="0" destOrd="0" presId="urn:microsoft.com/office/officeart/2005/8/layout/lProcess3"/>
    <dgm:cxn modelId="{4E1B9F80-EB0E-46BE-B4D0-08FB35312CB4}" type="presOf" srcId="{2B2F1B64-61FA-465F-9D27-BDD5A2DB6610}" destId="{6E56023A-CFF9-40C8-8C54-E0CAB85FDC99}" srcOrd="0" destOrd="0" presId="urn:microsoft.com/office/officeart/2005/8/layout/lProcess3"/>
    <dgm:cxn modelId="{3981BB70-B111-400F-A977-B60524327ECB}" srcId="{2B2F1B64-61FA-465F-9D27-BDD5A2DB6610}" destId="{659EC2E2-881B-4591-BDFC-7ACD9F72F001}" srcOrd="0" destOrd="0" parTransId="{96680F18-F5AE-4B53-BE3F-6EAB0DB38459}" sibTransId="{13E28576-429F-49C2-9CB1-7986361984FF}"/>
    <dgm:cxn modelId="{9B78B4AD-0442-49A1-8929-A8B1B2EC7421}" srcId="{561938C8-8BF0-4ECC-A8F4-1F3E91B8DE9F}" destId="{24A6B485-2543-4C2F-AFB1-181848B503F3}" srcOrd="0" destOrd="0" parTransId="{7CE329E5-5143-40F0-833F-8005401D496D}" sibTransId="{D46AA4F8-4A80-452B-855F-5725BA79962E}"/>
    <dgm:cxn modelId="{18DAAD55-45D0-4C16-A0B0-F6DC2D76E875}" type="presOf" srcId="{561938C8-8BF0-4ECC-A8F4-1F3E91B8DE9F}" destId="{9AA0760A-CCDE-4840-9920-7ADC429B1BC3}" srcOrd="0" destOrd="0" presId="urn:microsoft.com/office/officeart/2005/8/layout/lProcess3"/>
    <dgm:cxn modelId="{881AC2C0-4DE8-4E9D-B849-2D5B9511BE13}" type="presOf" srcId="{036741CA-8D48-4CA6-B4E0-108C9665AD7C}" destId="{FC81042F-97A8-4792-BBDC-5113B8C3D787}" srcOrd="0" destOrd="0" presId="urn:microsoft.com/office/officeart/2005/8/layout/lProcess3"/>
    <dgm:cxn modelId="{D7F5AB0F-9611-4AEB-A5AA-31F4DCCDB9F4}" type="presOf" srcId="{3FA49182-0E62-4F43-8ED6-6C8538664800}" destId="{AFCA45EB-5E71-45BB-B403-0B0D208C80C0}" srcOrd="0" destOrd="0" presId="urn:microsoft.com/office/officeart/2005/8/layout/lProcess3"/>
    <dgm:cxn modelId="{334E5FB1-3524-4BAE-BAFB-7516578E7625}" srcId="{2B2F1B64-61FA-465F-9D27-BDD5A2DB6610}" destId="{3FA49182-0E62-4F43-8ED6-6C8538664800}" srcOrd="2" destOrd="0" parTransId="{80BD003B-A068-4966-8524-AD7C77D77F26}" sibTransId="{0F29CFA1-B73B-402B-ACFA-D8D80A84557B}"/>
    <dgm:cxn modelId="{5C333E84-E788-493E-BD40-1969B797F670}" srcId="{659EC2E2-881B-4591-BDFC-7ACD9F72F001}" destId="{036741CA-8D48-4CA6-B4E0-108C9665AD7C}" srcOrd="0" destOrd="0" parTransId="{25C76B70-7391-4839-B115-F3CBABDC763E}" sibTransId="{5C8FCBAA-1038-422F-9F8F-9C34A9F73DF8}"/>
    <dgm:cxn modelId="{CB2793B6-D46A-43F9-BE45-A91D7A25907C}" srcId="{2B2F1B64-61FA-465F-9D27-BDD5A2DB6610}" destId="{561938C8-8BF0-4ECC-A8F4-1F3E91B8DE9F}" srcOrd="1" destOrd="0" parTransId="{83D722EC-7B76-409D-A8D4-F46921899803}" sibTransId="{421F6F88-D90D-4B89-B1CF-0B8BDA0EF078}"/>
    <dgm:cxn modelId="{346775C7-392A-4CAD-9687-4A9D31B0864E}" type="presOf" srcId="{DFACA0AE-E3C1-4D11-8249-7BDBF39D3B99}" destId="{EE8ABBA1-51C1-4516-B1F5-C0AF56C0183A}" srcOrd="0" destOrd="0" presId="urn:microsoft.com/office/officeart/2005/8/layout/lProcess3"/>
    <dgm:cxn modelId="{2FB3865F-4966-4D54-9B3E-5E8D1F8B3C50}" srcId="{3FA49182-0E62-4F43-8ED6-6C8538664800}" destId="{DFACA0AE-E3C1-4D11-8249-7BDBF39D3B99}" srcOrd="0" destOrd="0" parTransId="{1B7B8C26-F536-4554-B59F-93F241E30338}" sibTransId="{57DD578E-51EF-403B-983B-1F8BE18F18C5}"/>
    <dgm:cxn modelId="{2C57B257-5614-4C7F-8964-D30C0E4850B7}" type="presParOf" srcId="{6E56023A-CFF9-40C8-8C54-E0CAB85FDC99}" destId="{5D85F725-2A7D-4D97-9B0C-EC1D225F39C7}" srcOrd="0" destOrd="0" presId="urn:microsoft.com/office/officeart/2005/8/layout/lProcess3"/>
    <dgm:cxn modelId="{BD6DEB25-85CE-43D4-9545-4345D9F94683}" type="presParOf" srcId="{5D85F725-2A7D-4D97-9B0C-EC1D225F39C7}" destId="{24367C60-2E4D-4A88-A8AB-6EF965413B3E}" srcOrd="0" destOrd="0" presId="urn:microsoft.com/office/officeart/2005/8/layout/lProcess3"/>
    <dgm:cxn modelId="{1341DB37-CB50-4D2F-B49A-31CB01D0391D}" type="presParOf" srcId="{5D85F725-2A7D-4D97-9B0C-EC1D225F39C7}" destId="{6312467C-A3D7-47A4-874D-C6812394280A}" srcOrd="1" destOrd="0" presId="urn:microsoft.com/office/officeart/2005/8/layout/lProcess3"/>
    <dgm:cxn modelId="{1A226402-7B0F-41D9-8D91-25C34AEDD4F0}" type="presParOf" srcId="{5D85F725-2A7D-4D97-9B0C-EC1D225F39C7}" destId="{FC81042F-97A8-4792-BBDC-5113B8C3D787}" srcOrd="2" destOrd="0" presId="urn:microsoft.com/office/officeart/2005/8/layout/lProcess3"/>
    <dgm:cxn modelId="{805E5648-57D8-4679-A77E-102917F49864}" type="presParOf" srcId="{6E56023A-CFF9-40C8-8C54-E0CAB85FDC99}" destId="{B936A671-2C72-416D-A9F2-7B927E44CAD0}" srcOrd="1" destOrd="0" presId="urn:microsoft.com/office/officeart/2005/8/layout/lProcess3"/>
    <dgm:cxn modelId="{227AC78B-5057-4B64-8244-54CFB5FABD60}" type="presParOf" srcId="{6E56023A-CFF9-40C8-8C54-E0CAB85FDC99}" destId="{5BAB5953-18DA-460E-AE45-5A251DF652E1}" srcOrd="2" destOrd="0" presId="urn:microsoft.com/office/officeart/2005/8/layout/lProcess3"/>
    <dgm:cxn modelId="{B51A322E-1E1F-4B55-823B-47A7F5A4E037}" type="presParOf" srcId="{5BAB5953-18DA-460E-AE45-5A251DF652E1}" destId="{9AA0760A-CCDE-4840-9920-7ADC429B1BC3}" srcOrd="0" destOrd="0" presId="urn:microsoft.com/office/officeart/2005/8/layout/lProcess3"/>
    <dgm:cxn modelId="{275026D8-DA94-46EC-8E9B-A8EDF4E5FEBC}" type="presParOf" srcId="{5BAB5953-18DA-460E-AE45-5A251DF652E1}" destId="{2463EB5F-03E1-4CFB-96B3-A57AF9F3EAE8}" srcOrd="1" destOrd="0" presId="urn:microsoft.com/office/officeart/2005/8/layout/lProcess3"/>
    <dgm:cxn modelId="{FBDC03BE-35AA-4CBE-A50A-D550127C470C}" type="presParOf" srcId="{5BAB5953-18DA-460E-AE45-5A251DF652E1}" destId="{18EA1E05-5584-4F88-A379-62592EF9D278}" srcOrd="2" destOrd="0" presId="urn:microsoft.com/office/officeart/2005/8/layout/lProcess3"/>
    <dgm:cxn modelId="{6372F0F0-F6E1-4F27-95DA-0376DB671BC7}" type="presParOf" srcId="{6E56023A-CFF9-40C8-8C54-E0CAB85FDC99}" destId="{9EB90AA1-A116-4F32-80BB-FE745D290469}" srcOrd="3" destOrd="0" presId="urn:microsoft.com/office/officeart/2005/8/layout/lProcess3"/>
    <dgm:cxn modelId="{5DDBF4DF-8E68-4474-82C9-0EB29C93B4F9}" type="presParOf" srcId="{6E56023A-CFF9-40C8-8C54-E0CAB85FDC99}" destId="{75E9801D-98AB-418C-84BE-41B5718558A9}" srcOrd="4" destOrd="0" presId="urn:microsoft.com/office/officeart/2005/8/layout/lProcess3"/>
    <dgm:cxn modelId="{AA1FC40C-2D54-4F5E-B64E-DB9F87A4BF4B}" type="presParOf" srcId="{75E9801D-98AB-418C-84BE-41B5718558A9}" destId="{AFCA45EB-5E71-45BB-B403-0B0D208C80C0}" srcOrd="0" destOrd="0" presId="urn:microsoft.com/office/officeart/2005/8/layout/lProcess3"/>
    <dgm:cxn modelId="{EABB33B8-F906-46ED-8B9E-DF5059903B88}" type="presParOf" srcId="{75E9801D-98AB-418C-84BE-41B5718558A9}" destId="{09F73293-F611-46D2-B19D-9C21269B5C29}" srcOrd="1" destOrd="0" presId="urn:microsoft.com/office/officeart/2005/8/layout/lProcess3"/>
    <dgm:cxn modelId="{20074FDB-618F-4418-83F7-D8EC401D1798}" type="presParOf" srcId="{75E9801D-98AB-418C-84BE-41B5718558A9}" destId="{EE8ABBA1-51C1-4516-B1F5-C0AF56C0183A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7EEC151-3EC1-4067-89DB-2A7E3E414831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C1058DF-7891-4087-BA00-8051A91598E7}">
      <dgm:prSet phldrT="[Текст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solidFill>
          <a:srgbClr val="FF0000"/>
        </a:solidFill>
      </dgm:spPr>
      <dgm:t>
        <a:bodyPr/>
        <a:lstStyle/>
        <a:p>
          <a:pPr algn="ctr"/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2025 год – 50,0тыс. руб.</a:t>
          </a:r>
          <a:endParaRPr lang="ru-RU" sz="2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13EF251-2872-4514-8464-BCA6FA81A7F9}" type="parTrans" cxnId="{9F5BD746-3EA1-4E10-BCEE-82420D1CE5E9}">
      <dgm:prSet/>
      <dgm:spPr/>
      <dgm:t>
        <a:bodyPr/>
        <a:lstStyle/>
        <a:p>
          <a:endParaRPr lang="ru-RU"/>
        </a:p>
      </dgm:t>
    </dgm:pt>
    <dgm:pt modelId="{6B10AF93-595E-4474-83C6-43C4526283AA}" type="sibTrans" cxnId="{9F5BD746-3EA1-4E10-BCEE-82420D1CE5E9}">
      <dgm:prSet/>
      <dgm:spPr/>
      <dgm:t>
        <a:bodyPr/>
        <a:lstStyle/>
        <a:p>
          <a:endParaRPr lang="ru-RU"/>
        </a:p>
      </dgm:t>
    </dgm:pt>
    <dgm:pt modelId="{5BFC82CD-4A75-4EAE-BA01-3E0AEF5817C9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rgbClr val="00B0F0"/>
        </a:solidFill>
      </dgm:spPr>
      <dgm:t>
        <a:bodyPr/>
        <a:lstStyle/>
        <a:p>
          <a:pPr algn="ctr"/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2026 год –50,0 тыс. руб.</a:t>
          </a:r>
          <a:endParaRPr lang="ru-RU" sz="2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2D9F05D-333F-4C1B-996B-8E9CD160FCA9}" type="parTrans" cxnId="{A827DEC8-72D8-4EB6-87EF-A527C9B3CAA5}">
      <dgm:prSet/>
      <dgm:spPr/>
      <dgm:t>
        <a:bodyPr/>
        <a:lstStyle/>
        <a:p>
          <a:endParaRPr lang="ru-RU"/>
        </a:p>
      </dgm:t>
    </dgm:pt>
    <dgm:pt modelId="{3D59A8BD-AB02-40AB-B78D-B8634DCA846A}" type="sibTrans" cxnId="{A827DEC8-72D8-4EB6-87EF-A527C9B3CAA5}">
      <dgm:prSet/>
      <dgm:spPr/>
      <dgm:t>
        <a:bodyPr/>
        <a:lstStyle/>
        <a:p>
          <a:endParaRPr lang="ru-RU"/>
        </a:p>
      </dgm:t>
    </dgm:pt>
    <dgm:pt modelId="{0247A051-4DB9-4EAA-8552-0F19D3F340CC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2027 год –50,0 тыс. руб.</a:t>
          </a:r>
          <a:endParaRPr lang="ru-RU" sz="2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FCB42CB-0C4B-4FC3-BF4E-A1A7B890A1CB}" type="parTrans" cxnId="{09BACE11-0A82-4AA4-A7CD-D3167BE208CC}">
      <dgm:prSet/>
      <dgm:spPr/>
      <dgm:t>
        <a:bodyPr/>
        <a:lstStyle/>
        <a:p>
          <a:endParaRPr lang="ru-RU"/>
        </a:p>
      </dgm:t>
    </dgm:pt>
    <dgm:pt modelId="{66E6C996-A840-4A69-A540-04DA7D390175}" type="sibTrans" cxnId="{09BACE11-0A82-4AA4-A7CD-D3167BE208CC}">
      <dgm:prSet/>
      <dgm:spPr/>
      <dgm:t>
        <a:bodyPr/>
        <a:lstStyle/>
        <a:p>
          <a:endParaRPr lang="ru-RU"/>
        </a:p>
      </dgm:t>
    </dgm:pt>
    <dgm:pt modelId="{4AF9CCB4-C276-4DAE-A11C-F9FCA11ED46E}" type="pres">
      <dgm:prSet presAssocID="{A7EEC151-3EC1-4067-89DB-2A7E3E41483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4B55265-608F-4EC9-B694-428E9E7B8FC3}" type="pres">
      <dgm:prSet presAssocID="{0C1058DF-7891-4087-BA00-8051A91598E7}" presName="parentLin" presStyleCnt="0"/>
      <dgm:spPr/>
    </dgm:pt>
    <dgm:pt modelId="{15437934-8F2F-4D3B-A6DE-0E3A7C4AA383}" type="pres">
      <dgm:prSet presAssocID="{0C1058DF-7891-4087-BA00-8051A91598E7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D7F583E3-0DB5-49AD-A16C-3E86024769BF}" type="pres">
      <dgm:prSet presAssocID="{0C1058DF-7891-4087-BA00-8051A91598E7}" presName="parentText" presStyleLbl="node1" presStyleIdx="0" presStyleCnt="3" custLinFactNeighborX="7512" custLinFactNeighborY="-845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8E4C9B-212A-4F3D-BA62-B169E3C6EC99}" type="pres">
      <dgm:prSet presAssocID="{0C1058DF-7891-4087-BA00-8051A91598E7}" presName="negativeSpace" presStyleCnt="0"/>
      <dgm:spPr/>
    </dgm:pt>
    <dgm:pt modelId="{68F63A27-5CF4-4253-AE30-0EF0F3CC244B}" type="pres">
      <dgm:prSet presAssocID="{0C1058DF-7891-4087-BA00-8051A91598E7}" presName="childText" presStyleLbl="conFgAcc1" presStyleIdx="0" presStyleCnt="3">
        <dgm:presLayoutVars>
          <dgm:bulletEnabled val="1"/>
        </dgm:presLayoutVars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521982B4-C10E-48A1-8A30-7B66D1B4EF34}" type="pres">
      <dgm:prSet presAssocID="{6B10AF93-595E-4474-83C6-43C4526283AA}" presName="spaceBetweenRectangles" presStyleCnt="0"/>
      <dgm:spPr/>
    </dgm:pt>
    <dgm:pt modelId="{9E557052-79DB-43E5-8409-3039E68A442A}" type="pres">
      <dgm:prSet presAssocID="{5BFC82CD-4A75-4EAE-BA01-3E0AEF5817C9}" presName="parentLin" presStyleCnt="0"/>
      <dgm:spPr/>
    </dgm:pt>
    <dgm:pt modelId="{13E24C82-3634-4315-8F73-6E44B25FF9DB}" type="pres">
      <dgm:prSet presAssocID="{5BFC82CD-4A75-4EAE-BA01-3E0AEF5817C9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5FEB4578-7BEE-46F3-8EC2-A697F57F4356}" type="pres">
      <dgm:prSet presAssocID="{5BFC82CD-4A75-4EAE-BA01-3E0AEF5817C9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963878-B360-455F-9F3A-9900BDFCE962}" type="pres">
      <dgm:prSet presAssocID="{5BFC82CD-4A75-4EAE-BA01-3E0AEF5817C9}" presName="negativeSpace" presStyleCnt="0"/>
      <dgm:spPr/>
    </dgm:pt>
    <dgm:pt modelId="{D86A6CB0-9D73-4D34-B78A-A05AA6936D4B}" type="pres">
      <dgm:prSet presAssocID="{5BFC82CD-4A75-4EAE-BA01-3E0AEF5817C9}" presName="childText" presStyleLbl="conFgAcc1" presStyleIdx="1" presStyleCnt="3">
        <dgm:presLayoutVars>
          <dgm:bulletEnabled val="1"/>
        </dgm:presLayoutVars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DFC9B1CE-17A2-4811-94A0-C0C38061F2FF}" type="pres">
      <dgm:prSet presAssocID="{3D59A8BD-AB02-40AB-B78D-B8634DCA846A}" presName="spaceBetweenRectangles" presStyleCnt="0"/>
      <dgm:spPr/>
    </dgm:pt>
    <dgm:pt modelId="{2DF52BF6-58DC-42E0-A644-2122C44F1E21}" type="pres">
      <dgm:prSet presAssocID="{0247A051-4DB9-4EAA-8552-0F19D3F340CC}" presName="parentLin" presStyleCnt="0"/>
      <dgm:spPr/>
    </dgm:pt>
    <dgm:pt modelId="{88588C81-D10A-423C-8ADA-972E7959E883}" type="pres">
      <dgm:prSet presAssocID="{0247A051-4DB9-4EAA-8552-0F19D3F340CC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48FDBFCB-FA01-403A-8A24-1FC12F1D3F67}" type="pres">
      <dgm:prSet presAssocID="{0247A051-4DB9-4EAA-8552-0F19D3F340CC}" presName="parentText" presStyleLbl="node1" presStyleIdx="2" presStyleCnt="3" custLinFactNeighborX="7512" custLinFactNeighborY="-9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B42DC8-9B33-4F68-9271-C54D040EF48C}" type="pres">
      <dgm:prSet presAssocID="{0247A051-4DB9-4EAA-8552-0F19D3F340CC}" presName="negativeSpace" presStyleCnt="0"/>
      <dgm:spPr/>
    </dgm:pt>
    <dgm:pt modelId="{582F038E-A05F-4AE9-89C5-B37011135959}" type="pres">
      <dgm:prSet presAssocID="{0247A051-4DB9-4EAA-8552-0F19D3F340CC}" presName="childText" presStyleLbl="conFgAcc1" presStyleIdx="2" presStyleCnt="3" custLinFactNeighborX="126" custLinFactNeighborY="251">
        <dgm:presLayoutVars>
          <dgm:bulletEnabled val="1"/>
        </dgm:presLayoutVars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</dgm:ptLst>
  <dgm:cxnLst>
    <dgm:cxn modelId="{93E25691-EFA4-4AE1-BD40-509BCCCF16D5}" type="presOf" srcId="{0C1058DF-7891-4087-BA00-8051A91598E7}" destId="{D7F583E3-0DB5-49AD-A16C-3E86024769BF}" srcOrd="1" destOrd="0" presId="urn:microsoft.com/office/officeart/2005/8/layout/list1"/>
    <dgm:cxn modelId="{9F5BD746-3EA1-4E10-BCEE-82420D1CE5E9}" srcId="{A7EEC151-3EC1-4067-89DB-2A7E3E414831}" destId="{0C1058DF-7891-4087-BA00-8051A91598E7}" srcOrd="0" destOrd="0" parTransId="{A13EF251-2872-4514-8464-BCA6FA81A7F9}" sibTransId="{6B10AF93-595E-4474-83C6-43C4526283AA}"/>
    <dgm:cxn modelId="{FBFCA9B4-A157-4745-B022-2B74C2D3270C}" type="presOf" srcId="{0247A051-4DB9-4EAA-8552-0F19D3F340CC}" destId="{48FDBFCB-FA01-403A-8A24-1FC12F1D3F67}" srcOrd="1" destOrd="0" presId="urn:microsoft.com/office/officeart/2005/8/layout/list1"/>
    <dgm:cxn modelId="{6B3EEB77-0F17-4177-8ECD-3E2EB9AC8E0D}" type="presOf" srcId="{0247A051-4DB9-4EAA-8552-0F19D3F340CC}" destId="{88588C81-D10A-423C-8ADA-972E7959E883}" srcOrd="0" destOrd="0" presId="urn:microsoft.com/office/officeart/2005/8/layout/list1"/>
    <dgm:cxn modelId="{3835D48F-86D7-4732-9113-3AF2917C6079}" type="presOf" srcId="{0C1058DF-7891-4087-BA00-8051A91598E7}" destId="{15437934-8F2F-4D3B-A6DE-0E3A7C4AA383}" srcOrd="0" destOrd="0" presId="urn:microsoft.com/office/officeart/2005/8/layout/list1"/>
    <dgm:cxn modelId="{A827DEC8-72D8-4EB6-87EF-A527C9B3CAA5}" srcId="{A7EEC151-3EC1-4067-89DB-2A7E3E414831}" destId="{5BFC82CD-4A75-4EAE-BA01-3E0AEF5817C9}" srcOrd="1" destOrd="0" parTransId="{62D9F05D-333F-4C1B-996B-8E9CD160FCA9}" sibTransId="{3D59A8BD-AB02-40AB-B78D-B8634DCA846A}"/>
    <dgm:cxn modelId="{F5D2C1C8-9709-4608-A438-558FD14EBB4D}" type="presOf" srcId="{A7EEC151-3EC1-4067-89DB-2A7E3E414831}" destId="{4AF9CCB4-C276-4DAE-A11C-F9FCA11ED46E}" srcOrd="0" destOrd="0" presId="urn:microsoft.com/office/officeart/2005/8/layout/list1"/>
    <dgm:cxn modelId="{0C592FBC-8DF9-4666-8B99-C096B38D4561}" type="presOf" srcId="{5BFC82CD-4A75-4EAE-BA01-3E0AEF5817C9}" destId="{13E24C82-3634-4315-8F73-6E44B25FF9DB}" srcOrd="0" destOrd="0" presId="urn:microsoft.com/office/officeart/2005/8/layout/list1"/>
    <dgm:cxn modelId="{09BACE11-0A82-4AA4-A7CD-D3167BE208CC}" srcId="{A7EEC151-3EC1-4067-89DB-2A7E3E414831}" destId="{0247A051-4DB9-4EAA-8552-0F19D3F340CC}" srcOrd="2" destOrd="0" parTransId="{4FCB42CB-0C4B-4FC3-BF4E-A1A7B890A1CB}" sibTransId="{66E6C996-A840-4A69-A540-04DA7D390175}"/>
    <dgm:cxn modelId="{3CC28643-A042-41D6-85EE-FE018F588D3C}" type="presOf" srcId="{5BFC82CD-4A75-4EAE-BA01-3E0AEF5817C9}" destId="{5FEB4578-7BEE-46F3-8EC2-A697F57F4356}" srcOrd="1" destOrd="0" presId="urn:microsoft.com/office/officeart/2005/8/layout/list1"/>
    <dgm:cxn modelId="{3CF79D28-6591-48B6-B1C9-1DC4108B1BA0}" type="presParOf" srcId="{4AF9CCB4-C276-4DAE-A11C-F9FCA11ED46E}" destId="{C4B55265-608F-4EC9-B694-428E9E7B8FC3}" srcOrd="0" destOrd="0" presId="urn:microsoft.com/office/officeart/2005/8/layout/list1"/>
    <dgm:cxn modelId="{928EF4AF-BA67-4686-A1E4-1A7E9D35A607}" type="presParOf" srcId="{C4B55265-608F-4EC9-B694-428E9E7B8FC3}" destId="{15437934-8F2F-4D3B-A6DE-0E3A7C4AA383}" srcOrd="0" destOrd="0" presId="urn:microsoft.com/office/officeart/2005/8/layout/list1"/>
    <dgm:cxn modelId="{1AA72D00-98F1-4FF8-91EA-E6258E40C431}" type="presParOf" srcId="{C4B55265-608F-4EC9-B694-428E9E7B8FC3}" destId="{D7F583E3-0DB5-49AD-A16C-3E86024769BF}" srcOrd="1" destOrd="0" presId="urn:microsoft.com/office/officeart/2005/8/layout/list1"/>
    <dgm:cxn modelId="{D6171115-5448-446E-B687-959616EA27ED}" type="presParOf" srcId="{4AF9CCB4-C276-4DAE-A11C-F9FCA11ED46E}" destId="{3D8E4C9B-212A-4F3D-BA62-B169E3C6EC99}" srcOrd="1" destOrd="0" presId="urn:microsoft.com/office/officeart/2005/8/layout/list1"/>
    <dgm:cxn modelId="{25222225-BB82-4936-A664-5FE886986363}" type="presParOf" srcId="{4AF9CCB4-C276-4DAE-A11C-F9FCA11ED46E}" destId="{68F63A27-5CF4-4253-AE30-0EF0F3CC244B}" srcOrd="2" destOrd="0" presId="urn:microsoft.com/office/officeart/2005/8/layout/list1"/>
    <dgm:cxn modelId="{845E5D7C-9A0E-4038-ACAE-53FEC0BEC55E}" type="presParOf" srcId="{4AF9CCB4-C276-4DAE-A11C-F9FCA11ED46E}" destId="{521982B4-C10E-48A1-8A30-7B66D1B4EF34}" srcOrd="3" destOrd="0" presId="urn:microsoft.com/office/officeart/2005/8/layout/list1"/>
    <dgm:cxn modelId="{07F872E7-F5B2-4F37-A7EC-858EA9E8D073}" type="presParOf" srcId="{4AF9CCB4-C276-4DAE-A11C-F9FCA11ED46E}" destId="{9E557052-79DB-43E5-8409-3039E68A442A}" srcOrd="4" destOrd="0" presId="urn:microsoft.com/office/officeart/2005/8/layout/list1"/>
    <dgm:cxn modelId="{079B4B00-D0AF-4675-AD5D-0D005AC61B65}" type="presParOf" srcId="{9E557052-79DB-43E5-8409-3039E68A442A}" destId="{13E24C82-3634-4315-8F73-6E44B25FF9DB}" srcOrd="0" destOrd="0" presId="urn:microsoft.com/office/officeart/2005/8/layout/list1"/>
    <dgm:cxn modelId="{DC168C32-540A-4454-91D3-220AA347D107}" type="presParOf" srcId="{9E557052-79DB-43E5-8409-3039E68A442A}" destId="{5FEB4578-7BEE-46F3-8EC2-A697F57F4356}" srcOrd="1" destOrd="0" presId="urn:microsoft.com/office/officeart/2005/8/layout/list1"/>
    <dgm:cxn modelId="{0F51CF09-CB29-41CA-A0AC-28834FD17F1B}" type="presParOf" srcId="{4AF9CCB4-C276-4DAE-A11C-F9FCA11ED46E}" destId="{23963878-B360-455F-9F3A-9900BDFCE962}" srcOrd="5" destOrd="0" presId="urn:microsoft.com/office/officeart/2005/8/layout/list1"/>
    <dgm:cxn modelId="{35BD5AF5-6EC8-46F6-AB91-67965520FC3F}" type="presParOf" srcId="{4AF9CCB4-C276-4DAE-A11C-F9FCA11ED46E}" destId="{D86A6CB0-9D73-4D34-B78A-A05AA6936D4B}" srcOrd="6" destOrd="0" presId="urn:microsoft.com/office/officeart/2005/8/layout/list1"/>
    <dgm:cxn modelId="{6524F232-1952-4B59-AE46-54ED68AE235E}" type="presParOf" srcId="{4AF9CCB4-C276-4DAE-A11C-F9FCA11ED46E}" destId="{DFC9B1CE-17A2-4811-94A0-C0C38061F2FF}" srcOrd="7" destOrd="0" presId="urn:microsoft.com/office/officeart/2005/8/layout/list1"/>
    <dgm:cxn modelId="{04D2DD52-D840-4C5E-A647-053449125164}" type="presParOf" srcId="{4AF9CCB4-C276-4DAE-A11C-F9FCA11ED46E}" destId="{2DF52BF6-58DC-42E0-A644-2122C44F1E21}" srcOrd="8" destOrd="0" presId="urn:microsoft.com/office/officeart/2005/8/layout/list1"/>
    <dgm:cxn modelId="{6EEAFA4D-9C97-4356-BEEF-4E0E3CBBC627}" type="presParOf" srcId="{2DF52BF6-58DC-42E0-A644-2122C44F1E21}" destId="{88588C81-D10A-423C-8ADA-972E7959E883}" srcOrd="0" destOrd="0" presId="urn:microsoft.com/office/officeart/2005/8/layout/list1"/>
    <dgm:cxn modelId="{9F84E76D-84BA-4DBA-B56D-635C36C74FCA}" type="presParOf" srcId="{2DF52BF6-58DC-42E0-A644-2122C44F1E21}" destId="{48FDBFCB-FA01-403A-8A24-1FC12F1D3F67}" srcOrd="1" destOrd="0" presId="urn:microsoft.com/office/officeart/2005/8/layout/list1"/>
    <dgm:cxn modelId="{3A481B07-C94C-46BA-8722-97535277754D}" type="presParOf" srcId="{4AF9CCB4-C276-4DAE-A11C-F9FCA11ED46E}" destId="{62B42DC8-9B33-4F68-9271-C54D040EF48C}" srcOrd="9" destOrd="0" presId="urn:microsoft.com/office/officeart/2005/8/layout/list1"/>
    <dgm:cxn modelId="{3B62F033-CC3D-4FE5-8D42-D53C753194C7}" type="presParOf" srcId="{4AF9CCB4-C276-4DAE-A11C-F9FCA11ED46E}" destId="{582F038E-A05F-4AE9-89C5-B37011135959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70AB32D-D0FA-4E4F-ABC5-E3CF387C6892}" type="doc">
      <dgm:prSet loTypeId="urn:microsoft.com/office/officeart/2005/8/layout/target3" loCatId="list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A150280-804E-416E-82CD-BA00AA94D310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4000" dirty="0" smtClean="0"/>
            <a:t>2025</a:t>
          </a:r>
        </a:p>
        <a:p>
          <a:r>
            <a:rPr lang="ru-RU" sz="4000" dirty="0" smtClean="0"/>
            <a:t> </a:t>
          </a:r>
          <a:endParaRPr lang="ru-RU" sz="4000" dirty="0"/>
        </a:p>
      </dgm:t>
    </dgm:pt>
    <dgm:pt modelId="{DBA2E8BE-BB55-4E27-B5F3-BB74760442FE}" type="parTrans" cxnId="{7A64BD73-7831-4A71-B2B6-EB754D360AFD}">
      <dgm:prSet/>
      <dgm:spPr/>
      <dgm:t>
        <a:bodyPr/>
        <a:lstStyle/>
        <a:p>
          <a:endParaRPr lang="ru-RU"/>
        </a:p>
      </dgm:t>
    </dgm:pt>
    <dgm:pt modelId="{28828A28-C1DE-4E0C-A464-5C88AB5EF25D}" type="sibTrans" cxnId="{7A64BD73-7831-4A71-B2B6-EB754D360AFD}">
      <dgm:prSet/>
      <dgm:spPr/>
      <dgm:t>
        <a:bodyPr/>
        <a:lstStyle/>
        <a:p>
          <a:endParaRPr lang="ru-RU"/>
        </a:p>
      </dgm:t>
    </dgm:pt>
    <dgm:pt modelId="{AB01B726-D78C-4C3A-ABDB-9005BAAFA75E}">
      <dgm:prSet phldrT="[Текст]" custT="1"/>
      <dgm:spPr/>
      <dgm:t>
        <a:bodyPr/>
        <a:lstStyle/>
        <a:p>
          <a:r>
            <a:rPr lang="ru-RU" sz="2400" dirty="0" smtClean="0"/>
            <a:t>1563,1</a:t>
          </a:r>
          <a:endParaRPr lang="ru-RU" sz="2400" dirty="0"/>
        </a:p>
      </dgm:t>
    </dgm:pt>
    <dgm:pt modelId="{B521FF02-5D12-4EE0-8D90-43EB149CF73F}" type="parTrans" cxnId="{8129C8BA-0F89-4844-9783-F5DC8C94532B}">
      <dgm:prSet/>
      <dgm:spPr/>
      <dgm:t>
        <a:bodyPr/>
        <a:lstStyle/>
        <a:p>
          <a:endParaRPr lang="ru-RU"/>
        </a:p>
      </dgm:t>
    </dgm:pt>
    <dgm:pt modelId="{128931CF-AC44-40F5-B425-945FCE1E93DB}" type="sibTrans" cxnId="{8129C8BA-0F89-4844-9783-F5DC8C94532B}">
      <dgm:prSet/>
      <dgm:spPr/>
      <dgm:t>
        <a:bodyPr/>
        <a:lstStyle/>
        <a:p>
          <a:endParaRPr lang="ru-RU"/>
        </a:p>
      </dgm:t>
    </dgm:pt>
    <dgm:pt modelId="{4DD30B0E-E82E-4101-972A-614C2CB319AF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4000" dirty="0" smtClean="0"/>
            <a:t>2026</a:t>
          </a:r>
        </a:p>
        <a:p>
          <a:endParaRPr lang="ru-RU" sz="4000" dirty="0" smtClean="0"/>
        </a:p>
        <a:p>
          <a:endParaRPr lang="ru-RU" sz="4000" dirty="0"/>
        </a:p>
      </dgm:t>
    </dgm:pt>
    <dgm:pt modelId="{2DFC18F1-BF1D-48F0-8C2F-D9306007EDB1}" type="parTrans" cxnId="{62895F7C-2850-4F95-8DD1-2DF2818BA110}">
      <dgm:prSet/>
      <dgm:spPr/>
      <dgm:t>
        <a:bodyPr/>
        <a:lstStyle/>
        <a:p>
          <a:endParaRPr lang="ru-RU"/>
        </a:p>
      </dgm:t>
    </dgm:pt>
    <dgm:pt modelId="{734CC693-C971-435A-91EF-F90F4639C6EF}" type="sibTrans" cxnId="{62895F7C-2850-4F95-8DD1-2DF2818BA110}">
      <dgm:prSet/>
      <dgm:spPr/>
      <dgm:t>
        <a:bodyPr/>
        <a:lstStyle/>
        <a:p>
          <a:endParaRPr lang="ru-RU"/>
        </a:p>
      </dgm:t>
    </dgm:pt>
    <dgm:pt modelId="{E6C58A9D-EABD-4CC9-AD35-67E87FBB9F29}">
      <dgm:prSet phldrT="[Текст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0,0 тыс. рублей</a:t>
          </a:r>
          <a:endParaRPr lang="ru-RU" dirty="0"/>
        </a:p>
      </dgm:t>
    </dgm:pt>
    <dgm:pt modelId="{CDF3022A-2789-4060-83CC-57FAA206CC32}" type="parTrans" cxnId="{35F73A68-3303-4BE6-8EC5-5F5A3CBB0448}">
      <dgm:prSet/>
      <dgm:spPr/>
      <dgm:t>
        <a:bodyPr/>
        <a:lstStyle/>
        <a:p>
          <a:endParaRPr lang="ru-RU"/>
        </a:p>
      </dgm:t>
    </dgm:pt>
    <dgm:pt modelId="{BE796B9F-BE28-41E6-A7EF-8BED5846C639}" type="sibTrans" cxnId="{35F73A68-3303-4BE6-8EC5-5F5A3CBB0448}">
      <dgm:prSet/>
      <dgm:spPr/>
      <dgm:t>
        <a:bodyPr/>
        <a:lstStyle/>
        <a:p>
          <a:endParaRPr lang="ru-RU"/>
        </a:p>
      </dgm:t>
    </dgm:pt>
    <dgm:pt modelId="{1E4D6EC3-DF1A-4639-A2BD-467156B223BF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4000" dirty="0" smtClean="0"/>
            <a:t>2027</a:t>
          </a:r>
        </a:p>
        <a:p>
          <a:endParaRPr lang="ru-RU" sz="4000" dirty="0" smtClean="0"/>
        </a:p>
        <a:p>
          <a:endParaRPr lang="en-US" sz="4000" dirty="0" smtClean="0"/>
        </a:p>
        <a:p>
          <a:endParaRPr lang="ru-RU" sz="4000" dirty="0"/>
        </a:p>
      </dgm:t>
    </dgm:pt>
    <dgm:pt modelId="{30A29882-90ED-4D5A-9BCA-33B8F458C857}" type="parTrans" cxnId="{3F55FC12-8087-4963-9497-52E11B76A144}">
      <dgm:prSet/>
      <dgm:spPr/>
      <dgm:t>
        <a:bodyPr/>
        <a:lstStyle/>
        <a:p>
          <a:endParaRPr lang="ru-RU"/>
        </a:p>
      </dgm:t>
    </dgm:pt>
    <dgm:pt modelId="{E826994D-D918-4682-8736-92C88E1D3386}" type="sibTrans" cxnId="{3F55FC12-8087-4963-9497-52E11B76A144}">
      <dgm:prSet/>
      <dgm:spPr/>
      <dgm:t>
        <a:bodyPr/>
        <a:lstStyle/>
        <a:p>
          <a:endParaRPr lang="ru-RU"/>
        </a:p>
      </dgm:t>
    </dgm:pt>
    <dgm:pt modelId="{216A5638-E365-4B58-A672-1079EEBB595E}">
      <dgm:prSet phldrT="[Текст]" custT="1"/>
      <dgm:spPr/>
      <dgm:t>
        <a:bodyPr/>
        <a:lstStyle/>
        <a:p>
          <a:r>
            <a:rPr lang="ru-RU" sz="2800" dirty="0" smtClean="0"/>
            <a:t>0,0</a:t>
          </a:r>
          <a:r>
            <a:rPr lang="ru-RU" sz="2400" dirty="0" smtClean="0"/>
            <a:t> тыс. рублей</a:t>
          </a:r>
          <a:endParaRPr lang="ru-RU" sz="2800" dirty="0"/>
        </a:p>
      </dgm:t>
    </dgm:pt>
    <dgm:pt modelId="{D5FBC905-EA51-47A5-A19B-852D1F116DBA}" type="parTrans" cxnId="{59613D4A-D5AD-4BCB-A839-9E584DC4740A}">
      <dgm:prSet/>
      <dgm:spPr/>
      <dgm:t>
        <a:bodyPr/>
        <a:lstStyle/>
        <a:p>
          <a:endParaRPr lang="ru-RU"/>
        </a:p>
      </dgm:t>
    </dgm:pt>
    <dgm:pt modelId="{F7E6E5DB-D134-495F-8138-67ED9988B2A1}" type="sibTrans" cxnId="{59613D4A-D5AD-4BCB-A839-9E584DC4740A}">
      <dgm:prSet/>
      <dgm:spPr/>
      <dgm:t>
        <a:bodyPr/>
        <a:lstStyle/>
        <a:p>
          <a:endParaRPr lang="ru-RU"/>
        </a:p>
      </dgm:t>
    </dgm:pt>
    <dgm:pt modelId="{44CB484C-39CB-4B7A-920F-EDAE82DCF2D7}">
      <dgm:prSet phldrT="[Текст]" custT="1"/>
      <dgm:spPr/>
      <dgm:t>
        <a:bodyPr/>
        <a:lstStyle/>
        <a:p>
          <a:r>
            <a:rPr lang="ru-RU" sz="2400" dirty="0" smtClean="0"/>
            <a:t>тыс. рублей</a:t>
          </a:r>
          <a:endParaRPr lang="ru-RU" sz="2400" dirty="0"/>
        </a:p>
      </dgm:t>
    </dgm:pt>
    <dgm:pt modelId="{7AD113B4-E2DB-4B11-9741-F91EDB7A211B}" type="parTrans" cxnId="{59196F26-40FB-4D9C-8254-42FE485F4E28}">
      <dgm:prSet/>
      <dgm:spPr/>
    </dgm:pt>
    <dgm:pt modelId="{09357AA2-4A8E-43E2-8BB3-E8E288138395}" type="sibTrans" cxnId="{59196F26-40FB-4D9C-8254-42FE485F4E28}">
      <dgm:prSet/>
      <dgm:spPr/>
    </dgm:pt>
    <dgm:pt modelId="{3B89F101-BC36-49FE-A9BE-98515AFC2948}" type="pres">
      <dgm:prSet presAssocID="{B70AB32D-D0FA-4E4F-ABC5-E3CF387C6892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4474829-771C-4B1B-9178-CC1AA3A5067A}" type="pres">
      <dgm:prSet presAssocID="{DA150280-804E-416E-82CD-BA00AA94D310}" presName="circle1" presStyleLbl="node1" presStyleIdx="0" presStyleCnt="3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</dgm:pt>
    <dgm:pt modelId="{D920FAAF-5FBD-4526-BA0B-19B64864D6E8}" type="pres">
      <dgm:prSet presAssocID="{DA150280-804E-416E-82CD-BA00AA94D310}" presName="space" presStyleCnt="0"/>
      <dgm:spPr/>
    </dgm:pt>
    <dgm:pt modelId="{D7E33313-C3B6-4DCF-9127-00E5AE846162}" type="pres">
      <dgm:prSet presAssocID="{DA150280-804E-416E-82CD-BA00AA94D310}" presName="rect1" presStyleLbl="alignAcc1" presStyleIdx="0" presStyleCnt="3" custLinFactNeighborX="-243" custLinFactNeighborY="798"/>
      <dgm:spPr/>
      <dgm:t>
        <a:bodyPr/>
        <a:lstStyle/>
        <a:p>
          <a:endParaRPr lang="ru-RU"/>
        </a:p>
      </dgm:t>
    </dgm:pt>
    <dgm:pt modelId="{0FF3DD1F-836D-4D3F-BB93-93BEBD93F1C5}" type="pres">
      <dgm:prSet presAssocID="{4DD30B0E-E82E-4101-972A-614C2CB319AF}" presName="vertSpace2" presStyleLbl="node1" presStyleIdx="0" presStyleCnt="3"/>
      <dgm:spPr/>
    </dgm:pt>
    <dgm:pt modelId="{4B1B2D27-6EAF-4E75-8C5A-677D95396F8F}" type="pres">
      <dgm:prSet presAssocID="{4DD30B0E-E82E-4101-972A-614C2CB319AF}" presName="circle2" presStyleLbl="node1" presStyleIdx="1" presStyleCnt="3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</dgm:pt>
    <dgm:pt modelId="{0439A881-5716-4A64-B0A0-4919DC7BFA25}" type="pres">
      <dgm:prSet presAssocID="{4DD30B0E-E82E-4101-972A-614C2CB319AF}" presName="rect2" presStyleLbl="alignAcc1" presStyleIdx="1" presStyleCnt="3" custLinFactNeighborX="-243" custLinFactNeighborY="2063"/>
      <dgm:spPr/>
      <dgm:t>
        <a:bodyPr/>
        <a:lstStyle/>
        <a:p>
          <a:endParaRPr lang="ru-RU"/>
        </a:p>
      </dgm:t>
    </dgm:pt>
    <dgm:pt modelId="{EAD84779-6428-490D-BA61-0864AE965DAB}" type="pres">
      <dgm:prSet presAssocID="{1E4D6EC3-DF1A-4639-A2BD-467156B223BF}" presName="vertSpace3" presStyleLbl="node1" presStyleIdx="1" presStyleCnt="3"/>
      <dgm:spPr/>
    </dgm:pt>
    <dgm:pt modelId="{A72B73E1-8D26-4C72-BC09-B958688A7E0A}" type="pres">
      <dgm:prSet presAssocID="{1E4D6EC3-DF1A-4639-A2BD-467156B223BF}" presName="circle3" presStyleLbl="node1" presStyleIdx="2" presStyleCnt="3"/>
      <dgm:spPr/>
    </dgm:pt>
    <dgm:pt modelId="{AA1B3C8E-0B73-4D96-ADF4-6AC79FE21130}" type="pres">
      <dgm:prSet presAssocID="{1E4D6EC3-DF1A-4639-A2BD-467156B223BF}" presName="rect3" presStyleLbl="alignAcc1" presStyleIdx="2" presStyleCnt="3"/>
      <dgm:spPr/>
      <dgm:t>
        <a:bodyPr/>
        <a:lstStyle/>
        <a:p>
          <a:endParaRPr lang="ru-RU"/>
        </a:p>
      </dgm:t>
    </dgm:pt>
    <dgm:pt modelId="{39A1D5F8-2E56-4670-85E5-56AFFB146F87}" type="pres">
      <dgm:prSet presAssocID="{DA150280-804E-416E-82CD-BA00AA94D310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3CE016-BAC3-4707-A74B-6F61FA1DFECA}" type="pres">
      <dgm:prSet presAssocID="{DA150280-804E-416E-82CD-BA00AA94D310}" presName="rect1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AC26DB-96B6-4CE8-975F-E26A9AC18977}" type="pres">
      <dgm:prSet presAssocID="{4DD30B0E-E82E-4101-972A-614C2CB319AF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2406C1-231E-4DC4-A563-7548E5219CAF}" type="pres">
      <dgm:prSet presAssocID="{4DD30B0E-E82E-4101-972A-614C2CB319AF}" presName="rect2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24A0E4-28FF-4F5C-BB08-0C2E85981F0C}" type="pres">
      <dgm:prSet presAssocID="{1E4D6EC3-DF1A-4639-A2BD-467156B223BF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E7A7C9-1036-44BB-AE58-8C20B12338AA}" type="pres">
      <dgm:prSet presAssocID="{1E4D6EC3-DF1A-4639-A2BD-467156B223BF}" presName="rect3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9613D4A-D5AD-4BCB-A839-9E584DC4740A}" srcId="{1E4D6EC3-DF1A-4639-A2BD-467156B223BF}" destId="{216A5638-E365-4B58-A672-1079EEBB595E}" srcOrd="0" destOrd="0" parTransId="{D5FBC905-EA51-47A5-A19B-852D1F116DBA}" sibTransId="{F7E6E5DB-D134-495F-8138-67ED9988B2A1}"/>
    <dgm:cxn modelId="{ACFDD649-A982-4F70-8921-5851D1902BC1}" type="presOf" srcId="{E6C58A9D-EABD-4CC9-AD35-67E87FBB9F29}" destId="{612406C1-231E-4DC4-A563-7548E5219CAF}" srcOrd="0" destOrd="0" presId="urn:microsoft.com/office/officeart/2005/8/layout/target3"/>
    <dgm:cxn modelId="{B161D44C-5E40-49D0-B372-993227104C1F}" type="presOf" srcId="{4DD30B0E-E82E-4101-972A-614C2CB319AF}" destId="{17AC26DB-96B6-4CE8-975F-E26A9AC18977}" srcOrd="1" destOrd="0" presId="urn:microsoft.com/office/officeart/2005/8/layout/target3"/>
    <dgm:cxn modelId="{9CFA6C0D-CCBB-49FE-9670-D4AB8C3E0D25}" type="presOf" srcId="{4DD30B0E-E82E-4101-972A-614C2CB319AF}" destId="{0439A881-5716-4A64-B0A0-4919DC7BFA25}" srcOrd="0" destOrd="0" presId="urn:microsoft.com/office/officeart/2005/8/layout/target3"/>
    <dgm:cxn modelId="{B201A746-D2FF-4AE8-9FC8-BA5E587B4F4D}" type="presOf" srcId="{44CB484C-39CB-4B7A-920F-EDAE82DCF2D7}" destId="{AB3CE016-BAC3-4707-A74B-6F61FA1DFECA}" srcOrd="0" destOrd="1" presId="urn:microsoft.com/office/officeart/2005/8/layout/target3"/>
    <dgm:cxn modelId="{7F46C315-33A1-43CA-A9FA-425AAF4F39BC}" type="presOf" srcId="{1E4D6EC3-DF1A-4639-A2BD-467156B223BF}" destId="{DF24A0E4-28FF-4F5C-BB08-0C2E85981F0C}" srcOrd="1" destOrd="0" presId="urn:microsoft.com/office/officeart/2005/8/layout/target3"/>
    <dgm:cxn modelId="{7A64BD73-7831-4A71-B2B6-EB754D360AFD}" srcId="{B70AB32D-D0FA-4E4F-ABC5-E3CF387C6892}" destId="{DA150280-804E-416E-82CD-BA00AA94D310}" srcOrd="0" destOrd="0" parTransId="{DBA2E8BE-BB55-4E27-B5F3-BB74760442FE}" sibTransId="{28828A28-C1DE-4E0C-A464-5C88AB5EF25D}"/>
    <dgm:cxn modelId="{AD218CB1-8370-4076-9CC1-498AE71E5B6C}" type="presOf" srcId="{216A5638-E365-4B58-A672-1079EEBB595E}" destId="{8FE7A7C9-1036-44BB-AE58-8C20B12338AA}" srcOrd="0" destOrd="0" presId="urn:microsoft.com/office/officeart/2005/8/layout/target3"/>
    <dgm:cxn modelId="{6620C708-638B-4EDE-B371-1925FA88AA14}" type="presOf" srcId="{AB01B726-D78C-4C3A-ABDB-9005BAAFA75E}" destId="{AB3CE016-BAC3-4707-A74B-6F61FA1DFECA}" srcOrd="0" destOrd="0" presId="urn:microsoft.com/office/officeart/2005/8/layout/target3"/>
    <dgm:cxn modelId="{62895F7C-2850-4F95-8DD1-2DF2818BA110}" srcId="{B70AB32D-D0FA-4E4F-ABC5-E3CF387C6892}" destId="{4DD30B0E-E82E-4101-972A-614C2CB319AF}" srcOrd="1" destOrd="0" parTransId="{2DFC18F1-BF1D-48F0-8C2F-D9306007EDB1}" sibTransId="{734CC693-C971-435A-91EF-F90F4639C6EF}"/>
    <dgm:cxn modelId="{D7391B04-0B5D-4B5E-B44A-8BE8C616004C}" type="presOf" srcId="{DA150280-804E-416E-82CD-BA00AA94D310}" destId="{D7E33313-C3B6-4DCF-9127-00E5AE846162}" srcOrd="0" destOrd="0" presId="urn:microsoft.com/office/officeart/2005/8/layout/target3"/>
    <dgm:cxn modelId="{8129C8BA-0F89-4844-9783-F5DC8C94532B}" srcId="{DA150280-804E-416E-82CD-BA00AA94D310}" destId="{AB01B726-D78C-4C3A-ABDB-9005BAAFA75E}" srcOrd="0" destOrd="0" parTransId="{B521FF02-5D12-4EE0-8D90-43EB149CF73F}" sibTransId="{128931CF-AC44-40F5-B425-945FCE1E93DB}"/>
    <dgm:cxn modelId="{5AE57284-8265-4399-9775-61C05CF83A65}" type="presOf" srcId="{1E4D6EC3-DF1A-4639-A2BD-467156B223BF}" destId="{AA1B3C8E-0B73-4D96-ADF4-6AC79FE21130}" srcOrd="0" destOrd="0" presId="urn:microsoft.com/office/officeart/2005/8/layout/target3"/>
    <dgm:cxn modelId="{59196F26-40FB-4D9C-8254-42FE485F4E28}" srcId="{DA150280-804E-416E-82CD-BA00AA94D310}" destId="{44CB484C-39CB-4B7A-920F-EDAE82DCF2D7}" srcOrd="1" destOrd="0" parTransId="{7AD113B4-E2DB-4B11-9741-F91EDB7A211B}" sibTransId="{09357AA2-4A8E-43E2-8BB3-E8E288138395}"/>
    <dgm:cxn modelId="{4E3EFE30-54C3-4E16-A7B0-F7283308F025}" type="presOf" srcId="{B70AB32D-D0FA-4E4F-ABC5-E3CF387C6892}" destId="{3B89F101-BC36-49FE-A9BE-98515AFC2948}" srcOrd="0" destOrd="0" presId="urn:microsoft.com/office/officeart/2005/8/layout/target3"/>
    <dgm:cxn modelId="{3F55FC12-8087-4963-9497-52E11B76A144}" srcId="{B70AB32D-D0FA-4E4F-ABC5-E3CF387C6892}" destId="{1E4D6EC3-DF1A-4639-A2BD-467156B223BF}" srcOrd="2" destOrd="0" parTransId="{30A29882-90ED-4D5A-9BCA-33B8F458C857}" sibTransId="{E826994D-D918-4682-8736-92C88E1D3386}"/>
    <dgm:cxn modelId="{35F73A68-3303-4BE6-8EC5-5F5A3CBB0448}" srcId="{4DD30B0E-E82E-4101-972A-614C2CB319AF}" destId="{E6C58A9D-EABD-4CC9-AD35-67E87FBB9F29}" srcOrd="0" destOrd="0" parTransId="{CDF3022A-2789-4060-83CC-57FAA206CC32}" sibTransId="{BE796B9F-BE28-41E6-A7EF-8BED5846C639}"/>
    <dgm:cxn modelId="{B0A3E8D2-D43D-405C-8FBD-0A8279D20BA0}" type="presOf" srcId="{DA150280-804E-416E-82CD-BA00AA94D310}" destId="{39A1D5F8-2E56-4670-85E5-56AFFB146F87}" srcOrd="1" destOrd="0" presId="urn:microsoft.com/office/officeart/2005/8/layout/target3"/>
    <dgm:cxn modelId="{03A67B09-BEFE-42CC-AB8C-B40CB0770397}" type="presParOf" srcId="{3B89F101-BC36-49FE-A9BE-98515AFC2948}" destId="{14474829-771C-4B1B-9178-CC1AA3A5067A}" srcOrd="0" destOrd="0" presId="urn:microsoft.com/office/officeart/2005/8/layout/target3"/>
    <dgm:cxn modelId="{B92E1D6D-11E5-443E-9095-06FBD92F92B7}" type="presParOf" srcId="{3B89F101-BC36-49FE-A9BE-98515AFC2948}" destId="{D920FAAF-5FBD-4526-BA0B-19B64864D6E8}" srcOrd="1" destOrd="0" presId="urn:microsoft.com/office/officeart/2005/8/layout/target3"/>
    <dgm:cxn modelId="{68DDA852-A0AD-43BC-91CD-E7916CA2824E}" type="presParOf" srcId="{3B89F101-BC36-49FE-A9BE-98515AFC2948}" destId="{D7E33313-C3B6-4DCF-9127-00E5AE846162}" srcOrd="2" destOrd="0" presId="urn:microsoft.com/office/officeart/2005/8/layout/target3"/>
    <dgm:cxn modelId="{FAE9132A-1613-486D-A2F5-5E4151B9DFC7}" type="presParOf" srcId="{3B89F101-BC36-49FE-A9BE-98515AFC2948}" destId="{0FF3DD1F-836D-4D3F-BB93-93BEBD93F1C5}" srcOrd="3" destOrd="0" presId="urn:microsoft.com/office/officeart/2005/8/layout/target3"/>
    <dgm:cxn modelId="{9BDD9AD0-AA4A-4E2E-91D9-AEB2B6789EBD}" type="presParOf" srcId="{3B89F101-BC36-49FE-A9BE-98515AFC2948}" destId="{4B1B2D27-6EAF-4E75-8C5A-677D95396F8F}" srcOrd="4" destOrd="0" presId="urn:microsoft.com/office/officeart/2005/8/layout/target3"/>
    <dgm:cxn modelId="{36A01051-96E3-4924-A95C-1F489D73AC2E}" type="presParOf" srcId="{3B89F101-BC36-49FE-A9BE-98515AFC2948}" destId="{0439A881-5716-4A64-B0A0-4919DC7BFA25}" srcOrd="5" destOrd="0" presId="urn:microsoft.com/office/officeart/2005/8/layout/target3"/>
    <dgm:cxn modelId="{9681BC69-C8D3-4D65-A5DC-A18D99D6C392}" type="presParOf" srcId="{3B89F101-BC36-49FE-A9BE-98515AFC2948}" destId="{EAD84779-6428-490D-BA61-0864AE965DAB}" srcOrd="6" destOrd="0" presId="urn:microsoft.com/office/officeart/2005/8/layout/target3"/>
    <dgm:cxn modelId="{8E2D77FC-D04D-4386-A11B-AD0E9D3B2C6B}" type="presParOf" srcId="{3B89F101-BC36-49FE-A9BE-98515AFC2948}" destId="{A72B73E1-8D26-4C72-BC09-B958688A7E0A}" srcOrd="7" destOrd="0" presId="urn:microsoft.com/office/officeart/2005/8/layout/target3"/>
    <dgm:cxn modelId="{DEFA6D84-AA43-4384-80B8-33B124065929}" type="presParOf" srcId="{3B89F101-BC36-49FE-A9BE-98515AFC2948}" destId="{AA1B3C8E-0B73-4D96-ADF4-6AC79FE21130}" srcOrd="8" destOrd="0" presId="urn:microsoft.com/office/officeart/2005/8/layout/target3"/>
    <dgm:cxn modelId="{CAAE9A5C-CED7-4349-B2EF-BECDFCAE39E5}" type="presParOf" srcId="{3B89F101-BC36-49FE-A9BE-98515AFC2948}" destId="{39A1D5F8-2E56-4670-85E5-56AFFB146F87}" srcOrd="9" destOrd="0" presId="urn:microsoft.com/office/officeart/2005/8/layout/target3"/>
    <dgm:cxn modelId="{41214B61-20A6-43D3-AF62-6A762D1D25D8}" type="presParOf" srcId="{3B89F101-BC36-49FE-A9BE-98515AFC2948}" destId="{AB3CE016-BAC3-4707-A74B-6F61FA1DFECA}" srcOrd="10" destOrd="0" presId="urn:microsoft.com/office/officeart/2005/8/layout/target3"/>
    <dgm:cxn modelId="{AAE566FF-2499-40CC-A537-56ABA088EB15}" type="presParOf" srcId="{3B89F101-BC36-49FE-A9BE-98515AFC2948}" destId="{17AC26DB-96B6-4CE8-975F-E26A9AC18977}" srcOrd="11" destOrd="0" presId="urn:microsoft.com/office/officeart/2005/8/layout/target3"/>
    <dgm:cxn modelId="{8B3365F2-9F46-46D6-8045-8ADF7564E155}" type="presParOf" srcId="{3B89F101-BC36-49FE-A9BE-98515AFC2948}" destId="{612406C1-231E-4DC4-A563-7548E5219CAF}" srcOrd="12" destOrd="0" presId="urn:microsoft.com/office/officeart/2005/8/layout/target3"/>
    <dgm:cxn modelId="{9D0D19E9-1DFB-43CE-829C-4C59D5E90B68}" type="presParOf" srcId="{3B89F101-BC36-49FE-A9BE-98515AFC2948}" destId="{DF24A0E4-28FF-4F5C-BB08-0C2E85981F0C}" srcOrd="13" destOrd="0" presId="urn:microsoft.com/office/officeart/2005/8/layout/target3"/>
    <dgm:cxn modelId="{88B4A059-18AF-4BD0-B39B-F3F858D39EAB}" type="presParOf" srcId="{3B89F101-BC36-49FE-A9BE-98515AFC2948}" destId="{8FE7A7C9-1036-44BB-AE58-8C20B12338AA}" srcOrd="14" destOrd="0" presId="urn:microsoft.com/office/officeart/2005/8/layout/target3"/>
  </dgm:cxnLst>
  <dgm:bg>
    <a:effectLst>
      <a:glow rad="228600">
        <a:schemeClr val="accent5">
          <a:satMod val="175000"/>
          <a:alpha val="40000"/>
        </a:schemeClr>
      </a:glow>
    </a:effectLst>
  </dgm:bg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794B4EC-D911-4E82-A0D4-CC29DAED4445}" type="doc">
      <dgm:prSet loTypeId="urn:microsoft.com/office/officeart/2005/8/layout/pyramid2" loCatId="pyramid" qsTypeId="urn:microsoft.com/office/officeart/2005/8/quickstyle/3d3" qsCatId="3D" csTypeId="urn:microsoft.com/office/officeart/2005/8/colors/accent1_2" csCatId="accent1" phldr="1"/>
      <dgm:spPr/>
    </dgm:pt>
    <dgm:pt modelId="{C1980D1C-F0F9-4935-976D-025144BC8E3F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300000"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sz="2000" dirty="0" smtClean="0"/>
            <a:t>2025</a:t>
          </a:r>
          <a:r>
            <a:rPr lang="ru-RU" sz="3500" dirty="0" smtClean="0"/>
            <a:t> </a:t>
          </a:r>
          <a:r>
            <a:rPr lang="ru-RU" sz="1800" dirty="0" smtClean="0"/>
            <a:t>год – 8824,2</a:t>
          </a:r>
          <a:r>
            <a:rPr lang="ru-RU" sz="1600" dirty="0" smtClean="0"/>
            <a:t>тыс. рублей</a:t>
          </a:r>
          <a:endParaRPr lang="ru-RU" sz="1600" dirty="0"/>
        </a:p>
      </dgm:t>
    </dgm:pt>
    <dgm:pt modelId="{BBBFB4A7-B0A2-4D85-B24F-59DB1A084D43}" type="parTrans" cxnId="{126ED9C5-0688-4DE4-9CEA-6BC9FB0E443A}">
      <dgm:prSet/>
      <dgm:spPr/>
      <dgm:t>
        <a:bodyPr/>
        <a:lstStyle/>
        <a:p>
          <a:endParaRPr lang="ru-RU"/>
        </a:p>
      </dgm:t>
    </dgm:pt>
    <dgm:pt modelId="{533ACDA7-C405-4AC8-87FB-7BD6F5C45B44}" type="sibTrans" cxnId="{126ED9C5-0688-4DE4-9CEA-6BC9FB0E443A}">
      <dgm:prSet/>
      <dgm:spPr/>
      <dgm:t>
        <a:bodyPr/>
        <a:lstStyle/>
        <a:p>
          <a:endParaRPr lang="ru-RU"/>
        </a:p>
      </dgm:t>
    </dgm:pt>
    <dgm:pt modelId="{0AD18AFA-36C1-43C0-BC8D-673D27063D0D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300000"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sz="2000" dirty="0" smtClean="0"/>
            <a:t>2026год – 8754,2,</a:t>
          </a:r>
          <a:r>
            <a:rPr lang="en-US" sz="2000" dirty="0" smtClean="0"/>
            <a:t>0</a:t>
          </a:r>
          <a:r>
            <a:rPr lang="ru-RU" sz="2000" dirty="0" smtClean="0"/>
            <a:t> </a:t>
          </a:r>
          <a:r>
            <a:rPr lang="ru-RU" sz="1600" dirty="0" smtClean="0"/>
            <a:t>тыс. рублей</a:t>
          </a:r>
          <a:endParaRPr lang="ru-RU" sz="1600" dirty="0"/>
        </a:p>
      </dgm:t>
    </dgm:pt>
    <dgm:pt modelId="{9F591FF7-51AA-4615-80CF-01A59BFAEC9D}" type="parTrans" cxnId="{1CA1BDD8-5476-45C7-8CE1-5D21B5137475}">
      <dgm:prSet/>
      <dgm:spPr/>
      <dgm:t>
        <a:bodyPr/>
        <a:lstStyle/>
        <a:p>
          <a:endParaRPr lang="ru-RU"/>
        </a:p>
      </dgm:t>
    </dgm:pt>
    <dgm:pt modelId="{778C7B15-C8DD-49D9-AE39-C614D66C5B62}" type="sibTrans" cxnId="{1CA1BDD8-5476-45C7-8CE1-5D21B5137475}">
      <dgm:prSet/>
      <dgm:spPr/>
      <dgm:t>
        <a:bodyPr/>
        <a:lstStyle/>
        <a:p>
          <a:endParaRPr lang="ru-RU"/>
        </a:p>
      </dgm:t>
    </dgm:pt>
    <dgm:pt modelId="{5F5B7A33-9F4A-4D40-9E41-503BBBDEDB44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300000"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sz="2000" dirty="0" smtClean="0"/>
            <a:t>2027 год – </a:t>
          </a:r>
          <a:r>
            <a:rPr lang="ru-RU" sz="1800" dirty="0" smtClean="0"/>
            <a:t>8765,9</a:t>
          </a:r>
          <a:r>
            <a:rPr lang="ru-RU" sz="1600" dirty="0" smtClean="0"/>
            <a:t>ыс. рублей</a:t>
          </a:r>
          <a:endParaRPr lang="ru-RU" sz="1600" dirty="0"/>
        </a:p>
      </dgm:t>
    </dgm:pt>
    <dgm:pt modelId="{7A8DD8A3-BD9B-4749-B06D-A879EC6BE534}" type="parTrans" cxnId="{B9314BB9-4EF2-4368-B90C-6130D37CB843}">
      <dgm:prSet/>
      <dgm:spPr/>
      <dgm:t>
        <a:bodyPr/>
        <a:lstStyle/>
        <a:p>
          <a:endParaRPr lang="ru-RU"/>
        </a:p>
      </dgm:t>
    </dgm:pt>
    <dgm:pt modelId="{989800AB-6C7B-4064-95FA-7D98530AD80B}" type="sibTrans" cxnId="{B9314BB9-4EF2-4368-B90C-6130D37CB843}">
      <dgm:prSet/>
      <dgm:spPr/>
      <dgm:t>
        <a:bodyPr/>
        <a:lstStyle/>
        <a:p>
          <a:endParaRPr lang="ru-RU"/>
        </a:p>
      </dgm:t>
    </dgm:pt>
    <dgm:pt modelId="{99EAFFD5-6951-44E6-8D1B-CB1B89FE7296}" type="pres">
      <dgm:prSet presAssocID="{3794B4EC-D911-4E82-A0D4-CC29DAED4445}" presName="compositeShape" presStyleCnt="0">
        <dgm:presLayoutVars>
          <dgm:dir/>
          <dgm:resizeHandles/>
        </dgm:presLayoutVars>
      </dgm:prSet>
      <dgm:spPr/>
    </dgm:pt>
    <dgm:pt modelId="{57B1A966-7A86-4F55-BDCE-D061EE6632AE}" type="pres">
      <dgm:prSet presAssocID="{3794B4EC-D911-4E82-A0D4-CC29DAED4445}" presName="pyramid" presStyleLbl="node1" presStyleIdx="0" presStyleCnt="1" custLinFactNeighborX="219" custLinFactNeighborY="-8859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598029A8-3FCE-49EB-8A36-1B53D44738F5}" type="pres">
      <dgm:prSet presAssocID="{3794B4EC-D911-4E82-A0D4-CC29DAED4445}" presName="theList" presStyleCnt="0"/>
      <dgm:spPr/>
    </dgm:pt>
    <dgm:pt modelId="{51952AE4-B653-4C07-B485-E89AED2E2C5C}" type="pres">
      <dgm:prSet presAssocID="{C1980D1C-F0F9-4935-976D-025144BC8E3F}" presName="aNode" presStyleLbl="fgAcc1" presStyleIdx="0" presStyleCnt="3" custLinFactNeighborX="2465" custLinFactNeighborY="195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A71E1C-C85E-4873-AE72-8AE985F2856B}" type="pres">
      <dgm:prSet presAssocID="{C1980D1C-F0F9-4935-976D-025144BC8E3F}" presName="aSpace" presStyleCnt="0"/>
      <dgm:spPr/>
    </dgm:pt>
    <dgm:pt modelId="{64ED926E-0C83-4A4A-B9F6-CA1B989D6B58}" type="pres">
      <dgm:prSet presAssocID="{0AD18AFA-36C1-43C0-BC8D-673D27063D0D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2C5FCB-AF11-4A95-A890-CC22B97D3D42}" type="pres">
      <dgm:prSet presAssocID="{0AD18AFA-36C1-43C0-BC8D-673D27063D0D}" presName="aSpace" presStyleCnt="0"/>
      <dgm:spPr/>
    </dgm:pt>
    <dgm:pt modelId="{DAEA15BC-B440-4F49-BD23-AAB1EA68D94C}" type="pres">
      <dgm:prSet presAssocID="{5F5B7A33-9F4A-4D40-9E41-503BBBDEDB44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02FC07-636F-41C1-B493-94EA46340740}" type="pres">
      <dgm:prSet presAssocID="{5F5B7A33-9F4A-4D40-9E41-503BBBDEDB44}" presName="aSpace" presStyleCnt="0"/>
      <dgm:spPr/>
    </dgm:pt>
  </dgm:ptLst>
  <dgm:cxnLst>
    <dgm:cxn modelId="{126ED9C5-0688-4DE4-9CEA-6BC9FB0E443A}" srcId="{3794B4EC-D911-4E82-A0D4-CC29DAED4445}" destId="{C1980D1C-F0F9-4935-976D-025144BC8E3F}" srcOrd="0" destOrd="0" parTransId="{BBBFB4A7-B0A2-4D85-B24F-59DB1A084D43}" sibTransId="{533ACDA7-C405-4AC8-87FB-7BD6F5C45B44}"/>
    <dgm:cxn modelId="{B9314BB9-4EF2-4368-B90C-6130D37CB843}" srcId="{3794B4EC-D911-4E82-A0D4-CC29DAED4445}" destId="{5F5B7A33-9F4A-4D40-9E41-503BBBDEDB44}" srcOrd="2" destOrd="0" parTransId="{7A8DD8A3-BD9B-4749-B06D-A879EC6BE534}" sibTransId="{989800AB-6C7B-4064-95FA-7D98530AD80B}"/>
    <dgm:cxn modelId="{AD830C4E-8120-46A9-9401-1519E878579B}" type="presOf" srcId="{5F5B7A33-9F4A-4D40-9E41-503BBBDEDB44}" destId="{DAEA15BC-B440-4F49-BD23-AAB1EA68D94C}" srcOrd="0" destOrd="0" presId="urn:microsoft.com/office/officeart/2005/8/layout/pyramid2"/>
    <dgm:cxn modelId="{0BD970B5-190D-489B-836C-ADA9151BFF7E}" type="presOf" srcId="{3794B4EC-D911-4E82-A0D4-CC29DAED4445}" destId="{99EAFFD5-6951-44E6-8D1B-CB1B89FE7296}" srcOrd="0" destOrd="0" presId="urn:microsoft.com/office/officeart/2005/8/layout/pyramid2"/>
    <dgm:cxn modelId="{06EB001F-34EB-4D47-ADDD-2F1AD681B7D1}" type="presOf" srcId="{0AD18AFA-36C1-43C0-BC8D-673D27063D0D}" destId="{64ED926E-0C83-4A4A-B9F6-CA1B989D6B58}" srcOrd="0" destOrd="0" presId="urn:microsoft.com/office/officeart/2005/8/layout/pyramid2"/>
    <dgm:cxn modelId="{BCF1A6B5-0425-455F-9D53-4C0DB619856D}" type="presOf" srcId="{C1980D1C-F0F9-4935-976D-025144BC8E3F}" destId="{51952AE4-B653-4C07-B485-E89AED2E2C5C}" srcOrd="0" destOrd="0" presId="urn:microsoft.com/office/officeart/2005/8/layout/pyramid2"/>
    <dgm:cxn modelId="{1CA1BDD8-5476-45C7-8CE1-5D21B5137475}" srcId="{3794B4EC-D911-4E82-A0D4-CC29DAED4445}" destId="{0AD18AFA-36C1-43C0-BC8D-673D27063D0D}" srcOrd="1" destOrd="0" parTransId="{9F591FF7-51AA-4615-80CF-01A59BFAEC9D}" sibTransId="{778C7B15-C8DD-49D9-AE39-C614D66C5B62}"/>
    <dgm:cxn modelId="{0942E414-AAE4-47D5-9746-469F5763ECD9}" type="presParOf" srcId="{99EAFFD5-6951-44E6-8D1B-CB1B89FE7296}" destId="{57B1A966-7A86-4F55-BDCE-D061EE6632AE}" srcOrd="0" destOrd="0" presId="urn:microsoft.com/office/officeart/2005/8/layout/pyramid2"/>
    <dgm:cxn modelId="{453A6403-BBBF-4B48-9367-E3374517C8D9}" type="presParOf" srcId="{99EAFFD5-6951-44E6-8D1B-CB1B89FE7296}" destId="{598029A8-3FCE-49EB-8A36-1B53D44738F5}" srcOrd="1" destOrd="0" presId="urn:microsoft.com/office/officeart/2005/8/layout/pyramid2"/>
    <dgm:cxn modelId="{DD80B32B-2242-48DD-BF3D-05BF1109C7E6}" type="presParOf" srcId="{598029A8-3FCE-49EB-8A36-1B53D44738F5}" destId="{51952AE4-B653-4C07-B485-E89AED2E2C5C}" srcOrd="0" destOrd="0" presId="urn:microsoft.com/office/officeart/2005/8/layout/pyramid2"/>
    <dgm:cxn modelId="{CC59C8F0-1EF1-4E42-9DA1-45620881D631}" type="presParOf" srcId="{598029A8-3FCE-49EB-8A36-1B53D44738F5}" destId="{48A71E1C-C85E-4873-AE72-8AE985F2856B}" srcOrd="1" destOrd="0" presId="urn:microsoft.com/office/officeart/2005/8/layout/pyramid2"/>
    <dgm:cxn modelId="{714FE4EE-FAB2-4425-A84B-B3D69514AAE2}" type="presParOf" srcId="{598029A8-3FCE-49EB-8A36-1B53D44738F5}" destId="{64ED926E-0C83-4A4A-B9F6-CA1B989D6B58}" srcOrd="2" destOrd="0" presId="urn:microsoft.com/office/officeart/2005/8/layout/pyramid2"/>
    <dgm:cxn modelId="{703FA1D1-09C2-406D-8AA4-AF7950B9BB0D}" type="presParOf" srcId="{598029A8-3FCE-49EB-8A36-1B53D44738F5}" destId="{5F2C5FCB-AF11-4A95-A890-CC22B97D3D42}" srcOrd="3" destOrd="0" presId="urn:microsoft.com/office/officeart/2005/8/layout/pyramid2"/>
    <dgm:cxn modelId="{0AEEFCFF-B168-4E1A-AB73-04B769806772}" type="presParOf" srcId="{598029A8-3FCE-49EB-8A36-1B53D44738F5}" destId="{DAEA15BC-B440-4F49-BD23-AAB1EA68D94C}" srcOrd="4" destOrd="0" presId="urn:microsoft.com/office/officeart/2005/8/layout/pyramid2"/>
    <dgm:cxn modelId="{2F9E2854-881C-480C-A193-76C61B17DEFA}" type="presParOf" srcId="{598029A8-3FCE-49EB-8A36-1B53D44738F5}" destId="{8C02FC07-636F-41C1-B493-94EA46340740}" srcOrd="5" destOrd="0" presId="urn:microsoft.com/office/officeart/2005/8/layout/pyramid2"/>
  </dgm:cxnLst>
  <dgm:bg/>
  <dgm:whole>
    <a:effectLst>
      <a:reflection blurRad="6350" stA="52000" endA="300" endPos="35000" dir="5400000" sy="-100000" algn="bl" rotWithShape="0"/>
    </a:effectLst>
  </dgm:whole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4755EFE-4297-409D-8024-A86124D887D9}">
      <dsp:nvSpPr>
        <dsp:cNvPr id="0" name=""/>
        <dsp:cNvSpPr/>
      </dsp:nvSpPr>
      <dsp:spPr>
        <a:xfrm>
          <a:off x="0" y="0"/>
          <a:ext cx="9144000" cy="1861050"/>
        </a:xfrm>
        <a:prstGeom prst="rect">
          <a:avLst/>
        </a:prstGeom>
        <a:gradFill rotWithShape="1">
          <a:gsLst>
            <a:gs pos="0">
              <a:schemeClr val="accent5">
                <a:tint val="74000"/>
              </a:schemeClr>
            </a:gs>
            <a:gs pos="49000">
              <a:schemeClr val="accent5">
                <a:tint val="96000"/>
                <a:shade val="84000"/>
                <a:satMod val="110000"/>
              </a:schemeClr>
            </a:gs>
            <a:gs pos="49100">
              <a:schemeClr val="accent5">
                <a:shade val="55000"/>
                <a:satMod val="150000"/>
              </a:schemeClr>
            </a:gs>
            <a:gs pos="92000">
              <a:schemeClr val="accent5">
                <a:tint val="98000"/>
                <a:shade val="90000"/>
                <a:satMod val="128000"/>
              </a:schemeClr>
            </a:gs>
            <a:gs pos="100000">
              <a:schemeClr val="accent5"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5">
              <a:shade val="33000"/>
              <a:alpha val="83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owder">
          <a:bevelT w="50800" h="635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Уважаемые жители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Литвиновского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сельского поселения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0"/>
        <a:ext cx="9144000" cy="1861050"/>
      </dsp:txXfrm>
    </dsp:sp>
    <dsp:sp modelId="{F5C3F7F1-CEA0-49C4-9AA0-D342FEFEA354}">
      <dsp:nvSpPr>
        <dsp:cNvPr id="0" name=""/>
        <dsp:cNvSpPr/>
      </dsp:nvSpPr>
      <dsp:spPr>
        <a:xfrm>
          <a:off x="4172" y="2270454"/>
          <a:ext cx="8416230" cy="3089396"/>
        </a:xfrm>
        <a:prstGeom prst="rect">
          <a:avLst/>
        </a:prstGeom>
        <a:gradFill rotWithShape="0">
          <a:gsLst>
            <a:gs pos="0">
              <a:schemeClr val="accent1">
                <a:lumMod val="20000"/>
                <a:lumOff val="80000"/>
              </a:schemeClr>
            </a:gs>
            <a:gs pos="0">
              <a:schemeClr val="tx2">
                <a:lumMod val="40000"/>
                <a:lumOff val="6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5400000" scaled="1"/>
        </a:gradFill>
        <a:ln w="11430" cap="flat" cmpd="sng" algn="ctr">
          <a:solidFill>
            <a:schemeClr val="accent5"/>
          </a:solidFill>
          <a:prstDash val="solid"/>
        </a:ln>
        <a:effectLst>
          <a:outerShdw blurRad="50800" dist="25000" dir="5400000" rotWithShape="0">
            <a:schemeClr val="accent5"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Собранием депутатов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Литвиновского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сельского поселения принято решение от 24.12.2024 г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№ 94 «</a:t>
          </a:r>
          <a:r>
            <a:rPr lang="ru-RU" sz="1600" b="1" kern="1200" dirty="0" smtClean="0"/>
            <a:t>О бюджете </a:t>
          </a:r>
          <a:r>
            <a:rPr lang="ru-RU" sz="1600" b="1" kern="1200" dirty="0" err="1" smtClean="0"/>
            <a:t>Литвиновского</a:t>
          </a:r>
          <a:r>
            <a:rPr lang="ru-RU" sz="1600" b="1" kern="1200" dirty="0" smtClean="0"/>
            <a:t> сельского</a:t>
          </a:r>
          <a:endParaRPr lang="ru-RU" sz="16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поселения  </a:t>
          </a:r>
          <a:r>
            <a:rPr lang="ru-RU" sz="1600" b="1" kern="1200" dirty="0" err="1" smtClean="0"/>
            <a:t>Белокалитвинского</a:t>
          </a:r>
          <a:r>
            <a:rPr lang="ru-RU" sz="1600" b="1" kern="1200" dirty="0" smtClean="0"/>
            <a:t> района</a:t>
          </a:r>
          <a:endParaRPr lang="ru-RU" sz="16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на 2025 год и на плановый период 2026 и 2027 годов»     </a:t>
          </a:r>
          <a:endParaRPr lang="ru-RU" sz="1600" kern="1200" dirty="0">
            <a:solidFill>
              <a:srgbClr val="FF0000"/>
            </a:solidFill>
          </a:endParaRPr>
        </a:p>
      </dsp:txBody>
      <dsp:txXfrm>
        <a:off x="4172" y="2270454"/>
        <a:ext cx="8416230" cy="3089396"/>
      </dsp:txXfrm>
    </dsp:sp>
    <dsp:sp modelId="{FAE584BA-2169-4818-86D4-2DFBE33EDFFC}">
      <dsp:nvSpPr>
        <dsp:cNvPr id="0" name=""/>
        <dsp:cNvSpPr/>
      </dsp:nvSpPr>
      <dsp:spPr>
        <a:xfrm>
          <a:off x="8420403" y="2270454"/>
          <a:ext cx="356785" cy="3089396"/>
        </a:xfrm>
        <a:prstGeom prst="rect">
          <a:avLst/>
        </a:prstGeom>
        <a:gradFill rotWithShape="0">
          <a:gsLst>
            <a:gs pos="0">
              <a:schemeClr val="accent5">
                <a:tint val="50000"/>
                <a:satMod val="300000"/>
              </a:schemeClr>
            </a:gs>
            <a:gs pos="0">
              <a:schemeClr val="tx2">
                <a:lumMod val="40000"/>
                <a:lumOff val="6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5400000" scaled="1"/>
        </a:gradFill>
        <a:ln w="11430" cap="flat" cmpd="sng" algn="ctr">
          <a:solidFill>
            <a:schemeClr val="accent5"/>
          </a:solidFill>
          <a:prstDash val="solid"/>
        </a:ln>
        <a:effectLst>
          <a:outerShdw blurRad="50800" dist="25000" dir="5400000" rotWithShape="0">
            <a:schemeClr val="accent5"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>
            <a:solidFill>
              <a:schemeClr val="accent5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420403" y="2270454"/>
        <a:ext cx="356785" cy="3089396"/>
      </dsp:txXfrm>
    </dsp:sp>
    <dsp:sp modelId="{77B589DE-2A0B-4817-8666-D284E4CFE8A0}">
      <dsp:nvSpPr>
        <dsp:cNvPr id="0" name=""/>
        <dsp:cNvSpPr/>
      </dsp:nvSpPr>
      <dsp:spPr>
        <a:xfrm>
          <a:off x="8777188" y="2270454"/>
          <a:ext cx="362638" cy="3089396"/>
        </a:xfrm>
        <a:prstGeom prst="rect">
          <a:avLst/>
        </a:prstGeom>
        <a:gradFill rotWithShape="0">
          <a:gsLst>
            <a:gs pos="0">
              <a:schemeClr val="accent5">
                <a:tint val="50000"/>
                <a:satMod val="300000"/>
              </a:schemeClr>
            </a:gs>
            <a:gs pos="0">
              <a:schemeClr val="tx2">
                <a:lumMod val="40000"/>
                <a:lumOff val="6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5400000" scaled="1"/>
        </a:gradFill>
        <a:ln w="11430" cap="flat" cmpd="sng" algn="ctr">
          <a:solidFill>
            <a:schemeClr val="accent5"/>
          </a:solidFill>
          <a:prstDash val="solid"/>
        </a:ln>
        <a:effectLst>
          <a:outerShdw blurRad="50800" dist="25000" dir="5400000" rotWithShape="0">
            <a:schemeClr val="accent5"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>
            <a:solidFill>
              <a:schemeClr val="accent5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777188" y="2270454"/>
        <a:ext cx="362638" cy="3089396"/>
      </dsp:txXfrm>
    </dsp:sp>
    <dsp:sp modelId="{0676944B-FE3D-45BE-8DAB-E49AB82CA9B4}">
      <dsp:nvSpPr>
        <dsp:cNvPr id="0" name=""/>
        <dsp:cNvSpPr/>
      </dsp:nvSpPr>
      <dsp:spPr>
        <a:xfrm>
          <a:off x="0" y="5769255"/>
          <a:ext cx="9144000" cy="434245"/>
        </a:xfrm>
        <a:prstGeom prst="rect">
          <a:avLst/>
        </a:prstGeom>
        <a:gradFill rotWithShape="1">
          <a:gsLst>
            <a:gs pos="0">
              <a:schemeClr val="accent5">
                <a:tint val="74000"/>
              </a:schemeClr>
            </a:gs>
            <a:gs pos="49000">
              <a:schemeClr val="accent5">
                <a:tint val="96000"/>
                <a:shade val="84000"/>
                <a:satMod val="110000"/>
              </a:schemeClr>
            </a:gs>
            <a:gs pos="49100">
              <a:schemeClr val="accent5">
                <a:shade val="55000"/>
                <a:satMod val="150000"/>
              </a:schemeClr>
            </a:gs>
            <a:gs pos="92000">
              <a:schemeClr val="accent5">
                <a:tint val="98000"/>
                <a:shade val="90000"/>
                <a:satMod val="128000"/>
              </a:schemeClr>
            </a:gs>
            <a:gs pos="100000">
              <a:schemeClr val="accent5"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5">
              <a:shade val="33000"/>
              <a:alpha val="83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owder">
          <a:bevelT w="50800" h="635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80274D5-3C8B-4693-9DBA-38420241D3FC}">
      <dsp:nvSpPr>
        <dsp:cNvPr id="0" name=""/>
        <dsp:cNvSpPr/>
      </dsp:nvSpPr>
      <dsp:spPr>
        <a:xfrm>
          <a:off x="-74979" y="514436"/>
          <a:ext cx="2219809" cy="2304247"/>
        </a:xfrm>
        <a:prstGeom prst="ellipse">
          <a:avLst/>
        </a:prstGeom>
        <a:solidFill>
          <a:schemeClr val="accent5">
            <a:lumMod val="60000"/>
            <a:lumOff val="40000"/>
            <a:alpha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23002,8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34993" y="786157"/>
        <a:ext cx="1279890" cy="1760806"/>
      </dsp:txXfrm>
    </dsp:sp>
    <dsp:sp modelId="{E30DA2D8-C1F0-4BB3-8F56-836B6D54BAEA}">
      <dsp:nvSpPr>
        <dsp:cNvPr id="0" name=""/>
        <dsp:cNvSpPr/>
      </dsp:nvSpPr>
      <dsp:spPr>
        <a:xfrm>
          <a:off x="1089264" y="1820962"/>
          <a:ext cx="1564890" cy="1398771"/>
        </a:xfrm>
        <a:prstGeom prst="ellipse">
          <a:avLst/>
        </a:prstGeom>
        <a:solidFill>
          <a:srgbClr val="00B0F0">
            <a:alpha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i="1" kern="1200" dirty="0" smtClean="0">
              <a:latin typeface="Times New Roman" pitchFamily="18" charset="0"/>
              <a:cs typeface="Times New Roman" pitchFamily="18" charset="0"/>
            </a:rPr>
            <a:t>203,2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i="1" kern="1200" dirty="0" smtClean="0">
              <a:latin typeface="Times New Roman" pitchFamily="18" charset="0"/>
              <a:cs typeface="Times New Roman" pitchFamily="18" charset="0"/>
            </a:rPr>
            <a:t>тыс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sz="1800" i="1" kern="1200" dirty="0" smtClean="0">
              <a:latin typeface="Times New Roman" pitchFamily="18" charset="0"/>
              <a:cs typeface="Times New Roman" pitchFamily="18" charset="0"/>
            </a:rPr>
            <a:t>рублей</a:t>
          </a:r>
          <a:endParaRPr lang="ru-RU" sz="1800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533355" y="1985907"/>
        <a:ext cx="902279" cy="1068881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80274D5-3C8B-4693-9DBA-38420241D3FC}">
      <dsp:nvSpPr>
        <dsp:cNvPr id="0" name=""/>
        <dsp:cNvSpPr/>
      </dsp:nvSpPr>
      <dsp:spPr>
        <a:xfrm>
          <a:off x="-29787" y="505796"/>
          <a:ext cx="2219809" cy="2304247"/>
        </a:xfrm>
        <a:prstGeom prst="ellipse">
          <a:avLst/>
        </a:prstGeom>
        <a:solidFill>
          <a:schemeClr val="accent5">
            <a:lumMod val="60000"/>
            <a:lumOff val="40000"/>
            <a:alpha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16550,5тыс. рублей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80185" y="777516"/>
        <a:ext cx="1279890" cy="1760806"/>
      </dsp:txXfrm>
    </dsp:sp>
    <dsp:sp modelId="{E30DA2D8-C1F0-4BB3-8F56-836B6D54BAEA}">
      <dsp:nvSpPr>
        <dsp:cNvPr id="0" name=""/>
        <dsp:cNvSpPr/>
      </dsp:nvSpPr>
      <dsp:spPr>
        <a:xfrm>
          <a:off x="1117840" y="1806455"/>
          <a:ext cx="1564890" cy="1398771"/>
        </a:xfrm>
        <a:prstGeom prst="ellipse">
          <a:avLst/>
        </a:prstGeom>
        <a:solidFill>
          <a:srgbClr val="00B0F0">
            <a:alpha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1" kern="1200" dirty="0" smtClean="0">
              <a:latin typeface="Times New Roman" pitchFamily="18" charset="0"/>
              <a:cs typeface="Times New Roman" pitchFamily="18" charset="0"/>
            </a:rPr>
            <a:t>988,8тыс. рублей</a:t>
          </a:r>
          <a:endParaRPr lang="ru-RU" sz="1800" b="0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561931" y="1971400"/>
        <a:ext cx="902279" cy="1068881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80274D5-3C8B-4693-9DBA-38420241D3FC}">
      <dsp:nvSpPr>
        <dsp:cNvPr id="0" name=""/>
        <dsp:cNvSpPr/>
      </dsp:nvSpPr>
      <dsp:spPr>
        <a:xfrm>
          <a:off x="-74979" y="484336"/>
          <a:ext cx="2219809" cy="2304247"/>
        </a:xfrm>
        <a:prstGeom prst="ellipse">
          <a:avLst/>
        </a:prstGeom>
        <a:solidFill>
          <a:schemeClr val="accent5">
            <a:lumMod val="60000"/>
            <a:lumOff val="40000"/>
            <a:alpha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>
              <a:latin typeface="Times New Roman" pitchFamily="18" charset="0"/>
              <a:cs typeface="Times New Roman" pitchFamily="18" charset="0"/>
            </a:rPr>
            <a:t>17 625,7</a:t>
          </a:r>
          <a:endParaRPr lang="ru-RU" sz="1800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34993" y="756056"/>
        <a:ext cx="1279890" cy="1760806"/>
      </dsp:txXfrm>
    </dsp:sp>
    <dsp:sp modelId="{E30DA2D8-C1F0-4BB3-8F56-836B6D54BAEA}">
      <dsp:nvSpPr>
        <dsp:cNvPr id="0" name=""/>
        <dsp:cNvSpPr/>
      </dsp:nvSpPr>
      <dsp:spPr>
        <a:xfrm>
          <a:off x="1117840" y="1821871"/>
          <a:ext cx="1564890" cy="1398771"/>
        </a:xfrm>
        <a:prstGeom prst="ellipse">
          <a:avLst/>
        </a:prstGeom>
        <a:solidFill>
          <a:srgbClr val="00B0F0">
            <a:alpha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i="1" kern="1200" dirty="0" smtClean="0">
              <a:latin typeface="Times New Roman" pitchFamily="18" charset="0"/>
              <a:cs typeface="Times New Roman" pitchFamily="18" charset="0"/>
            </a:rPr>
            <a:t>1127,1тыс. рублей</a:t>
          </a:r>
          <a:endParaRPr lang="ru-RU" sz="1800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561931" y="1986816"/>
        <a:ext cx="902279" cy="1068881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B6C09AA-C921-4E6A-83DC-709E72FB8C8C}">
      <dsp:nvSpPr>
        <dsp:cNvPr id="0" name=""/>
        <dsp:cNvSpPr/>
      </dsp:nvSpPr>
      <dsp:spPr>
        <a:xfrm>
          <a:off x="0" y="555384"/>
          <a:ext cx="8280919" cy="907200"/>
        </a:xfrm>
        <a:prstGeom prst="rect">
          <a:avLst/>
        </a:prstGeom>
        <a:gradFill rotWithShape="1">
          <a:gsLst>
            <a:gs pos="0">
              <a:schemeClr val="accent1">
                <a:tint val="15000"/>
                <a:satMod val="250000"/>
              </a:schemeClr>
            </a:gs>
            <a:gs pos="49000">
              <a:schemeClr val="accent1">
                <a:tint val="50000"/>
                <a:satMod val="200000"/>
              </a:schemeClr>
            </a:gs>
            <a:gs pos="49100">
              <a:schemeClr val="accent1">
                <a:tint val="64000"/>
                <a:satMod val="160000"/>
              </a:schemeClr>
            </a:gs>
            <a:gs pos="92000">
              <a:schemeClr val="accent1">
                <a:tint val="50000"/>
                <a:satMod val="200000"/>
              </a:schemeClr>
            </a:gs>
            <a:gs pos="100000">
              <a:schemeClr val="accent1">
                <a:tint val="43000"/>
                <a:satMod val="190000"/>
              </a:schemeClr>
            </a:gs>
          </a:gsLst>
          <a:lin ang="5400000" scaled="1"/>
        </a:gradFill>
        <a:ln w="11430" cap="flat" cmpd="sng" algn="ctr">
          <a:solidFill>
            <a:schemeClr val="accent1"/>
          </a:solidFill>
          <a:prstDash val="solid"/>
        </a:ln>
        <a:effectLst>
          <a:outerShdw blurRad="50800" dist="25000" dir="5400000" rotWithShape="0">
            <a:schemeClr val="accent1">
              <a:shade val="30000"/>
              <a:satMod val="150000"/>
              <a:alpha val="38000"/>
            </a:scheme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42691" tIns="749808" rIns="642691" bIns="256032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3600" kern="1200" dirty="0"/>
        </a:p>
      </dsp:txBody>
      <dsp:txXfrm>
        <a:off x="0" y="555384"/>
        <a:ext cx="8280919" cy="907200"/>
      </dsp:txXfrm>
    </dsp:sp>
    <dsp:sp modelId="{9F272094-9CD0-4509-9786-0A048F61615B}">
      <dsp:nvSpPr>
        <dsp:cNvPr id="0" name=""/>
        <dsp:cNvSpPr/>
      </dsp:nvSpPr>
      <dsp:spPr>
        <a:xfrm>
          <a:off x="414046" y="24023"/>
          <a:ext cx="6228378" cy="1062720"/>
        </a:xfrm>
        <a:prstGeom prst="roundRect">
          <a:avLst/>
        </a:prstGeom>
        <a:gradFill rotWithShape="1">
          <a:gsLst>
            <a:gs pos="0">
              <a:schemeClr val="accent1">
                <a:tint val="74000"/>
              </a:schemeClr>
            </a:gs>
            <a:gs pos="49000">
              <a:schemeClr val="accent1">
                <a:tint val="96000"/>
                <a:shade val="84000"/>
                <a:satMod val="110000"/>
              </a:schemeClr>
            </a:gs>
            <a:gs pos="49100">
              <a:schemeClr val="accent1">
                <a:shade val="55000"/>
                <a:satMod val="150000"/>
              </a:schemeClr>
            </a:gs>
            <a:gs pos="92000">
              <a:schemeClr val="accent1">
                <a:tint val="98000"/>
                <a:shade val="90000"/>
                <a:satMod val="128000"/>
              </a:schemeClr>
            </a:gs>
            <a:gs pos="100000">
              <a:schemeClr val="accent1"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1">
              <a:shade val="33000"/>
              <a:alpha val="83000"/>
            </a:scheme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500000"/>
          </a:lightRig>
        </a:scene3d>
        <a:sp3d extrusionH="127000" prstMaterial="powder">
          <a:bevelT w="50800" h="635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219099" tIns="0" rIns="219099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2025 год – 9766,5 тыс. руб.</a:t>
          </a:r>
          <a:endParaRPr lang="ru-RU" sz="2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14046" y="24023"/>
        <a:ext cx="6228378" cy="1062720"/>
      </dsp:txXfrm>
    </dsp:sp>
    <dsp:sp modelId="{2A6F14EC-B57D-4FEB-8B30-6DA36B739F78}">
      <dsp:nvSpPr>
        <dsp:cNvPr id="0" name=""/>
        <dsp:cNvSpPr/>
      </dsp:nvSpPr>
      <dsp:spPr>
        <a:xfrm>
          <a:off x="0" y="2188344"/>
          <a:ext cx="8280919" cy="907200"/>
        </a:xfrm>
        <a:prstGeom prst="rect">
          <a:avLst/>
        </a:prstGeom>
        <a:solidFill>
          <a:schemeClr val="accent2">
            <a:lumMod val="40000"/>
            <a:lumOff val="60000"/>
            <a:alpha val="9000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D4153E-80F4-4D5D-8D93-65FBF320E68B}">
      <dsp:nvSpPr>
        <dsp:cNvPr id="0" name=""/>
        <dsp:cNvSpPr/>
      </dsp:nvSpPr>
      <dsp:spPr>
        <a:xfrm>
          <a:off x="540060" y="1728196"/>
          <a:ext cx="6228609" cy="1062720"/>
        </a:xfrm>
        <a:prstGeom prst="roundRect">
          <a:avLst/>
        </a:prstGeom>
        <a:solidFill>
          <a:srgbClr val="FF0000"/>
        </a:solidFill>
        <a:ln>
          <a:noFill/>
        </a:ln>
        <a:effectLst>
          <a:outerShdw blurRad="39000" dist="25400" dir="5400000" rotWithShape="0">
            <a:schemeClr val="accent2">
              <a:shade val="33000"/>
              <a:alpha val="83000"/>
            </a:scheme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500000"/>
          </a:lightRig>
        </a:scene3d>
        <a:sp3d extrusionH="127000" prstMaterial="powder">
          <a:bevelT w="50800" h="635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219099" tIns="0" rIns="219099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2026 год – 6604,3тыс. руб.</a:t>
          </a:r>
          <a:endParaRPr lang="ru-RU" sz="2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40060" y="1728196"/>
        <a:ext cx="6228609" cy="1062720"/>
      </dsp:txXfrm>
    </dsp:sp>
    <dsp:sp modelId="{A1BA0556-30B7-48E4-B9C4-0BDF490D9301}">
      <dsp:nvSpPr>
        <dsp:cNvPr id="0" name=""/>
        <dsp:cNvSpPr/>
      </dsp:nvSpPr>
      <dsp:spPr>
        <a:xfrm>
          <a:off x="0" y="3821304"/>
          <a:ext cx="8280919" cy="907200"/>
        </a:xfrm>
        <a:prstGeom prst="rect">
          <a:avLst/>
        </a:prstGeom>
        <a:solidFill>
          <a:schemeClr val="tx2">
            <a:lumMod val="40000"/>
            <a:lumOff val="60000"/>
            <a:alpha val="9000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55C4D6-10E8-481A-B4E8-C1716764BF48}">
      <dsp:nvSpPr>
        <dsp:cNvPr id="0" name=""/>
        <dsp:cNvSpPr/>
      </dsp:nvSpPr>
      <dsp:spPr>
        <a:xfrm>
          <a:off x="396043" y="3312367"/>
          <a:ext cx="6254347" cy="1062720"/>
        </a:xfrm>
        <a:prstGeom prst="roundRect">
          <a:avLst/>
        </a:prstGeom>
        <a:solidFill>
          <a:srgbClr val="00CCFF"/>
        </a:solidFill>
        <a:ln>
          <a:noFill/>
        </a:ln>
        <a:effectLst>
          <a:outerShdw blurRad="39000" dist="25400" dir="5400000" rotWithShape="0">
            <a:schemeClr val="accent1">
              <a:shade val="33000"/>
              <a:alpha val="83000"/>
            </a:scheme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500000"/>
          </a:lightRig>
        </a:scene3d>
        <a:sp3d extrusionH="127000" prstMaterial="powder">
          <a:bevelT w="50800" h="635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219099" tIns="0" rIns="219099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20267 год – 6557,6тыс.  руб.</a:t>
          </a:r>
        </a:p>
      </dsp:txBody>
      <dsp:txXfrm>
        <a:off x="396043" y="3312367"/>
        <a:ext cx="6254347" cy="1062720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0.57273</cdr:x>
      <cdr:y>0.29586</cdr:y>
    </cdr:from>
    <cdr:to>
      <cdr:x>0.68817</cdr:x>
      <cdr:y>0.35815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536504" y="1368152"/>
          <a:ext cx="91440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dirty="0" smtClean="0"/>
            <a:t>16266,8</a:t>
          </a:r>
        </a:p>
        <a:p xmlns:a="http://schemas.openxmlformats.org/drawingml/2006/main">
          <a:endParaRPr lang="ru-RU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0.84956</cdr:x>
      <cdr:y>0.04412</cdr:y>
    </cdr:from>
    <cdr:to>
      <cdr:x>1</cdr:x>
      <cdr:y>0.13235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912768" y="216024"/>
          <a:ext cx="1224136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dirty="0" smtClean="0"/>
            <a:t>Тыс. рублей</a:t>
          </a:r>
          <a:endParaRPr lang="ru-RU" sz="14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E12062-CAA3-4BCF-88CE-5F3270E5995D}" type="datetimeFigureOut">
              <a:rPr lang="ru-RU" smtClean="0"/>
              <a:pPr/>
              <a:t>21.01.2025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0DDB68-DC08-44B6-A706-8C98C2F322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31834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7A1768-085E-40F5-A12D-0636CE9F64AA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42508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3160B519-DA74-4421-BEF7-5B2C93751803}" type="datetimeFigureOut">
              <a:rPr lang="ru-RU" smtClean="0"/>
              <a:pPr/>
              <a:t>21.01.2025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60B519-DA74-4421-BEF7-5B2C93751803}" type="datetimeFigureOut">
              <a:rPr lang="ru-RU" smtClean="0"/>
              <a:pPr/>
              <a:t>21.01.2025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3160B519-DA74-4421-BEF7-5B2C93751803}" type="datetimeFigureOut">
              <a:rPr lang="ru-RU" smtClean="0"/>
              <a:pPr/>
              <a:t>21.01.2025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60B519-DA74-4421-BEF7-5B2C93751803}" type="datetimeFigureOut">
              <a:rPr lang="ru-RU" smtClean="0"/>
              <a:pPr/>
              <a:t>21.01.2025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160B519-DA74-4421-BEF7-5B2C93751803}" type="datetimeFigureOut">
              <a:rPr lang="ru-RU" smtClean="0"/>
              <a:pPr/>
              <a:t>21.01.2025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60B519-DA74-4421-BEF7-5B2C93751803}" type="datetimeFigureOut">
              <a:rPr lang="ru-RU" smtClean="0"/>
              <a:pPr/>
              <a:t>21.01.2025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60B519-DA74-4421-BEF7-5B2C93751803}" type="datetimeFigureOut">
              <a:rPr lang="ru-RU" smtClean="0"/>
              <a:pPr/>
              <a:t>21.01.2025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60B519-DA74-4421-BEF7-5B2C93751803}" type="datetimeFigureOut">
              <a:rPr lang="ru-RU" smtClean="0"/>
              <a:pPr/>
              <a:t>21.01.2025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160B519-DA74-4421-BEF7-5B2C93751803}" type="datetimeFigureOut">
              <a:rPr lang="ru-RU" smtClean="0"/>
              <a:pPr/>
              <a:t>21.01.2025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60B519-DA74-4421-BEF7-5B2C93751803}" type="datetimeFigureOut">
              <a:rPr lang="ru-RU" smtClean="0"/>
              <a:pPr/>
              <a:t>21.01.2025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60B519-DA74-4421-BEF7-5B2C93751803}" type="datetimeFigureOut">
              <a:rPr lang="ru-RU" smtClean="0"/>
              <a:pPr/>
              <a:t>21.01.2025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3160B519-DA74-4421-BEF7-5B2C93751803}" type="datetimeFigureOut">
              <a:rPr lang="ru-RU" smtClean="0"/>
              <a:pPr/>
              <a:t>21.01.2025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Layout" Target="../diagrams/layout6.xml"/><Relationship Id="rId7" Type="http://schemas.openxmlformats.org/officeDocument/2006/relationships/image" Target="../media/image8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2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8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diagramLayout" Target="../diagrams/layout4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12" Type="http://schemas.openxmlformats.org/officeDocument/2006/relationships/diagramData" Target="../diagrams/data4.xml"/><Relationship Id="rId17" Type="http://schemas.openxmlformats.org/officeDocument/2006/relationships/image" Target="../media/image2.jpeg"/><Relationship Id="rId2" Type="http://schemas.openxmlformats.org/officeDocument/2006/relationships/diagramData" Target="../diagrams/data2.xml"/><Relationship Id="rId16" Type="http://schemas.microsoft.com/office/2007/relationships/diagramDrawing" Target="../diagrams/drawing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5" Type="http://schemas.openxmlformats.org/officeDocument/2006/relationships/diagramColors" Target="../diagrams/colors4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Relationship Id="rId1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Layout" Target="../diagrams/layout5.xml"/><Relationship Id="rId7" Type="http://schemas.openxmlformats.org/officeDocument/2006/relationships/image" Target="../media/image2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1560" y="188640"/>
            <a:ext cx="5256584" cy="255454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500" dist="101600" dir="5400000" sy="-100000" algn="bl" rotWithShape="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Бюджет Литвиновского</a:t>
            </a:r>
          </a:p>
          <a:p>
            <a:pPr algn="ctr"/>
            <a:r>
              <a:rPr lang="ru-RU" sz="32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сельского поселения </a:t>
            </a:r>
            <a:r>
              <a:rPr lang="ru-RU" sz="3200" b="1" i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Белокалитвинского</a:t>
            </a:r>
            <a:r>
              <a:rPr lang="ru-RU" sz="32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района на </a:t>
            </a:r>
            <a:r>
              <a:rPr lang="ru-RU" sz="32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2025 год и на плановый период 2026 и 2027 годов</a:t>
            </a:r>
            <a:endParaRPr lang="ru-RU" sz="3200" b="1" i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999bb3f3d7c8[1]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44208" y="332656"/>
            <a:ext cx="936104" cy="100811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 rot="20247937">
            <a:off x="-800841" y="3415235"/>
            <a:ext cx="844397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rPr>
              <a:t>     Бюджет </a:t>
            </a:r>
            <a:r>
              <a:rPr lang="ru-RU" sz="4800" b="1" cap="none" spc="0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rPr>
              <a:t>для</a:t>
            </a:r>
          </a:p>
          <a:p>
            <a:pPr algn="ctr"/>
            <a:r>
              <a:rPr lang="ru-RU" sz="4800" b="1" cap="none" spc="0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rPr>
              <a:t> граждан</a:t>
            </a:r>
            <a:endParaRPr lang="ru-RU" sz="4800" b="1" cap="none" spc="0" dirty="0">
              <a:ln/>
              <a:solidFill>
                <a:schemeClr val="accent5">
                  <a:tint val="50000"/>
                  <a:satMod val="18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23582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3140968"/>
            <a:ext cx="2520280" cy="2232248"/>
          </a:xfrm>
          <a:prstGeom prst="rect">
            <a:avLst/>
          </a:prstGeom>
        </p:spPr>
      </p:pic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37945240"/>
              </p:ext>
            </p:extLst>
          </p:nvPr>
        </p:nvGraphicFramePr>
        <p:xfrm>
          <a:off x="179512" y="1340768"/>
          <a:ext cx="8784976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411760" y="836712"/>
            <a:ext cx="47525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Развитие физической культуры и спорта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Литвиновского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999bb3f3d7c8[1]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11560" y="116632"/>
            <a:ext cx="648072" cy="50405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26240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507394526"/>
              </p:ext>
            </p:extLst>
          </p:nvPr>
        </p:nvGraphicFramePr>
        <p:xfrm>
          <a:off x="1659670" y="1556792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987824" y="699592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Муниципальная политика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08" y="2636912"/>
            <a:ext cx="2754526" cy="237626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Литвиновского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999bb3f3d7c8[1].jpg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11560" y="116632"/>
            <a:ext cx="648072" cy="50405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8002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445625204"/>
              </p:ext>
            </p:extLst>
          </p:nvPr>
        </p:nvGraphicFramePr>
        <p:xfrm>
          <a:off x="565212" y="2132856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83568" y="654500"/>
            <a:ext cx="79928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Программа «Управление муниципальным имуществом»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Литвиновского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999bb3f3d7c8[1].jpg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11560" y="116632"/>
            <a:ext cx="648072" cy="50405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85005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</a:t>
            </a:r>
            <a:endParaRPr lang="ru-RU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="" xmlns:p14="http://schemas.microsoft.com/office/powerpoint/2010/main" val="1239051828"/>
              </p:ext>
            </p:extLst>
          </p:nvPr>
        </p:nvGraphicFramePr>
        <p:xfrm>
          <a:off x="539552" y="1556792"/>
          <a:ext cx="8136904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43608" y="832840"/>
            <a:ext cx="7416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Муниципальная программа «Защита населения и территории от чрезвычайных ситуаций, обеспечение пожарной безопасности»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Литвиновского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999bb3f3d7c8[1]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11560" y="116632"/>
            <a:ext cx="648072" cy="50405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1978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РАЗНОЕ\октябрь\Фото00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501008"/>
            <a:ext cx="4320480" cy="3186354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Литвиновского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999bb3f3d7c8[1]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1560" y="116632"/>
            <a:ext cx="648072" cy="5040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1560" y="764704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Муниципальная программа «Развитие транспортной системы»</a:t>
            </a:r>
            <a:endParaRPr lang="ru-RU" b="1" dirty="0"/>
          </a:p>
        </p:txBody>
      </p:sp>
      <p:graphicFrame>
        <p:nvGraphicFramePr>
          <p:cNvPr id="6" name="Схема 5"/>
          <p:cNvGraphicFramePr/>
          <p:nvPr/>
        </p:nvGraphicFramePr>
        <p:xfrm>
          <a:off x="1524000" y="1397000"/>
          <a:ext cx="6792416" cy="3976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Литвиновского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999bb3f3d7c8[1]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1560" y="116632"/>
            <a:ext cx="648072" cy="5040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7544" y="836712"/>
            <a:ext cx="84249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/>
              <a:t>Муниципальная программа «Управление муниципальными финансами и создание условий для эффективного управления </a:t>
            </a:r>
          </a:p>
          <a:p>
            <a:pPr algn="ctr"/>
            <a:r>
              <a:rPr lang="ru-RU" b="1" i="1" dirty="0" smtClean="0"/>
              <a:t>муниципальными финансами»</a:t>
            </a:r>
            <a:endParaRPr lang="ru-RU" b="1" i="1" dirty="0"/>
          </a:p>
        </p:txBody>
      </p:sp>
      <p:graphicFrame>
        <p:nvGraphicFramePr>
          <p:cNvPr id="9" name="Схема 8"/>
          <p:cNvGraphicFramePr/>
          <p:nvPr/>
        </p:nvGraphicFramePr>
        <p:xfrm>
          <a:off x="1619672" y="206084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Рисунок 6" descr="money-coins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79512" y="1556792"/>
            <a:ext cx="2777348" cy="3456384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Литвиновского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999bb3f3d7c8[1]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1560" y="116632"/>
            <a:ext cx="648072" cy="5040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1561" y="908720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/>
              <a:t>Муниципальная программа «Формирование комфортной городской среды на территории </a:t>
            </a:r>
            <a:r>
              <a:rPr lang="ru-RU" b="1" i="1" dirty="0" err="1" smtClean="0"/>
              <a:t>Литвиновского</a:t>
            </a:r>
            <a:r>
              <a:rPr lang="ru-RU" b="1" i="1" dirty="0" smtClean="0"/>
              <a:t> сельского поселения»</a:t>
            </a:r>
            <a:endParaRPr lang="ru-RU" b="1" i="1" dirty="0"/>
          </a:p>
        </p:txBody>
      </p:sp>
      <p:sp>
        <p:nvSpPr>
          <p:cNvPr id="6" name="Овал 5"/>
          <p:cNvSpPr/>
          <p:nvPr/>
        </p:nvSpPr>
        <p:spPr>
          <a:xfrm>
            <a:off x="179512" y="1772816"/>
            <a:ext cx="2354560" cy="1346448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2025год</a:t>
            </a: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3419872" y="1916832"/>
            <a:ext cx="2088232" cy="1490464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2026 год</a:t>
            </a:r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4714876" y="3000372"/>
            <a:ext cx="1296144" cy="1008112"/>
          </a:xfrm>
          <a:prstGeom prst="ellipse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649,8</a:t>
            </a:r>
          </a:p>
          <a:p>
            <a:pPr algn="ctr"/>
            <a:r>
              <a:rPr lang="ru-RU" sz="1400" dirty="0" smtClean="0"/>
              <a:t>тыс. рублей</a:t>
            </a:r>
            <a:endParaRPr lang="ru-RU" sz="1400" dirty="0"/>
          </a:p>
        </p:txBody>
      </p:sp>
      <p:sp>
        <p:nvSpPr>
          <p:cNvPr id="9" name="Овал 8"/>
          <p:cNvSpPr/>
          <p:nvPr/>
        </p:nvSpPr>
        <p:spPr>
          <a:xfrm>
            <a:off x="1857356" y="2357430"/>
            <a:ext cx="1368152" cy="1008112"/>
          </a:xfrm>
          <a:prstGeom prst="ellipse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  <a:innerShdw blurRad="63500" dist="508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1878,9</a:t>
            </a:r>
            <a:r>
              <a:rPr lang="ru-RU" sz="1400" dirty="0" smtClean="0"/>
              <a:t>тыс. рублей</a:t>
            </a:r>
            <a:endParaRPr lang="ru-RU" sz="1400" dirty="0"/>
          </a:p>
        </p:txBody>
      </p:sp>
      <p:sp>
        <p:nvSpPr>
          <p:cNvPr id="10" name="Овал 9"/>
          <p:cNvSpPr/>
          <p:nvPr/>
        </p:nvSpPr>
        <p:spPr>
          <a:xfrm>
            <a:off x="5436096" y="3861048"/>
            <a:ext cx="2088232" cy="1368152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2027 год</a:t>
            </a:r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6876256" y="4581128"/>
            <a:ext cx="1224136" cy="1008112"/>
          </a:xfrm>
          <a:prstGeom prst="ellipse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1685,8</a:t>
            </a:r>
          </a:p>
          <a:p>
            <a:pPr algn="ctr"/>
            <a:r>
              <a:rPr lang="ru-RU" sz="1400" dirty="0" smtClean="0"/>
              <a:t>тыс. рублей</a:t>
            </a:r>
            <a:endParaRPr lang="ru-RU" sz="1400" dirty="0"/>
          </a:p>
        </p:txBody>
      </p:sp>
      <p:pic>
        <p:nvPicPr>
          <p:cNvPr id="4098" name="Picture 2" descr="C:\Users\админ\Pictures\тане др\getImage (4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596912"/>
            <a:ext cx="4500594" cy="3261088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284984"/>
            <a:ext cx="4680520" cy="3183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Литвиновскогосельского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999bb3f3d7c8[1]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1560" y="116632"/>
            <a:ext cx="648072" cy="5040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7544" y="764704"/>
            <a:ext cx="82702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Муниципальная программа </a:t>
            </a:r>
          </a:p>
          <a:p>
            <a:pPr algn="ctr"/>
            <a:r>
              <a:rPr lang="ru-RU" b="1" dirty="0" smtClean="0"/>
              <a:t>«</a:t>
            </a:r>
            <a:r>
              <a:rPr lang="ru-RU" b="1" dirty="0" err="1" smtClean="0"/>
              <a:t>Энергоэффективность</a:t>
            </a:r>
            <a:r>
              <a:rPr lang="ru-RU" b="1" dirty="0" smtClean="0"/>
              <a:t> и развитие энергетики»</a:t>
            </a:r>
            <a:endParaRPr lang="ru-RU" b="1" dirty="0"/>
          </a:p>
        </p:txBody>
      </p:sp>
      <p:sp>
        <p:nvSpPr>
          <p:cNvPr id="6" name="Блок-схема: карточка 5"/>
          <p:cNvSpPr/>
          <p:nvPr/>
        </p:nvSpPr>
        <p:spPr>
          <a:xfrm>
            <a:off x="827584" y="1700808"/>
            <a:ext cx="3168352" cy="864096"/>
          </a:xfrm>
          <a:prstGeom prst="flowChartPunchedCard">
            <a:avLst/>
          </a:prstGeom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2025 год </a:t>
            </a:r>
          </a:p>
          <a:p>
            <a:pPr algn="ctr"/>
            <a:r>
              <a:rPr lang="ru-RU" dirty="0" smtClean="0"/>
              <a:t>145,0 тыс. рублей</a:t>
            </a:r>
            <a:endParaRPr lang="ru-RU" dirty="0"/>
          </a:p>
        </p:txBody>
      </p:sp>
      <p:sp>
        <p:nvSpPr>
          <p:cNvPr id="7" name="Блок-схема: карточка 6"/>
          <p:cNvSpPr/>
          <p:nvPr/>
        </p:nvSpPr>
        <p:spPr>
          <a:xfrm>
            <a:off x="5580112" y="2204864"/>
            <a:ext cx="2736304" cy="1008112"/>
          </a:xfrm>
          <a:prstGeom prst="flowChartPunchedCard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2026год</a:t>
            </a:r>
          </a:p>
          <a:p>
            <a:pPr algn="ctr"/>
            <a:r>
              <a:rPr lang="ru-RU" dirty="0" smtClean="0"/>
              <a:t>60,0тыс. рублей</a:t>
            </a:r>
            <a:endParaRPr lang="ru-RU" dirty="0"/>
          </a:p>
        </p:txBody>
      </p:sp>
      <p:sp>
        <p:nvSpPr>
          <p:cNvPr id="8" name="Блок-схема: карточка 7"/>
          <p:cNvSpPr/>
          <p:nvPr/>
        </p:nvSpPr>
        <p:spPr>
          <a:xfrm>
            <a:off x="5652120" y="4509120"/>
            <a:ext cx="2664296" cy="1080120"/>
          </a:xfrm>
          <a:prstGeom prst="flowChartPunchedCard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2027год</a:t>
            </a:r>
          </a:p>
          <a:p>
            <a:pPr algn="ctr"/>
            <a:r>
              <a:rPr lang="ru-RU" dirty="0" smtClean="0"/>
              <a:t>60,0тыс. рублей</a:t>
            </a: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Горизонтальный свиток 4"/>
          <p:cNvSpPr/>
          <p:nvPr/>
        </p:nvSpPr>
        <p:spPr>
          <a:xfrm>
            <a:off x="467545" y="2924944"/>
            <a:ext cx="8294576" cy="4176464"/>
          </a:xfrm>
          <a:prstGeom prst="horizontalScroll">
            <a:avLst/>
          </a:prstGeom>
          <a:solidFill>
            <a:srgbClr val="C00000">
              <a:alpha val="26000"/>
            </a:srgbClr>
          </a:solidFill>
          <a:ln w="41275">
            <a:solidFill>
              <a:srgbClr val="009900"/>
            </a:solidFill>
            <a:rou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bliqueBottomLeft"/>
            <a:lightRig rig="threePt" dir="t"/>
          </a:scene3d>
          <a:sp3d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600" dirty="0" smtClean="0">
                <a:solidFill>
                  <a:schemeClr val="tx1"/>
                </a:solidFill>
                <a:latin typeface="Constantia" pitchFamily="18" charset="0"/>
              </a:rPr>
              <a:t>«Бюджет для граждан» </a:t>
            </a:r>
          </a:p>
          <a:p>
            <a:pPr algn="ctr">
              <a:defRPr/>
            </a:pPr>
            <a:r>
              <a:rPr lang="ru-RU" sz="1600" dirty="0" smtClean="0">
                <a:solidFill>
                  <a:schemeClr val="tx1"/>
                </a:solidFill>
                <a:latin typeface="Constantia" pitchFamily="18" charset="0"/>
              </a:rPr>
              <a:t>подготовлен сектором экономики и финансов</a:t>
            </a:r>
          </a:p>
          <a:p>
            <a:pPr algn="ctr">
              <a:defRPr/>
            </a:pPr>
            <a:r>
              <a:rPr lang="ru-RU" sz="1600" dirty="0" smtClean="0">
                <a:solidFill>
                  <a:schemeClr val="tx1"/>
                </a:solidFill>
                <a:latin typeface="Constantia" pitchFamily="18" charset="0"/>
              </a:rPr>
              <a:t>администрации </a:t>
            </a:r>
            <a:r>
              <a:rPr lang="ru-RU" sz="1600" dirty="0" err="1" smtClean="0">
                <a:solidFill>
                  <a:schemeClr val="tx1"/>
                </a:solidFill>
                <a:latin typeface="Constantia" pitchFamily="18" charset="0"/>
              </a:rPr>
              <a:t>Литвиновского</a:t>
            </a:r>
            <a:r>
              <a:rPr lang="ru-RU" sz="1600" dirty="0" smtClean="0">
                <a:solidFill>
                  <a:schemeClr val="tx1"/>
                </a:solidFill>
                <a:latin typeface="Constantia" pitchFamily="18" charset="0"/>
              </a:rPr>
              <a:t> сельского поселения</a:t>
            </a:r>
          </a:p>
          <a:p>
            <a:pPr lvl="0"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Бюджет утвержден решением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от 24.12.2024 г</a:t>
            </a:r>
          </a:p>
          <a:p>
            <a:pPr lvl="0"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№ 94 «</a:t>
            </a:r>
            <a:r>
              <a:rPr lang="ru-RU" sz="1600" b="1" dirty="0" smtClean="0"/>
              <a:t>О бюджете </a:t>
            </a:r>
            <a:r>
              <a:rPr lang="ru-RU" sz="1600" b="1" dirty="0" err="1" smtClean="0"/>
              <a:t>Литвиновского</a:t>
            </a:r>
            <a:r>
              <a:rPr lang="ru-RU" sz="1600" b="1" dirty="0" smtClean="0"/>
              <a:t> сельского</a:t>
            </a:r>
            <a:endParaRPr lang="ru-RU" sz="1600" dirty="0" smtClean="0"/>
          </a:p>
          <a:p>
            <a:pPr lvl="0" algn="ctr"/>
            <a:r>
              <a:rPr lang="ru-RU" sz="1600" b="1" dirty="0" smtClean="0"/>
              <a:t>поселения  </a:t>
            </a:r>
            <a:r>
              <a:rPr lang="ru-RU" sz="1600" b="1" dirty="0" err="1" smtClean="0"/>
              <a:t>Белокалитвинского</a:t>
            </a:r>
            <a:r>
              <a:rPr lang="ru-RU" sz="1600" b="1" dirty="0" smtClean="0"/>
              <a:t> района</a:t>
            </a:r>
            <a:endParaRPr lang="ru-RU" sz="1600" dirty="0" smtClean="0"/>
          </a:p>
          <a:p>
            <a:pPr lvl="0" algn="ctr"/>
            <a:r>
              <a:rPr lang="ru-RU" sz="1600" b="1" dirty="0" smtClean="0"/>
              <a:t>на 2025 год и на плановый период 2026 и 2027 годов»     </a:t>
            </a:r>
            <a:endParaRPr lang="ru-RU" sz="1600" dirty="0" smtClean="0">
              <a:solidFill>
                <a:srgbClr val="FF0000"/>
              </a:solidFill>
            </a:endParaRPr>
          </a:p>
          <a:p>
            <a:pPr algn="ctr">
              <a:defRPr/>
            </a:pPr>
            <a:endParaRPr lang="ru-RU" sz="1600" dirty="0" smtClean="0">
              <a:solidFill>
                <a:schemeClr val="tx1"/>
              </a:solidFill>
              <a:latin typeface="Constantia" pitchFamily="18" charset="0"/>
            </a:endParaRPr>
          </a:p>
          <a:p>
            <a:pPr algn="ctr">
              <a:defRPr/>
            </a:pPr>
            <a:r>
              <a:rPr lang="ru-RU" sz="1600" dirty="0" smtClean="0">
                <a:solidFill>
                  <a:schemeClr val="tx1"/>
                </a:solidFill>
                <a:latin typeface="Constantia" pitchFamily="18" charset="0"/>
              </a:rPr>
              <a:t>Администрация </a:t>
            </a:r>
            <a:r>
              <a:rPr lang="ru-RU" sz="1600" dirty="0" err="1" smtClean="0">
                <a:solidFill>
                  <a:schemeClr val="tx1"/>
                </a:solidFill>
                <a:latin typeface="Constantia" pitchFamily="18" charset="0"/>
              </a:rPr>
              <a:t>Литвиновского</a:t>
            </a:r>
            <a:r>
              <a:rPr lang="ru-RU" sz="1600" dirty="0" smtClean="0">
                <a:solidFill>
                  <a:schemeClr val="tx1"/>
                </a:solidFill>
                <a:latin typeface="Constantia" pitchFamily="18" charset="0"/>
              </a:rPr>
              <a:t> сельского поселения находится по адресу:</a:t>
            </a:r>
          </a:p>
          <a:p>
            <a:pPr algn="ctr">
              <a:defRPr/>
            </a:pPr>
            <a:r>
              <a:rPr lang="ru-RU" sz="1600" dirty="0" smtClean="0">
                <a:solidFill>
                  <a:schemeClr val="tx1"/>
                </a:solidFill>
                <a:latin typeface="Constantia" pitchFamily="18" charset="0"/>
              </a:rPr>
              <a:t>С. </a:t>
            </a:r>
            <a:r>
              <a:rPr lang="ru-RU" sz="1600" dirty="0" err="1" smtClean="0">
                <a:solidFill>
                  <a:schemeClr val="tx1"/>
                </a:solidFill>
                <a:latin typeface="Constantia" pitchFamily="18" charset="0"/>
              </a:rPr>
              <a:t>Литвиновка</a:t>
            </a:r>
            <a:r>
              <a:rPr lang="ru-RU" sz="1600" dirty="0" smtClean="0">
                <a:solidFill>
                  <a:schemeClr val="tx1"/>
                </a:solidFill>
                <a:latin typeface="Constantia" pitchFamily="18" charset="0"/>
              </a:rPr>
              <a:t> Ростовской области, </a:t>
            </a:r>
            <a:r>
              <a:rPr lang="ru-RU" sz="1600" dirty="0" err="1" smtClean="0">
                <a:solidFill>
                  <a:schemeClr val="tx1"/>
                </a:solidFill>
                <a:latin typeface="Constantia" pitchFamily="18" charset="0"/>
              </a:rPr>
              <a:t>Белокалитвинского</a:t>
            </a:r>
            <a:r>
              <a:rPr lang="ru-RU" sz="1600" dirty="0" smtClean="0">
                <a:solidFill>
                  <a:schemeClr val="tx1"/>
                </a:solidFill>
                <a:latin typeface="Constantia" pitchFamily="18" charset="0"/>
              </a:rPr>
              <a:t> района ул. Садоваяд.2. Телефон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886361189</a:t>
            </a:r>
            <a:r>
              <a:rPr lang="ru-RU" sz="1600" dirty="0" smtClean="0">
                <a:solidFill>
                  <a:schemeClr val="tx1"/>
                </a:solidFill>
                <a:latin typeface="Constantia" pitchFamily="18" charset="0"/>
              </a:rPr>
              <a:t> электронная почта 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sp040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46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@</a:t>
            </a:r>
            <a:r>
              <a:rPr lang="en-US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donpac.ru</a:t>
            </a:r>
            <a:endParaRPr lang="en-US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1600" dirty="0" smtClean="0">
              <a:solidFill>
                <a:schemeClr val="tx1"/>
              </a:solidFill>
              <a:latin typeface="Constantia" pitchFamily="18" charset="0"/>
            </a:endParaRPr>
          </a:p>
          <a:p>
            <a:pPr algn="ctr">
              <a:defRPr/>
            </a:pPr>
            <a:r>
              <a:rPr lang="ru-RU" sz="1600" dirty="0" smtClean="0">
                <a:solidFill>
                  <a:schemeClr val="tx1"/>
                </a:solidFill>
                <a:latin typeface="Constantia" pitchFamily="18" charset="0"/>
              </a:rPr>
              <a:t>Информацию о бюджете можно получить на официальном сайте Администрации </a:t>
            </a:r>
            <a:r>
              <a:rPr lang="ru-RU" sz="1600" dirty="0" err="1" smtClean="0">
                <a:solidFill>
                  <a:schemeClr val="tx1"/>
                </a:solidFill>
                <a:latin typeface="Constantia" pitchFamily="18" charset="0"/>
              </a:rPr>
              <a:t>Литвиновского</a:t>
            </a:r>
            <a:r>
              <a:rPr lang="ru-RU" sz="1600" dirty="0" smtClean="0">
                <a:solidFill>
                  <a:schemeClr val="tx1"/>
                </a:solidFill>
                <a:latin typeface="Constantia" pitchFamily="18" charset="0"/>
              </a:rPr>
              <a:t> сельского поселения по адресу: </a:t>
            </a:r>
            <a:r>
              <a:rPr lang="en-US" sz="1600" dirty="0" smtClean="0">
                <a:solidFill>
                  <a:schemeClr val="tx1"/>
                </a:solidFill>
                <a:latin typeface="Constantia" pitchFamily="18" charset="0"/>
              </a:rPr>
              <a:t>http://litvinovadm.ru/</a:t>
            </a:r>
            <a:endParaRPr lang="ru-RU" sz="1600" dirty="0">
              <a:solidFill>
                <a:schemeClr val="tx1"/>
              </a:solidFill>
              <a:latin typeface="Constanti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Литвиновского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999bb3f3d7c8[1]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79912" y="980728"/>
            <a:ext cx="1728192" cy="208823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554274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Схема 28"/>
          <p:cNvGraphicFramePr/>
          <p:nvPr>
            <p:extLst>
              <p:ext uri="{D42A27DB-BD31-4B8C-83A1-F6EECF244321}">
                <p14:modId xmlns="" xmlns:p14="http://schemas.microsoft.com/office/powerpoint/2010/main" val="2242679248"/>
              </p:ext>
            </p:extLst>
          </p:nvPr>
        </p:nvGraphicFramePr>
        <p:xfrm>
          <a:off x="0" y="654500"/>
          <a:ext cx="9144000" cy="6203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0" y="0"/>
            <a:ext cx="9168425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Литвиновского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999bb3f3d7c8[1].jpg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95536" y="116632"/>
            <a:ext cx="720080" cy="47667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75403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Литвиновского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999bb3f3d7c8[1]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1560" y="116632"/>
            <a:ext cx="648072" cy="50405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19672" y="764704"/>
            <a:ext cx="66967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Основные параметры местного бюджета на 2025год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1052736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Доходы бюджета                                   23 206,0тыс. рублей</a:t>
            </a:r>
            <a:endParaRPr lang="ru-RU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5580112" y="1124744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Расходы бюджета                                 23 206,0. рублей</a:t>
            </a:r>
            <a:endParaRPr lang="ru-RU" sz="1400" dirty="0"/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179512" y="1628800"/>
            <a:ext cx="2808312" cy="504056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Налог на доходы физических лиц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1173,1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179512" y="2420888"/>
            <a:ext cx="2808312" cy="432048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Налоги на совокупный доход  650,0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с двумя скругленными противолежащими углами 12"/>
          <p:cNvSpPr/>
          <p:nvPr/>
        </p:nvSpPr>
        <p:spPr>
          <a:xfrm>
            <a:off x="179512" y="3068960"/>
            <a:ext cx="2880320" cy="360040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Налоги на имущество 6543,6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с двумя скругленными противолежащими углами 13"/>
          <p:cNvSpPr/>
          <p:nvPr/>
        </p:nvSpPr>
        <p:spPr>
          <a:xfrm>
            <a:off x="179512" y="3645024"/>
            <a:ext cx="2880320" cy="432048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Государственная пошлина 16,6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с двумя скругленными противолежащими углами 14"/>
          <p:cNvSpPr/>
          <p:nvPr/>
        </p:nvSpPr>
        <p:spPr>
          <a:xfrm>
            <a:off x="179512" y="4365104"/>
            <a:ext cx="2952328" cy="1008112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Доходы от использования имущества, находящегося в государственной и муниципальной собственности 157,5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с двумя скругленными противолежащими углами 15"/>
          <p:cNvSpPr/>
          <p:nvPr/>
        </p:nvSpPr>
        <p:spPr>
          <a:xfrm>
            <a:off x="179512" y="5445224"/>
            <a:ext cx="2952328" cy="648072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Штрафы, санкции, возмещение ущерба 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51,0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с двумя скругленными противолежащими углами 16"/>
          <p:cNvSpPr/>
          <p:nvPr/>
        </p:nvSpPr>
        <p:spPr>
          <a:xfrm>
            <a:off x="179512" y="6165304"/>
            <a:ext cx="2952328" cy="504056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Безвозмездные поступления 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14 614,2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с двумя скругленными противолежащими углами 17"/>
          <p:cNvSpPr/>
          <p:nvPr/>
        </p:nvSpPr>
        <p:spPr>
          <a:xfrm>
            <a:off x="5500694" y="1857364"/>
            <a:ext cx="3168352" cy="642942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Общегосударственные вопросы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9088,1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с двумя скругленными противолежащими углами 18"/>
          <p:cNvSpPr/>
          <p:nvPr/>
        </p:nvSpPr>
        <p:spPr>
          <a:xfrm>
            <a:off x="5508104" y="2780928"/>
            <a:ext cx="3168352" cy="360040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Национальная оборона 164,3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с двумя скругленными противолежащими углами 19"/>
          <p:cNvSpPr/>
          <p:nvPr/>
        </p:nvSpPr>
        <p:spPr>
          <a:xfrm>
            <a:off x="5508104" y="3284984"/>
            <a:ext cx="3168352" cy="792088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Национальная безопасность и правоохранительная деятельность 65,4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с двумя скругленными противолежащими углами 20"/>
          <p:cNvSpPr/>
          <p:nvPr/>
        </p:nvSpPr>
        <p:spPr>
          <a:xfrm>
            <a:off x="5715008" y="4293096"/>
            <a:ext cx="1714512" cy="432048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Охрана окружающей среды 100,0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с двумя скругленными противолежащими углами 22"/>
          <p:cNvSpPr/>
          <p:nvPr/>
        </p:nvSpPr>
        <p:spPr>
          <a:xfrm>
            <a:off x="5143504" y="4797152"/>
            <a:ext cx="2000264" cy="720080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Жилищно-коммунальное хозяйство  1983,9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с двумя скругленными противолежащими углами 23"/>
          <p:cNvSpPr/>
          <p:nvPr/>
        </p:nvSpPr>
        <p:spPr>
          <a:xfrm>
            <a:off x="5508104" y="5445224"/>
            <a:ext cx="3146648" cy="360040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Культура  9766,5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с двумя скругленными противолежащими углами 24"/>
          <p:cNvSpPr/>
          <p:nvPr/>
        </p:nvSpPr>
        <p:spPr>
          <a:xfrm>
            <a:off x="5508104" y="5877272"/>
            <a:ext cx="1584176" cy="720080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Пенсионное обеспечение  </a:t>
            </a:r>
          </a:p>
          <a:p>
            <a:pPr algn="ctr"/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214,8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с двумя скругленными противолежащими углами 25"/>
          <p:cNvSpPr/>
          <p:nvPr/>
        </p:nvSpPr>
        <p:spPr>
          <a:xfrm>
            <a:off x="7236296" y="5877272"/>
            <a:ext cx="1440160" cy="720080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Массовый спорт 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17,5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www.tulapressa.ru/wp-content/uploads/2011/11/1262090558_48691_vie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4077072"/>
            <a:ext cx="2016224" cy="2520280"/>
          </a:xfrm>
          <a:prstGeom prst="rect">
            <a:avLst/>
          </a:prstGeom>
          <a:noFill/>
        </p:spPr>
      </p:pic>
      <p:pic>
        <p:nvPicPr>
          <p:cNvPr id="27" name="Picture 4" descr="r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16" y="1643050"/>
            <a:ext cx="2071702" cy="2357454"/>
          </a:xfrm>
          <a:prstGeom prst="rect">
            <a:avLst/>
          </a:prstGeom>
          <a:noFill/>
        </p:spPr>
      </p:pic>
      <p:sp>
        <p:nvSpPr>
          <p:cNvPr id="28" name="Прямоугольник с двумя скругленными противолежащими углами 27"/>
          <p:cNvSpPr/>
          <p:nvPr/>
        </p:nvSpPr>
        <p:spPr>
          <a:xfrm>
            <a:off x="7500958" y="4429132"/>
            <a:ext cx="1428760" cy="655886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Национальная экономика 1775,5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с двумя скругленными противолежащими углами 28"/>
          <p:cNvSpPr/>
          <p:nvPr/>
        </p:nvSpPr>
        <p:spPr>
          <a:xfrm>
            <a:off x="7643834" y="5224474"/>
            <a:ext cx="1357322" cy="360040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Образование  30,0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Литвиновского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999bb3f3d7c8[1]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1560" y="116632"/>
            <a:ext cx="720080" cy="476672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827584" y="764704"/>
            <a:ext cx="7560840" cy="5040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663300"/>
                </a:solidFill>
              </a:rPr>
              <a:t>Межбюджетные трансферты – основной вид безвозмездных перечислений</a:t>
            </a:r>
            <a:endParaRPr lang="ru-RU" b="1" dirty="0">
              <a:solidFill>
                <a:srgbClr val="663300"/>
              </a:solidFill>
            </a:endParaRPr>
          </a:p>
        </p:txBody>
      </p:sp>
      <p:sp>
        <p:nvSpPr>
          <p:cNvPr id="5" name="Блок-схема: процесс 4"/>
          <p:cNvSpPr/>
          <p:nvPr/>
        </p:nvSpPr>
        <p:spPr>
          <a:xfrm>
            <a:off x="899592" y="2060848"/>
            <a:ext cx="2448272" cy="792088"/>
          </a:xfrm>
          <a:prstGeom prst="flowChartProcess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Виды межбюджетных трансфертов</a:t>
            </a:r>
            <a:endParaRPr lang="ru-RU" dirty="0"/>
          </a:p>
        </p:txBody>
      </p:sp>
      <p:sp>
        <p:nvSpPr>
          <p:cNvPr id="6" name="Блок-схема: процесс 5"/>
          <p:cNvSpPr/>
          <p:nvPr/>
        </p:nvSpPr>
        <p:spPr>
          <a:xfrm>
            <a:off x="3347864" y="2060848"/>
            <a:ext cx="2448272" cy="792088"/>
          </a:xfrm>
          <a:prstGeom prst="flowChartProcess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Определение</a:t>
            </a:r>
            <a:endParaRPr lang="ru-RU" dirty="0"/>
          </a:p>
        </p:txBody>
      </p:sp>
      <p:sp>
        <p:nvSpPr>
          <p:cNvPr id="7" name="Блок-схема: процесс 6"/>
          <p:cNvSpPr/>
          <p:nvPr/>
        </p:nvSpPr>
        <p:spPr>
          <a:xfrm>
            <a:off x="5796136" y="2060848"/>
            <a:ext cx="2592288" cy="792088"/>
          </a:xfrm>
          <a:prstGeom prst="flowChartProcess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Аналогия в семейном бюджете</a:t>
            </a:r>
            <a:endParaRPr lang="ru-RU" dirty="0"/>
          </a:p>
        </p:txBody>
      </p:sp>
      <p:sp>
        <p:nvSpPr>
          <p:cNvPr id="8" name="Блок-схема: процесс 7"/>
          <p:cNvSpPr/>
          <p:nvPr/>
        </p:nvSpPr>
        <p:spPr>
          <a:xfrm>
            <a:off x="899592" y="2924944"/>
            <a:ext cx="2448272" cy="936104"/>
          </a:xfrm>
          <a:prstGeom prst="flowChart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Дотации (от лат. «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Dotatio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» –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дар, пожертвование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9" name="Блок-схема: процесс 8"/>
          <p:cNvSpPr/>
          <p:nvPr/>
        </p:nvSpPr>
        <p:spPr>
          <a:xfrm>
            <a:off x="899592" y="3861048"/>
            <a:ext cx="2448272" cy="1152128"/>
          </a:xfrm>
          <a:prstGeom prst="flowChart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Субвенции (от лат.</a:t>
            </a: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Subvenire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» –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приходить на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помощь)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 иные межбюджетные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трансферты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Блок-схема: процесс 9"/>
          <p:cNvSpPr/>
          <p:nvPr/>
        </p:nvSpPr>
        <p:spPr>
          <a:xfrm>
            <a:off x="899592" y="5013176"/>
            <a:ext cx="2448272" cy="1224136"/>
          </a:xfrm>
          <a:prstGeom prst="flowChart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/>
              <a:t>Субсидии (от лат.</a:t>
            </a:r>
          </a:p>
          <a:p>
            <a:r>
              <a:rPr lang="en-US" sz="1400" dirty="0" smtClean="0"/>
              <a:t>«</a:t>
            </a:r>
            <a:r>
              <a:rPr lang="en-US" sz="1400" dirty="0" err="1" smtClean="0"/>
              <a:t>Subsidium</a:t>
            </a:r>
            <a:r>
              <a:rPr lang="en-US" sz="1400" dirty="0" smtClean="0"/>
              <a:t>» – </a:t>
            </a:r>
            <a:r>
              <a:rPr lang="ru-RU" sz="1400" dirty="0" smtClean="0"/>
              <a:t>поддержка)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Блок-схема: процесс 10"/>
          <p:cNvSpPr/>
          <p:nvPr/>
        </p:nvSpPr>
        <p:spPr>
          <a:xfrm>
            <a:off x="3347864" y="2924944"/>
            <a:ext cx="2448272" cy="936104"/>
          </a:xfrm>
          <a:prstGeom prst="flowChart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Предоставляются без определения конкретной цели их использования (финансовая помощь)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Блок-схема: процесс 11"/>
          <p:cNvSpPr/>
          <p:nvPr/>
        </p:nvSpPr>
        <p:spPr>
          <a:xfrm>
            <a:off x="3347864" y="3861048"/>
            <a:ext cx="2448272" cy="1152128"/>
          </a:xfrm>
          <a:prstGeom prst="flowChart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Предоставляются на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Финансирование «переданных» другим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публично-правовым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образованиям полномочий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Блок-схема: процесс 12"/>
          <p:cNvSpPr/>
          <p:nvPr/>
        </p:nvSpPr>
        <p:spPr>
          <a:xfrm>
            <a:off x="3347864" y="5013176"/>
            <a:ext cx="2448272" cy="1224136"/>
          </a:xfrm>
          <a:prstGeom prst="flowChart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Предоставляются на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условиях долевого</a:t>
            </a:r>
          </a:p>
          <a:p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софинансирования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расходов других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бюджетов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Блок-схема: процесс 13"/>
          <p:cNvSpPr/>
          <p:nvPr/>
        </p:nvSpPr>
        <p:spPr>
          <a:xfrm>
            <a:off x="5796136" y="2924944"/>
            <a:ext cx="2592288" cy="936104"/>
          </a:xfrm>
          <a:prstGeom prst="flowChart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Вы даете своему ребенку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«карманные деньги»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Блок-схема: процесс 14"/>
          <p:cNvSpPr/>
          <p:nvPr/>
        </p:nvSpPr>
        <p:spPr>
          <a:xfrm>
            <a:off x="5796136" y="3861048"/>
            <a:ext cx="2592288" cy="1152128"/>
          </a:xfrm>
          <a:prstGeom prst="flowChart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Вы даете своему ребенку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деньги и посылаете его в магазин купить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продукты (по списку)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Блок-схема: процесс 15"/>
          <p:cNvSpPr/>
          <p:nvPr/>
        </p:nvSpPr>
        <p:spPr>
          <a:xfrm>
            <a:off x="5796136" y="5013176"/>
            <a:ext cx="2592288" cy="1224136"/>
          </a:xfrm>
          <a:prstGeom prst="flowChart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Вы «добавляете» денег для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того, чтобы ваш ребенок купил себе новый телефон (а остальные он накопил сам)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39552" y="1340768"/>
            <a:ext cx="8280920" cy="57606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663300"/>
                </a:solidFill>
              </a:rPr>
              <a:t>Межбюджетные трансферты – денежные средства, перечисляемые из одного бюджета бюджетной системы Российской Федерации</a:t>
            </a:r>
            <a:endParaRPr lang="ru-RU" sz="1400" b="1" dirty="0">
              <a:solidFill>
                <a:srgbClr val="6633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9512" y="836712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местного бюджета , формируемые в рамках муниципальных программ Литвиновского сельского поселения, и непрограммные расходы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="" xmlns:p14="http://schemas.microsoft.com/office/powerpoint/2010/main" val="840404164"/>
              </p:ext>
            </p:extLst>
          </p:nvPr>
        </p:nvGraphicFramePr>
        <p:xfrm>
          <a:off x="179512" y="1464018"/>
          <a:ext cx="2903984" cy="36211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Схема 6"/>
          <p:cNvGraphicFramePr/>
          <p:nvPr>
            <p:extLst>
              <p:ext uri="{D42A27DB-BD31-4B8C-83A1-F6EECF244321}">
                <p14:modId xmlns="" xmlns:p14="http://schemas.microsoft.com/office/powerpoint/2010/main" val="3477154127"/>
              </p:ext>
            </p:extLst>
          </p:nvPr>
        </p:nvGraphicFramePr>
        <p:xfrm>
          <a:off x="3347864" y="1483042"/>
          <a:ext cx="2903984" cy="35301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8" name="Схема 7"/>
          <p:cNvGraphicFramePr/>
          <p:nvPr>
            <p:extLst>
              <p:ext uri="{D42A27DB-BD31-4B8C-83A1-F6EECF244321}">
                <p14:modId xmlns="" xmlns:p14="http://schemas.microsoft.com/office/powerpoint/2010/main" val="43766111"/>
              </p:ext>
            </p:extLst>
          </p:nvPr>
        </p:nvGraphicFramePr>
        <p:xfrm>
          <a:off x="6240016" y="1452210"/>
          <a:ext cx="2903984" cy="35609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pSp>
        <p:nvGrpSpPr>
          <p:cNvPr id="9" name="Группа 8"/>
          <p:cNvGrpSpPr/>
          <p:nvPr/>
        </p:nvGrpSpPr>
        <p:grpSpPr>
          <a:xfrm>
            <a:off x="1002786" y="5254490"/>
            <a:ext cx="605451" cy="402437"/>
            <a:chOff x="-74979" y="514436"/>
            <a:chExt cx="2219809" cy="2304247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0" name="Овал 9"/>
            <p:cNvSpPr/>
            <p:nvPr/>
          </p:nvSpPr>
          <p:spPr>
            <a:xfrm>
              <a:off x="-74979" y="514436"/>
              <a:ext cx="2219809" cy="2304247"/>
            </a:xfrm>
            <a:prstGeom prst="ellipse">
              <a:avLst/>
            </a:prstGeom>
            <a:solidFill>
              <a:schemeClr val="accent5">
                <a:lumMod val="60000"/>
                <a:lumOff val="40000"/>
                <a:alpha val="50000"/>
              </a:schemeClr>
            </a:solidFill>
            <a:sp3d contourW="12700" prstMaterial="clear">
              <a:bevelT w="177800" h="254000"/>
              <a:bevelB w="1524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1" name="Овал 4"/>
            <p:cNvSpPr/>
            <p:nvPr/>
          </p:nvSpPr>
          <p:spPr>
            <a:xfrm>
              <a:off x="234993" y="786157"/>
              <a:ext cx="1279890" cy="176080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4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619672" y="5212198"/>
            <a:ext cx="7056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расходы бюджета, формируемые в рамках муниципальных программ Литвиновского сельского поселения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975103" y="6093296"/>
            <a:ext cx="605451" cy="402437"/>
          </a:xfrm>
          <a:prstGeom prst="ellipse">
            <a:avLst/>
          </a:prstGeom>
          <a:solidFill>
            <a:srgbClr val="00B0F0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2700" prstMaterial="clear">
            <a:bevelT w="177800" h="254000"/>
            <a:bevelB w="1524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sp>
        <p:nvSpPr>
          <p:cNvPr id="22" name="Прямоугольник 21"/>
          <p:cNvSpPr/>
          <p:nvPr/>
        </p:nvSpPr>
        <p:spPr>
          <a:xfrm>
            <a:off x="1688282" y="6067902"/>
            <a:ext cx="61926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 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епрограммные расходы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Литвиновского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Рисунок 14" descr="999bb3f3d7c8[1].jpg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611560" y="116632"/>
            <a:ext cx="720080" cy="476672"/>
          </a:xfrm>
          <a:prstGeom prst="rect">
            <a:avLst/>
          </a:prstGeom>
        </p:spPr>
      </p:pic>
      <p:sp>
        <p:nvSpPr>
          <p:cNvPr id="2" name="Овальная выноска 1"/>
          <p:cNvSpPr/>
          <p:nvPr/>
        </p:nvSpPr>
        <p:spPr>
          <a:xfrm>
            <a:off x="1580554" y="1536308"/>
            <a:ext cx="914400" cy="612648"/>
          </a:xfrm>
          <a:prstGeom prst="wedgeEllipseCallou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2025</a:t>
            </a:r>
          </a:p>
          <a:p>
            <a:pPr algn="ctr"/>
            <a:r>
              <a:rPr lang="ru-RU" sz="14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1400" b="1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Овальная выноска 12"/>
          <p:cNvSpPr/>
          <p:nvPr/>
        </p:nvSpPr>
        <p:spPr>
          <a:xfrm>
            <a:off x="4690864" y="1589573"/>
            <a:ext cx="914400" cy="612648"/>
          </a:xfrm>
          <a:prstGeom prst="wedgeEllipseCallou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2026</a:t>
            </a:r>
          </a:p>
          <a:p>
            <a:pPr algn="ctr"/>
            <a:r>
              <a:rPr lang="ru-RU" sz="14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1400" b="1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Овальная выноска 15"/>
          <p:cNvSpPr/>
          <p:nvPr/>
        </p:nvSpPr>
        <p:spPr>
          <a:xfrm>
            <a:off x="7668344" y="1483043"/>
            <a:ext cx="914400" cy="719178"/>
          </a:xfrm>
          <a:prstGeom prst="wedgeEllipseCallou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2027год</a:t>
            </a:r>
            <a:endParaRPr lang="ru-RU" sz="1400" b="1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473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764704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Объем бюджетных ассигнований на реализацию программ </a:t>
            </a:r>
          </a:p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2025 – 2027 годах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="" xmlns:p14="http://schemas.microsoft.com/office/powerpoint/2010/main" val="3056780237"/>
              </p:ext>
            </p:extLst>
          </p:nvPr>
        </p:nvGraphicFramePr>
        <p:xfrm>
          <a:off x="611560" y="1628800"/>
          <a:ext cx="7920880" cy="4624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Прямая со стрелкой 5"/>
          <p:cNvCxnSpPr/>
          <p:nvPr/>
        </p:nvCxnSpPr>
        <p:spPr>
          <a:xfrm>
            <a:off x="3779912" y="2924944"/>
            <a:ext cx="1080120" cy="216024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 rot="799418">
            <a:off x="3562756" y="2544920"/>
            <a:ext cx="10394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61.7</a:t>
            </a:r>
            <a:r>
              <a:rPr lang="ru-RU" sz="160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%</a:t>
            </a:r>
            <a:endParaRPr lang="ru-RU" sz="1600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Литвиновского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999bb3f3d7c8[1]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1560" y="116632"/>
            <a:ext cx="720080" cy="47667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481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ЛИТВИНОВСКОГО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="" xmlns:p14="http://schemas.microsoft.com/office/powerpoint/2010/main" val="91230277"/>
              </p:ext>
            </p:extLst>
          </p:nvPr>
        </p:nvGraphicFramePr>
        <p:xfrm>
          <a:off x="323528" y="1412776"/>
          <a:ext cx="7920880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7504" y="764704"/>
            <a:ext cx="87129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местного бюджета в 2025 году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999bb3f3d7c8[1]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1560" y="116632"/>
            <a:ext cx="720080" cy="476672"/>
          </a:xfrm>
          <a:prstGeom prst="rect">
            <a:avLst/>
          </a:prstGeom>
        </p:spPr>
      </p:pic>
      <p:pic>
        <p:nvPicPr>
          <p:cNvPr id="8" name="Рисунок 7" descr="999bb3f3d7c8[1]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1560" y="116632"/>
            <a:ext cx="720080" cy="47667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10727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507288" cy="619472"/>
          </a:xfrm>
        </p:spPr>
        <p:txBody>
          <a:bodyPr>
            <a:normAutofit/>
          </a:bodyPr>
          <a:lstStyle/>
          <a:p>
            <a:pPr eaLnBrk="1">
              <a:defRPr/>
            </a:pPr>
            <a:r>
              <a:rPr lang="ru-RU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Структура собственных доходов </a:t>
            </a:r>
            <a: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местного бюджета в 2025 </a:t>
            </a:r>
            <a:r>
              <a:rPr lang="ru-RU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году</a:t>
            </a:r>
          </a:p>
        </p:txBody>
      </p:sp>
      <p:graphicFrame>
        <p:nvGraphicFramePr>
          <p:cNvPr id="3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43388196"/>
              </p:ext>
            </p:extLst>
          </p:nvPr>
        </p:nvGraphicFramePr>
        <p:xfrm>
          <a:off x="107504" y="1463576"/>
          <a:ext cx="8928992" cy="5205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Литвиновского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305" y="0"/>
            <a:ext cx="388716" cy="654500"/>
          </a:xfrm>
          <a:prstGeom prst="rect">
            <a:avLst/>
          </a:prstGeom>
        </p:spPr>
      </p:pic>
      <p:pic>
        <p:nvPicPr>
          <p:cNvPr id="6" name="Рисунок 5" descr="999bb3f3d7c8[1]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11560" y="116632"/>
            <a:ext cx="648072" cy="50405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23528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Схема 13"/>
          <p:cNvGraphicFramePr/>
          <p:nvPr>
            <p:extLst>
              <p:ext uri="{D42A27DB-BD31-4B8C-83A1-F6EECF244321}">
                <p14:modId xmlns="" xmlns:p14="http://schemas.microsoft.com/office/powerpoint/2010/main" val="2320893162"/>
              </p:ext>
            </p:extLst>
          </p:nvPr>
        </p:nvGraphicFramePr>
        <p:xfrm>
          <a:off x="431540" y="1628800"/>
          <a:ext cx="8280920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39552" y="836712"/>
            <a:ext cx="80648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Муниципальная программа «Развитие культуры» общий объем расходов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999bb3f3d7c8[1].jpg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11560" y="116632"/>
            <a:ext cx="648072" cy="504056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Литвиновского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999bb3f3d7c8[1].jpg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63960" y="116632"/>
            <a:ext cx="648072" cy="504056"/>
          </a:xfrm>
          <a:prstGeom prst="rect">
            <a:avLst/>
          </a:prstGeom>
        </p:spPr>
      </p:pic>
      <p:pic>
        <p:nvPicPr>
          <p:cNvPr id="12" name="Рисунок 11" descr="09344a18037c1c3bbd6f96e89438d90f[1].jpg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236296" y="1340768"/>
            <a:ext cx="1584176" cy="1800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orthographicFront"/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085817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3949</TotalTime>
  <Words>804</Words>
  <Application>Microsoft Office PowerPoint</Application>
  <PresentationFormat>Экран (4:3)</PresentationFormat>
  <Paragraphs>191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Изящная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Структура собственных доходов  местного бюджета в 2025 году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RePack by SPecialiST</cp:lastModifiedBy>
  <cp:revision>462</cp:revision>
  <cp:lastPrinted>2013-11-22T13:20:24Z</cp:lastPrinted>
  <dcterms:created xsi:type="dcterms:W3CDTF">2013-11-19T11:15:28Z</dcterms:created>
  <dcterms:modified xsi:type="dcterms:W3CDTF">2025-01-21T08:12:37Z</dcterms:modified>
</cp:coreProperties>
</file>