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714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48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3195.7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719E-2"/>
                  <c:y val="0.3851823137492460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3274.1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Лист1!$A$2:$A$6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13195.7</c:v>
                </c:pt>
                <c:pt idx="1">
                  <c:v>13274.1</c:v>
                </c:pt>
                <c:pt idx="2">
                  <c:v>-78.400000000000006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4351808142818888E-2"/>
                  <c:y val="0.41876439121307041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13008.4</a:t>
                    </a:r>
                    <a:endParaRPr lang="en-US" dirty="0" smtClean="0"/>
                  </a:p>
                  <a:p>
                    <a:endParaRPr lang="en-US" dirty="0" smtClean="0"/>
                  </a:p>
                  <a:p>
                    <a:r>
                      <a:rPr lang="ru-RU" dirty="0" smtClean="0"/>
                      <a:t>,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718965115294549E-2"/>
                  <c:y val="0.364490896034512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2992.1</a:t>
                    </a:r>
                    <a:endParaRPr lang="en-US" dirty="0" smtClean="0"/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16.3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Лист1!$A$2:$A$6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13008.4</c:v>
                </c:pt>
                <c:pt idx="1">
                  <c:v>12992.1</c:v>
                </c:pt>
                <c:pt idx="2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Лист1!$A$2:$A$6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92549888"/>
        <c:axId val="92551424"/>
        <c:axId val="0"/>
      </c:bar3DChart>
      <c:catAx>
        <c:axId val="925498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551424"/>
        <c:crosses val="autoZero"/>
        <c:auto val="1"/>
        <c:lblAlgn val="ctr"/>
        <c:lblOffset val="100"/>
      </c:catAx>
      <c:valAx>
        <c:axId val="92551424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549888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1330.5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1145.9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88561920"/>
        <c:axId val="88797184"/>
      </c:barChart>
      <c:catAx>
        <c:axId val="88561920"/>
        <c:scaling>
          <c:orientation val="minMax"/>
        </c:scaling>
        <c:delete val="1"/>
        <c:axPos val="l"/>
        <c:numFmt formatCode="General" sourceLinked="1"/>
        <c:tickLblPos val="none"/>
        <c:crossAx val="88797184"/>
        <c:crosses val="autoZero"/>
        <c:auto val="1"/>
        <c:lblAlgn val="ctr"/>
        <c:lblOffset val="100"/>
      </c:catAx>
      <c:valAx>
        <c:axId val="88797184"/>
        <c:scaling>
          <c:orientation val="minMax"/>
        </c:scaling>
        <c:delete val="1"/>
        <c:axPos val="b"/>
        <c:numFmt formatCode="#,##0.0" sourceLinked="1"/>
        <c:tickLblPos val="none"/>
        <c:crossAx val="88561920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5,9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5,9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88851968"/>
        <c:axId val="88853504"/>
      </c:barChart>
      <c:catAx>
        <c:axId val="88851968"/>
        <c:scaling>
          <c:orientation val="minMax"/>
        </c:scaling>
        <c:delete val="1"/>
        <c:axPos val="l"/>
        <c:numFmt formatCode="General" sourceLinked="1"/>
        <c:tickLblPos val="none"/>
        <c:crossAx val="88853504"/>
        <c:crosses val="autoZero"/>
        <c:auto val="1"/>
        <c:lblAlgn val="ctr"/>
        <c:lblOffset val="100"/>
      </c:catAx>
      <c:valAx>
        <c:axId val="88853504"/>
        <c:scaling>
          <c:orientation val="minMax"/>
        </c:scaling>
        <c:delete val="1"/>
        <c:axPos val="b"/>
        <c:numFmt formatCode="#,##0.0" sourceLinked="1"/>
        <c:tickLblPos val="none"/>
        <c:crossAx val="8885196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5418.2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en-US" dirty="0" smtClean="0"/>
                      <a:t>5148.0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88907136"/>
        <c:axId val="88930176"/>
      </c:barChart>
      <c:catAx>
        <c:axId val="88907136"/>
        <c:scaling>
          <c:orientation val="minMax"/>
        </c:scaling>
        <c:delete val="1"/>
        <c:axPos val="l"/>
        <c:numFmt formatCode="General" sourceLinked="1"/>
        <c:tickLblPos val="none"/>
        <c:crossAx val="88930176"/>
        <c:crosses val="autoZero"/>
        <c:auto val="1"/>
        <c:lblAlgn val="ctr"/>
        <c:lblOffset val="100"/>
      </c:catAx>
      <c:valAx>
        <c:axId val="88930176"/>
        <c:scaling>
          <c:orientation val="minMax"/>
        </c:scaling>
        <c:delete val="1"/>
        <c:axPos val="b"/>
        <c:numFmt formatCode="#,##0.0" sourceLinked="1"/>
        <c:tickLblPos val="none"/>
        <c:crossAx val="88907136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119.6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121.3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20215.599999999922</c:v>
                </c:pt>
              </c:numCache>
            </c:numRef>
          </c:val>
        </c:ser>
        <c:overlap val="50"/>
        <c:axId val="108795008"/>
        <c:axId val="108796544"/>
      </c:barChart>
      <c:catAx>
        <c:axId val="108795008"/>
        <c:scaling>
          <c:orientation val="minMax"/>
        </c:scaling>
        <c:delete val="1"/>
        <c:axPos val="l"/>
        <c:numFmt formatCode="General" sourceLinked="1"/>
        <c:tickLblPos val="none"/>
        <c:crossAx val="108796544"/>
        <c:crosses val="autoZero"/>
        <c:auto val="1"/>
        <c:lblAlgn val="ctr"/>
        <c:lblOffset val="100"/>
      </c:catAx>
      <c:valAx>
        <c:axId val="108796544"/>
        <c:scaling>
          <c:orientation val="minMax"/>
        </c:scaling>
        <c:delete val="1"/>
        <c:axPos val="b"/>
        <c:numFmt formatCode="#,##0.0" sourceLinked="1"/>
        <c:tickLblPos val="none"/>
        <c:crossAx val="108795008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1489570251666416E-2"/>
          <c:y val="7.8222463117296734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11.5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11.4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9601152"/>
        <c:axId val="109602688"/>
      </c:barChart>
      <c:catAx>
        <c:axId val="109601152"/>
        <c:scaling>
          <c:orientation val="minMax"/>
        </c:scaling>
        <c:delete val="1"/>
        <c:axPos val="l"/>
        <c:numFmt formatCode="General" sourceLinked="1"/>
        <c:tickLblPos val="none"/>
        <c:crossAx val="109602688"/>
        <c:crosses val="autoZero"/>
        <c:auto val="1"/>
        <c:lblAlgn val="ctr"/>
        <c:lblOffset val="100"/>
      </c:catAx>
      <c:valAx>
        <c:axId val="109602688"/>
        <c:scaling>
          <c:orientation val="minMax"/>
        </c:scaling>
        <c:delete val="1"/>
        <c:axPos val="b"/>
        <c:numFmt formatCode="#,##0.0" sourceLinked="1"/>
        <c:tickLblPos val="none"/>
        <c:crossAx val="10960115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59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3350.4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3350.4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64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3194.5</a:t>
                    </a:r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3194.5</c:v>
                </c:pt>
              </c:numCache>
            </c:numRef>
          </c:val>
        </c:ser>
        <c:shape val="cylinder"/>
        <c:axId val="93228416"/>
        <c:axId val="93234304"/>
        <c:axId val="0"/>
      </c:bar3DChart>
      <c:catAx>
        <c:axId val="93228416"/>
        <c:scaling>
          <c:orientation val="minMax"/>
        </c:scaling>
        <c:axPos val="b"/>
        <c:numFmt formatCode="General" sourceLinked="1"/>
        <c:tickLblPos val="nextTo"/>
        <c:crossAx val="93234304"/>
        <c:crosses val="autoZero"/>
        <c:auto val="1"/>
        <c:lblAlgn val="ctr"/>
        <c:lblOffset val="100"/>
      </c:catAx>
      <c:valAx>
        <c:axId val="9323430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22841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49934764775407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104.9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104.9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62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en-US" sz="1600" dirty="0" smtClean="0"/>
                      <a:t>89.9</a:t>
                    </a:r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89.9</c:v>
                </c:pt>
              </c:numCache>
            </c:numRef>
          </c:val>
        </c:ser>
        <c:shape val="cylinder"/>
        <c:axId val="93375872"/>
        <c:axId val="93525120"/>
        <c:axId val="0"/>
      </c:bar3DChart>
      <c:catAx>
        <c:axId val="93375872"/>
        <c:scaling>
          <c:orientation val="minMax"/>
        </c:scaling>
        <c:axPos val="b"/>
        <c:numFmt formatCode="General" sourceLinked="1"/>
        <c:tickLblPos val="nextTo"/>
        <c:crossAx val="93525120"/>
        <c:crosses val="autoZero"/>
        <c:auto val="1"/>
        <c:lblAlgn val="ctr"/>
        <c:lblOffset val="100"/>
      </c:catAx>
      <c:valAx>
        <c:axId val="9352512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375872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84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9845.3</a:t>
                    </a: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9845.2999999999938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66"/>
                  <c:y val="-1.499326230788305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</a:t>
                    </a:r>
                    <a:r>
                      <a:rPr lang="en-US" sz="1200" dirty="0" smtClean="0"/>
                      <a:t>99813.9</a:t>
                    </a:r>
                    <a:r>
                      <a:rPr lang="ru-RU" sz="1600" dirty="0" smtClean="0"/>
                      <a:t>,0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9813.9</c:v>
                </c:pt>
              </c:numCache>
            </c:numRef>
          </c:val>
        </c:ser>
        <c:shape val="cylinder"/>
        <c:axId val="93670400"/>
        <c:axId val="93688576"/>
        <c:axId val="0"/>
      </c:bar3DChart>
      <c:catAx>
        <c:axId val="93670400"/>
        <c:scaling>
          <c:orientation val="minMax"/>
        </c:scaling>
        <c:axPos val="b"/>
        <c:numFmt formatCode="General" sourceLinked="1"/>
        <c:tickLblPos val="nextTo"/>
        <c:crossAx val="93688576"/>
        <c:crosses val="autoZero"/>
        <c:auto val="1"/>
        <c:lblAlgn val="ctr"/>
        <c:lblOffset val="100"/>
      </c:catAx>
      <c:valAx>
        <c:axId val="9368857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67040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73E-2"/>
          <c:w val="0.84444444444444688"/>
          <c:h val="0.828439293103819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6.3888888888888884E-2"/>
                  <c:y val="-0.2920626159851559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4689.7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36.1%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7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192.7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0.14027777777777778"/>
                  <c:y val="-9.947089947089952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en-US" dirty="0" smtClean="0"/>
                      <a:t>32.3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0.3%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1376.6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10.6%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43"/>
                  <c:y val="8.253918260217470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1145.9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8.7%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72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5412.0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41.9%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0416666666666666"/>
                  <c:y val="4.2327875682206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119.6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0.8%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11.4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</a:t>
                    </a:r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292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4689.7</c:v>
                </c:pt>
                <c:pt idx="1">
                  <c:v>192.7</c:v>
                </c:pt>
                <c:pt idx="2">
                  <c:v>32.299999999999997</c:v>
                </c:pt>
                <c:pt idx="3">
                  <c:v>1376.6</c:v>
                </c:pt>
                <c:pt idx="4">
                  <c:v>1145.9000000000001</c:v>
                </c:pt>
                <c:pt idx="5">
                  <c:v>5418</c:v>
                </c:pt>
                <c:pt idx="6">
                  <c:v>119.6</c:v>
                </c:pt>
                <c:pt idx="7">
                  <c:v>11.4</c:v>
                </c:pt>
                <c:pt idx="8">
                  <c:v>5.9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1.1469505564968082E-2"/>
          <c:y val="0.18791678556238298"/>
          <c:w val="0.95794514626178795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4777.3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4689.7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4479872"/>
        <c:axId val="94481408"/>
      </c:barChart>
      <c:catAx>
        <c:axId val="94479872"/>
        <c:scaling>
          <c:orientation val="minMax"/>
        </c:scaling>
        <c:delete val="1"/>
        <c:axPos val="l"/>
        <c:numFmt formatCode="General" sourceLinked="1"/>
        <c:tickLblPos val="none"/>
        <c:crossAx val="94481408"/>
        <c:crosses val="autoZero"/>
        <c:auto val="1"/>
        <c:lblAlgn val="ctr"/>
        <c:lblOffset val="100"/>
      </c:catAx>
      <c:valAx>
        <c:axId val="94481408"/>
        <c:scaling>
          <c:orientation val="minMax"/>
        </c:scaling>
        <c:delete val="1"/>
        <c:axPos val="b"/>
        <c:numFmt formatCode="#,##0.0" sourceLinked="1"/>
        <c:tickLblPos val="none"/>
        <c:crossAx val="94479872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483"/>
          <c:h val="0.965925862328824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192.7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14"/>
                  <c:y val="2.135231316725981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192.7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4680192"/>
        <c:axId val="94681728"/>
      </c:barChart>
      <c:catAx>
        <c:axId val="94680192"/>
        <c:scaling>
          <c:orientation val="minMax"/>
        </c:scaling>
        <c:delete val="1"/>
        <c:axPos val="l"/>
        <c:numFmt formatCode="General" sourceLinked="1"/>
        <c:tickLblPos val="none"/>
        <c:crossAx val="94681728"/>
        <c:crosses val="autoZero"/>
        <c:auto val="1"/>
        <c:lblAlgn val="ctr"/>
        <c:lblOffset val="100"/>
      </c:catAx>
      <c:valAx>
        <c:axId val="94681728"/>
        <c:scaling>
          <c:orientation val="minMax"/>
        </c:scaling>
        <c:delete val="1"/>
        <c:axPos val="b"/>
        <c:numFmt formatCode="#,##0.0" sourceLinked="1"/>
        <c:tickLblPos val="none"/>
        <c:crossAx val="9468019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05"/>
          <c:h val="0.965925862328824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083"/>
                  <c:y val="2.1352313167259863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en-US" dirty="0" smtClean="0"/>
                      <a:t>32.4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32.3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4933760"/>
        <c:axId val="94935296"/>
      </c:barChart>
      <c:catAx>
        <c:axId val="94933760"/>
        <c:scaling>
          <c:orientation val="minMax"/>
        </c:scaling>
        <c:delete val="1"/>
        <c:axPos val="l"/>
        <c:numFmt formatCode="General" sourceLinked="1"/>
        <c:tickLblPos val="none"/>
        <c:crossAx val="94935296"/>
        <c:crosses val="autoZero"/>
        <c:auto val="1"/>
        <c:lblAlgn val="ctr"/>
        <c:lblOffset val="100"/>
      </c:catAx>
      <c:valAx>
        <c:axId val="94935296"/>
        <c:scaling>
          <c:orientation val="minMax"/>
        </c:scaling>
        <c:delete val="1"/>
        <c:axPos val="b"/>
        <c:numFmt formatCode="#,##0.0" sourceLinked="1"/>
        <c:tickLblPos val="none"/>
        <c:crossAx val="9493376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087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1384.3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1376.6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6218496"/>
        <c:axId val="96171136"/>
      </c:barChart>
      <c:catAx>
        <c:axId val="96218496"/>
        <c:scaling>
          <c:orientation val="minMax"/>
        </c:scaling>
        <c:delete val="1"/>
        <c:axPos val="l"/>
        <c:numFmt formatCode="General" sourceLinked="1"/>
        <c:tickLblPos val="none"/>
        <c:crossAx val="96171136"/>
        <c:crosses val="autoZero"/>
        <c:auto val="1"/>
        <c:lblAlgn val="ctr"/>
        <c:lblOffset val="100"/>
      </c:catAx>
      <c:valAx>
        <c:axId val="96171136"/>
        <c:scaling>
          <c:orientation val="minMax"/>
        </c:scaling>
        <c:delete val="1"/>
        <c:axPos val="b"/>
        <c:numFmt formatCode="#,##0.0" sourceLinked="1"/>
        <c:tickLblPos val="none"/>
        <c:crossAx val="96218496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4689.7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98.2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192.7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32.3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99.7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1376.6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99.45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1145.9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86.13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5,9.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5418.0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19.6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98.6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11.4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99.1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1335.6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1335.5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84.4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1330.5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1145.9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86.13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5418.2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5418.0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121.3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119.6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98.6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99.1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687.8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822.8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119.6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204.8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102.4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73.1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92.3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2263.8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1975.9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87.3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161.5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5156082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13769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43805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74.4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83.6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31501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6240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226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6452.1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6420.8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192.9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192.9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3200.3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3200.2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2" y="2500305"/>
          <a:ext cx="8786875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4624.7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4562.7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98.66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12.4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125.2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114.6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91.54</a:t>
                      </a: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192.7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192.7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32.4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32.3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99.7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1755</TotalTime>
  <Words>654</Words>
  <Application>Microsoft Office PowerPoint</Application>
  <PresentationFormat>Экран (4:3)</PresentationFormat>
  <Paragraphs>272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2018 год    </vt:lpstr>
      <vt:lpstr>Исполнение основных показателей бюджета Литвиновского сельского поселения за 2018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2018год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188</cp:revision>
  <dcterms:created xsi:type="dcterms:W3CDTF">2013-10-31T05:10:24Z</dcterms:created>
  <dcterms:modified xsi:type="dcterms:W3CDTF">2019-03-14T07:47:47Z</dcterms:modified>
</cp:coreProperties>
</file>