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9" r:id="rId8"/>
    <p:sldId id="260" r:id="rId9"/>
    <p:sldId id="275" r:id="rId10"/>
    <p:sldId id="261" r:id="rId11"/>
    <p:sldId id="262" r:id="rId12"/>
    <p:sldId id="263" r:id="rId13"/>
    <p:sldId id="276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9900"/>
    <a:srgbClr val="5390FF"/>
    <a:srgbClr val="AFCCFF"/>
    <a:srgbClr val="993366"/>
    <a:srgbClr val="FFFF66"/>
    <a:srgbClr val="FF4747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Office_Excel13.xlsx"/><Relationship Id="rId1" Type="http://schemas.openxmlformats.org/officeDocument/2006/relationships/image" Target="../media/image4.jpeg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0185052671416337"/>
          <c:y val="2.7122322157481782E-2"/>
          <c:w val="0.76606804294548714"/>
          <c:h val="0.847269722727062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0"/>
            <c:spPr>
              <a:solidFill>
                <a:srgbClr val="FF66CC"/>
              </a:solidFill>
              <a:ln w="22209"/>
            </c:spPr>
          </c:dPt>
          <c:dPt>
            <c:idx val="1"/>
            <c:spPr>
              <a:solidFill>
                <a:srgbClr val="5390FF"/>
              </a:solidFill>
            </c:spPr>
          </c:dPt>
          <c:dPt>
            <c:idx val="2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8.7513568462585546E-3"/>
                  <c:y val="0.3920197411221048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3195.7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1667097411510719E-2"/>
                  <c:y val="0.3851823137492460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3274.1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Лист1!$A$2:$A$6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13195.7</c:v>
                </c:pt>
                <c:pt idx="1">
                  <c:v>13274.1</c:v>
                </c:pt>
                <c:pt idx="2">
                  <c:v>-78.400000000000006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1"/>
            <c:spPr>
              <a:solidFill>
                <a:srgbClr val="AFCCFF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4.4351808142818888E-2"/>
                  <c:y val="0.4187643912130704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en-US" dirty="0" smtClean="0"/>
                      <a:t>13008.4</a:t>
                    </a:r>
                    <a:endParaRPr lang="en-US" dirty="0" smtClean="0"/>
                  </a:p>
                  <a:p>
                    <a:endParaRPr lang="en-US" dirty="0" smtClean="0"/>
                  </a:p>
                  <a:p>
                    <a:r>
                      <a:rPr lang="ru-RU" dirty="0" smtClean="0"/>
                      <a:t>,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718965115294549E-2"/>
                  <c:y val="0.3644908960345128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2992.1</a:t>
                    </a:r>
                    <a:endParaRPr lang="en-US" dirty="0" smtClean="0"/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baseline="0" dirty="0" smtClean="0"/>
                      <a:t> </a:t>
                    </a:r>
                    <a:r>
                      <a:rPr lang="en-US" baseline="0" dirty="0" smtClean="0"/>
                      <a:t>16.3</a:t>
                    </a:r>
                  </a:p>
                  <a:p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Лист1!$A$2:$A$6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13008.4</c:v>
                </c:pt>
                <c:pt idx="1">
                  <c:v>12992.1</c:v>
                </c:pt>
                <c:pt idx="2">
                  <c:v>16.3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cat>
            <c:strRef>
              <c:f>Лист1!$A$2:$A$6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41"/>
        <c:gapDepth val="0"/>
        <c:shape val="cylinder"/>
        <c:axId val="92549888"/>
        <c:axId val="92551424"/>
        <c:axId val="0"/>
      </c:bar3DChart>
      <c:catAx>
        <c:axId val="92549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551424"/>
        <c:crosses val="autoZero"/>
        <c:auto val="1"/>
        <c:lblAlgn val="ctr"/>
        <c:lblOffset val="100"/>
      </c:catAx>
      <c:valAx>
        <c:axId val="92551424"/>
        <c:scaling>
          <c:orientation val="minMax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549888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11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en-US" dirty="0" smtClean="0"/>
                      <a:t>1330.5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265873.5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1145.9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102377.9</c:v>
                </c:pt>
              </c:numCache>
            </c:numRef>
          </c:val>
        </c:ser>
        <c:overlap val="50"/>
        <c:axId val="88561920"/>
        <c:axId val="88797184"/>
      </c:barChart>
      <c:catAx>
        <c:axId val="88561920"/>
        <c:scaling>
          <c:orientation val="minMax"/>
        </c:scaling>
        <c:delete val="1"/>
        <c:axPos val="l"/>
        <c:numFmt formatCode="General" sourceLinked="1"/>
        <c:tickLblPos val="none"/>
        <c:crossAx val="88797184"/>
        <c:crosses val="autoZero"/>
        <c:auto val="1"/>
        <c:lblAlgn val="ctr"/>
        <c:lblOffset val="100"/>
      </c:catAx>
      <c:valAx>
        <c:axId val="88797184"/>
        <c:scaling>
          <c:orientation val="minMax"/>
        </c:scaling>
        <c:delete val="1"/>
        <c:axPos val="b"/>
        <c:numFmt formatCode="#,##0.0" sourceLinked="1"/>
        <c:tickLblPos val="none"/>
        <c:crossAx val="88561920"/>
        <c:crosses val="autoZero"/>
        <c:crossBetween val="between"/>
      </c:valAx>
      <c:spPr>
        <a:noFill/>
        <a:ln w="2536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5,9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ru-RU" dirty="0" smtClean="0"/>
                      <a:t>5,9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88851968"/>
        <c:axId val="88853504"/>
      </c:barChart>
      <c:catAx>
        <c:axId val="88851968"/>
        <c:scaling>
          <c:orientation val="minMax"/>
        </c:scaling>
        <c:delete val="1"/>
        <c:axPos val="l"/>
        <c:numFmt formatCode="General" sourceLinked="1"/>
        <c:tickLblPos val="none"/>
        <c:crossAx val="88853504"/>
        <c:crosses val="autoZero"/>
        <c:auto val="1"/>
        <c:lblAlgn val="ctr"/>
        <c:lblOffset val="100"/>
      </c:catAx>
      <c:valAx>
        <c:axId val="88853504"/>
        <c:scaling>
          <c:orientation val="minMax"/>
        </c:scaling>
        <c:delete val="1"/>
        <c:axPos val="b"/>
        <c:numFmt formatCode="#,##0.0" sourceLinked="1"/>
        <c:tickLblPos val="none"/>
        <c:crossAx val="88851968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5418.2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en-US" dirty="0" smtClean="0"/>
                      <a:t>5148.0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overlap val="48"/>
        <c:axId val="88907136"/>
        <c:axId val="88930176"/>
      </c:barChart>
      <c:catAx>
        <c:axId val="88907136"/>
        <c:scaling>
          <c:orientation val="minMax"/>
        </c:scaling>
        <c:delete val="1"/>
        <c:axPos val="l"/>
        <c:numFmt formatCode="General" sourceLinked="1"/>
        <c:tickLblPos val="none"/>
        <c:crossAx val="88930176"/>
        <c:crosses val="autoZero"/>
        <c:auto val="1"/>
        <c:lblAlgn val="ctr"/>
        <c:lblOffset val="100"/>
      </c:catAx>
      <c:valAx>
        <c:axId val="88930176"/>
        <c:scaling>
          <c:orientation val="minMax"/>
        </c:scaling>
        <c:delete val="1"/>
        <c:axPos val="b"/>
        <c:numFmt formatCode="#,##0.0" sourceLinked="1"/>
        <c:tickLblPos val="none"/>
        <c:crossAx val="88907136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blipFill dpi="0" rotWithShape="1">
                <a:blip xmlns:r="http://schemas.openxmlformats.org/officeDocument/2006/relationships" r:embed="rId1">
                  <a:alphaModFix amt="77000"/>
                </a:blip>
                <a:srcRect/>
                <a:tile tx="0" ty="0" sx="100000" sy="100000" flip="none" algn="tl"/>
              </a:blip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en-US" dirty="0" smtClean="0"/>
                      <a:t>119.6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52899.5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Исполнено </a:t>
                    </a:r>
                    <a:r>
                      <a:rPr lang="en-US" dirty="0" smtClean="0"/>
                      <a:t>121.3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20215.599999999922</c:v>
                </c:pt>
              </c:numCache>
            </c:numRef>
          </c:val>
        </c:ser>
        <c:overlap val="50"/>
        <c:axId val="108795008"/>
        <c:axId val="108796544"/>
      </c:barChart>
      <c:catAx>
        <c:axId val="108795008"/>
        <c:scaling>
          <c:orientation val="minMax"/>
        </c:scaling>
        <c:delete val="1"/>
        <c:axPos val="l"/>
        <c:numFmt formatCode="General" sourceLinked="1"/>
        <c:tickLblPos val="none"/>
        <c:crossAx val="108796544"/>
        <c:crosses val="autoZero"/>
        <c:auto val="1"/>
        <c:lblAlgn val="ctr"/>
        <c:lblOffset val="100"/>
      </c:catAx>
      <c:valAx>
        <c:axId val="108796544"/>
        <c:scaling>
          <c:orientation val="minMax"/>
        </c:scaling>
        <c:delete val="1"/>
        <c:axPos val="b"/>
        <c:numFmt formatCode="#,##0.0" sourceLinked="1"/>
        <c:tickLblPos val="none"/>
        <c:crossAx val="108795008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2"/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1489570251666416E-2"/>
          <c:y val="7.8222463117296734E-2"/>
          <c:w val="0.95702085949666715"/>
          <c:h val="0.8435550737654066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baseline="0" dirty="0" smtClean="0"/>
                      <a:t> </a:t>
                    </a:r>
                    <a:r>
                      <a:rPr lang="en-US" baseline="0" dirty="0" smtClean="0"/>
                      <a:t>11.5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33883.9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AF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11.4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13650.3</c:v>
                </c:pt>
              </c:numCache>
            </c:numRef>
          </c:val>
        </c:ser>
        <c:overlap val="50"/>
        <c:axId val="109601152"/>
        <c:axId val="109602688"/>
      </c:barChart>
      <c:catAx>
        <c:axId val="109601152"/>
        <c:scaling>
          <c:orientation val="minMax"/>
        </c:scaling>
        <c:delete val="1"/>
        <c:axPos val="l"/>
        <c:numFmt formatCode="General" sourceLinked="1"/>
        <c:tickLblPos val="none"/>
        <c:crossAx val="109602688"/>
        <c:crosses val="autoZero"/>
        <c:auto val="1"/>
        <c:lblAlgn val="ctr"/>
        <c:lblOffset val="100"/>
      </c:catAx>
      <c:valAx>
        <c:axId val="109602688"/>
        <c:scaling>
          <c:orientation val="minMax"/>
        </c:scaling>
        <c:delete val="1"/>
        <c:axPos val="b"/>
        <c:numFmt formatCode="#,##0.0" sourceLinked="1"/>
        <c:tickLblPos val="none"/>
        <c:crossAx val="10960115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4859E-2"/>
                  <c:y val="-4.497978692364912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3350.4</a:t>
                    </a: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en-US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3350.4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64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en-US" sz="1600" dirty="0" smtClean="0"/>
                      <a:t>3194.5</a:t>
                    </a:r>
                  </a:p>
                  <a:p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.0">
                  <c:v>3194.5</c:v>
                </c:pt>
              </c:numCache>
            </c:numRef>
          </c:val>
        </c:ser>
        <c:shape val="cylinder"/>
        <c:axId val="93228416"/>
        <c:axId val="93234304"/>
        <c:axId val="0"/>
      </c:bar3DChart>
      <c:catAx>
        <c:axId val="93228416"/>
        <c:scaling>
          <c:orientation val="minMax"/>
        </c:scaling>
        <c:axPos val="b"/>
        <c:numFmt formatCode="General" sourceLinked="1"/>
        <c:tickLblPos val="nextTo"/>
        <c:crossAx val="93234304"/>
        <c:crosses val="autoZero"/>
        <c:auto val="1"/>
        <c:lblAlgn val="ctr"/>
        <c:lblOffset val="100"/>
      </c:catAx>
      <c:valAx>
        <c:axId val="9323430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22841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5.3671871524533996E-2"/>
                  <c:y val="1.49934764775407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104.9</a:t>
                    </a: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104.9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62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en-US" sz="1600" dirty="0" smtClean="0"/>
                      <a:t>89.9</a:t>
                    </a:r>
                  </a:p>
                  <a:p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89.9</c:v>
                </c:pt>
              </c:numCache>
            </c:numRef>
          </c:val>
        </c:ser>
        <c:shape val="cylinder"/>
        <c:axId val="93375872"/>
        <c:axId val="93525120"/>
        <c:axId val="0"/>
      </c:bar3DChart>
      <c:catAx>
        <c:axId val="93375872"/>
        <c:scaling>
          <c:orientation val="minMax"/>
        </c:scaling>
        <c:axPos val="b"/>
        <c:numFmt formatCode="General" sourceLinked="1"/>
        <c:tickLblPos val="nextTo"/>
        <c:crossAx val="93525120"/>
        <c:crosses val="autoZero"/>
        <c:auto val="1"/>
        <c:lblAlgn val="ctr"/>
        <c:lblOffset val="100"/>
      </c:catAx>
      <c:valAx>
        <c:axId val="9352512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375872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248142710974884E-2"/>
                  <c:y val="-3.427031384658981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9845.3</a:t>
                    </a: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9845.2999999999938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66"/>
                  <c:y val="-1.499326230788305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Исполнено</a:t>
                    </a:r>
                    <a:r>
                      <a:rPr lang="en-US" sz="1200" dirty="0" smtClean="0"/>
                      <a:t>99813.9</a:t>
                    </a:r>
                    <a:r>
                      <a:rPr lang="ru-RU" sz="1600" dirty="0" smtClean="0"/>
                      <a:t>,0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Лист1!$A$2:$A$3</c:f>
              <c:strCache>
                <c:ptCount val="2"/>
                <c:pt idx="1">
                  <c:v>Категория 2</c:v>
                </c:pt>
              </c:strCache>
            </c:strRef>
          </c:cat>
          <c:val>
            <c:numRef>
              <c:f>Лист1!$C$2:$C$2</c:f>
              <c:numCache>
                <c:formatCode>#,##0.0</c:formatCode>
                <c:ptCount val="1"/>
                <c:pt idx="0">
                  <c:v>9813.9</c:v>
                </c:pt>
              </c:numCache>
            </c:numRef>
          </c:val>
        </c:ser>
        <c:shape val="cylinder"/>
        <c:axId val="93670400"/>
        <c:axId val="93688576"/>
        <c:axId val="0"/>
      </c:bar3DChart>
      <c:catAx>
        <c:axId val="93670400"/>
        <c:scaling>
          <c:orientation val="minMax"/>
        </c:scaling>
        <c:axPos val="b"/>
        <c:numFmt formatCode="General" sourceLinked="1"/>
        <c:tickLblPos val="nextTo"/>
        <c:crossAx val="93688576"/>
        <c:crosses val="autoZero"/>
        <c:auto val="1"/>
        <c:lblAlgn val="ctr"/>
        <c:lblOffset val="100"/>
      </c:catAx>
      <c:valAx>
        <c:axId val="9368857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67040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7.7777777777777779E-2"/>
          <c:y val="1.3822897335807773E-2"/>
          <c:w val="0.84444444444444688"/>
          <c:h val="0.828439293103819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rgbClr val="5390FF"/>
              </a:solidFill>
            </c:spPr>
          </c:dPt>
          <c:dLbls>
            <c:dLbl>
              <c:idx val="0"/>
              <c:layout>
                <c:manualLayout>
                  <c:x val="6.3888888888888884E-2"/>
                  <c:y val="-0.2920626159851559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0100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4689.7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36.1%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319444444444457"/>
                  <c:y val="0.1079361841684266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2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192.7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</a:t>
                    </a:r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4027777777777778"/>
                  <c:y val="-9.947089947089952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300</a:t>
                    </a:r>
                  </a:p>
                  <a:p>
                    <a:r>
                      <a:rPr lang="en-US" dirty="0" smtClean="0"/>
                      <a:t>32.3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0.3%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5.9722112860892414E-2"/>
                  <c:y val="0.114286047577386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0400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1376.6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10.6%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11805566491688543"/>
                  <c:y val="8.253918260217470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500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1145.9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8.7%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22222222222222221"/>
                  <c:y val="-2.962962962962972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0800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5412.0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41.9%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20416666666666666"/>
                  <c:y val="4.23278756822063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0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119.6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0.8%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13055555555555537"/>
                  <c:y val="9.312135983002124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1100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11.4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3.6111111111111212E-2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0.20972222222222292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0100</c:v>
                </c:pt>
                <c:pt idx="1">
                  <c:v>0200</c:v>
                </c:pt>
                <c:pt idx="2">
                  <c:v>0300</c:v>
                </c:pt>
                <c:pt idx="3">
                  <c:v>0400</c:v>
                </c:pt>
                <c:pt idx="4">
                  <c:v>0500</c:v>
                </c:pt>
                <c:pt idx="5">
                  <c:v>0800</c:v>
                </c:pt>
                <c:pt idx="6">
                  <c:v>1000</c:v>
                </c:pt>
                <c:pt idx="7">
                  <c:v>1100</c:v>
                </c:pt>
                <c:pt idx="8">
                  <c:v>0705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4689.7</c:v>
                </c:pt>
                <c:pt idx="1">
                  <c:v>192.7</c:v>
                </c:pt>
                <c:pt idx="2">
                  <c:v>32.299999999999997</c:v>
                </c:pt>
                <c:pt idx="3">
                  <c:v>1376.6</c:v>
                </c:pt>
                <c:pt idx="4">
                  <c:v>1145.9000000000001</c:v>
                </c:pt>
                <c:pt idx="5">
                  <c:v>5418</c:v>
                </c:pt>
                <c:pt idx="6">
                  <c:v>119.6</c:v>
                </c:pt>
                <c:pt idx="7">
                  <c:v>11.4</c:v>
                </c:pt>
                <c:pt idx="8">
                  <c:v>5.9</c:v>
                </c:pt>
              </c:numCache>
            </c:numRef>
          </c:val>
        </c:ser>
      </c:pie3DChart>
      <c:spPr>
        <a:noFill/>
        <a:ln w="25399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1469505564968082E-2"/>
          <c:y val="0.18791678556238298"/>
          <c:w val="0.95794514626178795"/>
          <c:h val="0.807839579620646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en-US" dirty="0" smtClean="0"/>
                      <a:t>4777.3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99177.7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4689.7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58348.2</c:v>
                </c:pt>
              </c:numCache>
            </c:numRef>
          </c:val>
        </c:ser>
        <c:overlap val="50"/>
        <c:axId val="94479872"/>
        <c:axId val="94481408"/>
      </c:barChart>
      <c:catAx>
        <c:axId val="94479872"/>
        <c:scaling>
          <c:orientation val="minMax"/>
        </c:scaling>
        <c:delete val="1"/>
        <c:axPos val="l"/>
        <c:numFmt formatCode="General" sourceLinked="1"/>
        <c:tickLblPos val="none"/>
        <c:crossAx val="94481408"/>
        <c:crosses val="autoZero"/>
        <c:auto val="1"/>
        <c:lblAlgn val="ctr"/>
        <c:lblOffset val="100"/>
      </c:catAx>
      <c:valAx>
        <c:axId val="94481408"/>
        <c:scaling>
          <c:orientation val="minMax"/>
        </c:scaling>
        <c:delete val="1"/>
        <c:axPos val="b"/>
        <c:numFmt formatCode="#,##0.0" sourceLinked="1"/>
        <c:tickLblPos val="none"/>
        <c:crossAx val="94479872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</c:chart>
  <c:txPr>
    <a:bodyPr/>
    <a:lstStyle/>
    <a:p>
      <a:pPr>
        <a:defRPr sz="160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483"/>
          <c:h val="0.9659258623288242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en-US" dirty="0" smtClean="0"/>
                      <a:t>192.7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4700573798419714"/>
                  <c:y val="2.135231316725981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192.7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94680192"/>
        <c:axId val="94681728"/>
      </c:barChart>
      <c:catAx>
        <c:axId val="94680192"/>
        <c:scaling>
          <c:orientation val="minMax"/>
        </c:scaling>
        <c:delete val="1"/>
        <c:axPos val="l"/>
        <c:numFmt formatCode="General" sourceLinked="1"/>
        <c:tickLblPos val="none"/>
        <c:crossAx val="94681728"/>
        <c:crosses val="autoZero"/>
        <c:auto val="1"/>
        <c:lblAlgn val="ctr"/>
        <c:lblOffset val="100"/>
      </c:catAx>
      <c:valAx>
        <c:axId val="94681728"/>
        <c:scaling>
          <c:orientation val="minMax"/>
        </c:scaling>
        <c:delete val="1"/>
        <c:axPos val="b"/>
        <c:numFmt formatCode="#,##0.0" sourceLinked="1"/>
        <c:tickLblPos val="none"/>
        <c:crossAx val="9468019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95E-2"/>
          <c:w val="0.95967936290507505"/>
          <c:h val="0.9659258623288248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0.15794731952971083"/>
                  <c:y val="2.135231316725986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en-US" dirty="0" smtClean="0"/>
                      <a:t>32.4</a:t>
                    </a:r>
                    <a:endParaRPr lang="ru-RU" dirty="0"/>
                  </a:p>
                </c:rich>
              </c:tx>
              <c:dLblPos val="out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32.3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overlap val="50"/>
        <c:axId val="94933760"/>
        <c:axId val="94935296"/>
      </c:barChart>
      <c:catAx>
        <c:axId val="94933760"/>
        <c:scaling>
          <c:orientation val="minMax"/>
        </c:scaling>
        <c:delete val="1"/>
        <c:axPos val="l"/>
        <c:numFmt formatCode="General" sourceLinked="1"/>
        <c:tickLblPos val="none"/>
        <c:crossAx val="94935296"/>
        <c:crosses val="autoZero"/>
        <c:auto val="1"/>
        <c:lblAlgn val="ctr"/>
        <c:lblOffset val="100"/>
      </c:catAx>
      <c:valAx>
        <c:axId val="94935296"/>
        <c:scaling>
          <c:orientation val="minMax"/>
        </c:scaling>
        <c:delete val="1"/>
        <c:axPos val="b"/>
        <c:numFmt formatCode="#,##0.0" sourceLinked="1"/>
        <c:tickLblPos val="none"/>
        <c:crossAx val="9493376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1984991393455087E-2"/>
          <c:y val="3.8095333321668111E-2"/>
          <c:w val="0.95605503155733162"/>
          <c:h val="0.9238093333566637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Утверждено </a:t>
                    </a:r>
                    <a:r>
                      <a:rPr lang="en-US" dirty="0" smtClean="0"/>
                      <a:t>1384.3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58272.3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en-US" dirty="0" smtClean="0"/>
                      <a:t>1376.6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27470.1</c:v>
                </c:pt>
              </c:numCache>
            </c:numRef>
          </c:val>
        </c:ser>
        <c:overlap val="50"/>
        <c:axId val="96218496"/>
        <c:axId val="96171136"/>
      </c:barChart>
      <c:catAx>
        <c:axId val="96218496"/>
        <c:scaling>
          <c:orientation val="minMax"/>
        </c:scaling>
        <c:delete val="1"/>
        <c:axPos val="l"/>
        <c:numFmt formatCode="General" sourceLinked="1"/>
        <c:tickLblPos val="none"/>
        <c:crossAx val="96171136"/>
        <c:crosses val="autoZero"/>
        <c:auto val="1"/>
        <c:lblAlgn val="ctr"/>
        <c:lblOffset val="100"/>
      </c:catAx>
      <c:valAx>
        <c:axId val="96171136"/>
        <c:scaling>
          <c:orientation val="minMax"/>
        </c:scaling>
        <c:delete val="1"/>
        <c:axPos val="b"/>
        <c:numFmt formatCode="#,##0.0" sourceLinked="1"/>
        <c:tickLblPos val="none"/>
        <c:crossAx val="96218496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0.02151</cdr:x>
      <cdr:y>0.11539</cdr:y>
    </cdr:from>
    <cdr:to>
      <cdr:x>0.98925</cdr:x>
      <cdr:y>0.26923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214314"/>
          <a:ext cx="6429378" cy="285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4689.7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98.2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192.7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100,0%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0.08006</cdr:y>
    </cdr:from>
    <cdr:to>
      <cdr:x>0.93965</cdr:x>
      <cdr:y>0.21339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21" y="142857"/>
          <a:ext cx="6439803" cy="2379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32.3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99.7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0.07142</cdr:y>
    </cdr:from>
    <cdr:to>
      <cdr:x>1</cdr:x>
      <cdr:y>0.19046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142857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1376.6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99.45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0.03571</cdr:y>
    </cdr:from>
    <cdr:to>
      <cdr:x>0.96739</cdr:x>
      <cdr:y>0.15475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71419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1145.9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86.13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5,9.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100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5418.0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100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0.01136</cdr:x>
      <cdr:y>0.03571</cdr:y>
    </cdr:from>
    <cdr:to>
      <cdr:x>0.97728</cdr:x>
      <cdr:y>0.17857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1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19.6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98.6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0.01099</cdr:x>
      <cdr:y>0.03999</cdr:y>
    </cdr:from>
    <cdr:to>
      <cdr:x>0.94506</cdr:x>
      <cdr:y>0.19999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19"/>
          <a:ext cx="6072226" cy="2857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11.4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тыс. руб., исполнение – </a:t>
          </a:r>
          <a:r>
            <a:rPr lang="en-US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99.1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0C48-073E-4EB4-927C-BA50E7C771F7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201-C472-45D4-A31E-4BF4D7E6F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2EA0-E79F-4544-96A1-CD0ADD22EE06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06-8D88-4C05-AF93-D2D07739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38A0-23EF-4023-830A-A90293C6D9F2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DF4-1D34-4BA9-806D-3CEE7883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F4E-E237-4924-B5DE-73ACCB4A8DD8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7F3-C0A1-4C7A-A3E4-AE15C22F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BC12-4754-4427-A4E4-54ED9E93BEB3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DF-66C3-4489-A3A5-9EE5741CC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C863-928D-4F74-A288-0637B3827D16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FF00-0CA7-48AD-9855-6A7979C6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2DD5-851A-4B90-BAC8-8F9F0E1185F1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CBCF-29BF-4AE7-8B54-19601468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B41-68F7-4E3C-99B3-1CEC31B88845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F3A3-91AA-41BB-B499-1A79C0D38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D306-5731-4CEE-8965-1D3D627C6612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33D-47E5-4031-AC3C-11E4BDAB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4EA9-FADB-460D-AB2D-93371D51B002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B95-B192-44EE-9BEA-7BEA572D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F2E-2F41-4E66-A79C-8E4ACCE4A5B4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289-1E5F-4B1C-B90F-97A6053D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CBF60-5E24-4B8A-B99F-1E2B70D10F9E}" type="datetimeFigureOut">
              <a:rPr lang="ru-RU"/>
              <a:pPr>
                <a:defRPr/>
              </a:pPr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CAB04-C2AF-4C3B-82DF-8E20DC334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0424"/>
            <a:ext cx="9252520" cy="194664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Литвиновского сельского поселения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 201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188"/>
            <a:ext cx="9144000" cy="6096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экономики и финансов Администрации Литвиновского сельского поселения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0400 Национальная экономика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9975083"/>
              </p:ext>
            </p:extLst>
          </p:nvPr>
        </p:nvGraphicFramePr>
        <p:xfrm>
          <a:off x="142844" y="3143248"/>
          <a:ext cx="8786873" cy="221171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 (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фонды)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1335.6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1335.5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r>
                        <a:rPr lang="en-US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</a:t>
                      </a:r>
                      <a:r>
                        <a:rPr lang="ru-RU" sz="16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 в области национальной экономики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48.7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41.1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84.4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582194"/>
              </p:ext>
            </p:extLst>
          </p:nvPr>
        </p:nvGraphicFramePr>
        <p:xfrm>
          <a:off x="2643174" y="785794"/>
          <a:ext cx="6346825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0500 Жилищно – коммунальное хозяйство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302930"/>
              </p:ext>
            </p:extLst>
          </p:nvPr>
        </p:nvGraphicFramePr>
        <p:xfrm>
          <a:off x="142844" y="3000372"/>
          <a:ext cx="8786873" cy="238082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Благоустройство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1330.5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1145.9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86.13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2830511"/>
              </p:ext>
            </p:extLst>
          </p:nvPr>
        </p:nvGraphicFramePr>
        <p:xfrm>
          <a:off x="2360613" y="785813"/>
          <a:ext cx="656590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535" name="Picture 2" descr="http://www.nakhodka-city.ru/files/admnews/L0002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9286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0705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0800 Культура, кинематография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5418.2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5418.0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2594"/>
          </a:xfrm>
          <a:blipFill>
            <a:blip r:embed="rId3" cstate="print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1000 Социальная политика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1124215"/>
              </p:ext>
            </p:extLst>
          </p:nvPr>
        </p:nvGraphicFramePr>
        <p:xfrm>
          <a:off x="142844" y="3000372"/>
          <a:ext cx="8786873" cy="246938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8584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945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08673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Пенсионное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121.3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119.6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98.6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3648575"/>
              </p:ext>
            </p:extLst>
          </p:nvPr>
        </p:nvGraphicFramePr>
        <p:xfrm>
          <a:off x="2574925" y="1000125"/>
          <a:ext cx="628015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5607" name="Picture 2" descr="http://images.kakprosto.ru/articles/201207/3213_1343201251_558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00125"/>
            <a:ext cx="2359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solidFill>
            <a:srgbClr val="539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1100 Физическая культура и спорт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7659888"/>
              </p:ext>
            </p:extLst>
          </p:nvPr>
        </p:nvGraphicFramePr>
        <p:xfrm>
          <a:off x="214282" y="2786058"/>
          <a:ext cx="8715436" cy="20831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2237"/>
                <a:gridCol w="4168950"/>
                <a:gridCol w="1155167"/>
                <a:gridCol w="1174541"/>
                <a:gridCol w="1174541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589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11.5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11.4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99.1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1906331"/>
              </p:ext>
            </p:extLst>
          </p:nvPr>
        </p:nvGraphicFramePr>
        <p:xfrm>
          <a:off x="2428875" y="928688"/>
          <a:ext cx="6500813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631" name="Picture 2" descr="http://www.kineshemec.ru/images/stories/news_01_12/pro_m_vas_2012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000125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основных показателей бюджета Литвиновского сельского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 за 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94188024"/>
              </p:ext>
            </p:extLst>
          </p:nvPr>
        </p:nvGraphicFramePr>
        <p:xfrm>
          <a:off x="2246536" y="1031528"/>
          <a:ext cx="6897464" cy="582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41637572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87375223"/>
              </p:ext>
            </p:extLst>
          </p:nvPr>
        </p:nvGraphicFramePr>
        <p:xfrm>
          <a:off x="4648201" y="857250"/>
          <a:ext cx="4495801" cy="529406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95435"/>
                <a:gridCol w="1000614"/>
                <a:gridCol w="999876"/>
                <a:gridCol w="999876"/>
              </a:tblGrid>
              <a:tr h="11654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373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(НДФЛ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687.8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822.8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119.6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204.8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102.4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41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73.1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67.5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92.3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2263.8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1975.9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87.3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152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Государствен-ная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20.8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33.6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161.5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2666650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33270476"/>
              </p:ext>
            </p:extLst>
          </p:nvPr>
        </p:nvGraphicFramePr>
        <p:xfrm>
          <a:off x="4429124" y="819505"/>
          <a:ext cx="4714875" cy="515608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1642"/>
                <a:gridCol w="1122601"/>
                <a:gridCol w="1010316"/>
                <a:gridCol w="1010316"/>
              </a:tblGrid>
              <a:tr h="11376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43805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</a:t>
                      </a:r>
                    </a:p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находящегося в государственной и муниципальной собственности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74.4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62.2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83.6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31501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6240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100.0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2264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87284149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775439293"/>
              </p:ext>
            </p:extLst>
          </p:nvPr>
        </p:nvGraphicFramePr>
        <p:xfrm>
          <a:off x="4429124" y="857233"/>
          <a:ext cx="4714876" cy="386773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15512"/>
                <a:gridCol w="1178732"/>
                <a:gridCol w="1010316"/>
                <a:gridCol w="1010316"/>
              </a:tblGrid>
              <a:tr h="1598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3609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6452.1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6420.8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1127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192.9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192.9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3200.3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3200.2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расходов Литвиновского сельского поселения за 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8644530"/>
              </p:ext>
            </p:extLst>
          </p:nvPr>
        </p:nvGraphicFramePr>
        <p:xfrm>
          <a:off x="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0100 Общегосударственные вопросы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8564585"/>
              </p:ext>
            </p:extLst>
          </p:nvPr>
        </p:nvGraphicFramePr>
        <p:xfrm>
          <a:off x="214282" y="2500305"/>
          <a:ext cx="8786875" cy="288198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27622"/>
                <a:gridCol w="5177746"/>
                <a:gridCol w="1038366"/>
                <a:gridCol w="1143008"/>
                <a:gridCol w="1000133"/>
              </a:tblGrid>
              <a:tr h="285753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7954"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Правительства Российской Федерации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высших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исполнительных органов 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власти субъектов Российской Федерации, местных администраций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4624.7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4562.7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98.66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надзора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12.4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12.4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125.2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114.6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91.54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394796"/>
              </p:ext>
            </p:extLst>
          </p:nvPr>
        </p:nvGraphicFramePr>
        <p:xfrm>
          <a:off x="2286000" y="642938"/>
          <a:ext cx="6643688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0200 Национальная оборона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928934"/>
          <a:ext cx="8858313" cy="22145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Мобилизационная и вневойсковая подготовка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192.7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192.7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0300 Национальная безопасность и правоохранительная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928934"/>
          <a:ext cx="8858313" cy="22982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</a:t>
                      </a:r>
                      <a:r>
                        <a:rPr lang="en-US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32.4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32.3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99.7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1755</TotalTime>
  <Words>654</Words>
  <Application>Microsoft Office PowerPoint</Application>
  <PresentationFormat>Экран (4:3)</PresentationFormat>
  <Paragraphs>272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Исполнение бюджета  Литвиновского сельского поселения Белокалитвинского района Ростовской области за 2018 год    </vt:lpstr>
      <vt:lpstr>Исполнение основных показателей бюджета Литвиновского сельского поселения за 2018 год (тыс. руб.)</vt:lpstr>
      <vt:lpstr>Налоговые доходы, тыс. руб.</vt:lpstr>
      <vt:lpstr>Неналоговые доходы, тыс. руб.</vt:lpstr>
      <vt:lpstr>Безвозмездные поступления, тыс. руб.</vt:lpstr>
      <vt:lpstr>Исполнение расходов Литвиновского сельского поселения за 2018год</vt:lpstr>
      <vt:lpstr>0100 Общегосударственные вопросы</vt:lpstr>
      <vt:lpstr>0200 Национальная оборона</vt:lpstr>
      <vt:lpstr>0300 Национальная безопасность и правоохранительная деятельность</vt:lpstr>
      <vt:lpstr>0400 Национальная экономика</vt:lpstr>
      <vt:lpstr>0500 Жилищно – коммунальное хозяйство</vt:lpstr>
      <vt:lpstr>0705 ОБРАЗОВАНИЕ</vt:lpstr>
      <vt:lpstr>0800 Культура, кинематография</vt:lpstr>
      <vt:lpstr>1000 Социальная политика</vt:lpstr>
      <vt:lpstr>1100 Физическая культура и спорт</vt:lpstr>
    </vt:vector>
  </TitlesOfParts>
  <Company>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Зайцева</dc:creator>
  <cp:lastModifiedBy>User</cp:lastModifiedBy>
  <cp:revision>188</cp:revision>
  <dcterms:created xsi:type="dcterms:W3CDTF">2013-10-31T05:10:24Z</dcterms:created>
  <dcterms:modified xsi:type="dcterms:W3CDTF">2019-03-14T07:47:47Z</dcterms:modified>
</cp:coreProperties>
</file>