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57" r:id="rId3"/>
    <p:sldId id="256" r:id="rId4"/>
    <p:sldId id="259" r:id="rId5"/>
    <p:sldId id="264" r:id="rId6"/>
    <p:sldId id="268" r:id="rId7"/>
    <p:sldId id="270" r:id="rId8"/>
    <p:sldId id="277" r:id="rId9"/>
    <p:sldId id="279" r:id="rId10"/>
    <p:sldId id="280" r:id="rId11"/>
    <p:sldId id="325" r:id="rId12"/>
    <p:sldId id="350" r:id="rId13"/>
    <p:sldId id="352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00CCFF"/>
    <a:srgbClr val="0000FF"/>
    <a:srgbClr val="FF0066"/>
    <a:srgbClr val="660066"/>
    <a:srgbClr val="00CC00"/>
    <a:srgbClr val="FF0000"/>
    <a:srgbClr val="009900"/>
    <a:srgbClr val="00FF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689" autoAdjust="0"/>
  </p:normalViewPr>
  <p:slideViewPr>
    <p:cSldViewPr>
      <p:cViewPr>
        <p:scale>
          <a:sx n="100" d="100"/>
          <a:sy n="100" d="100"/>
        </p:scale>
        <p:origin x="942" y="13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>
        <c:manualLayout>
          <c:xMode val="edge"/>
          <c:yMode val="edge"/>
          <c:x val="0.66713159614081174"/>
          <c:y val="1.9124381092864011E-2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063377645247712E-2"/>
          <c:y val="8.5634963323859919E-2"/>
          <c:w val="0.62851062525619761"/>
          <c:h val="0.880651472329637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11104.3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1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0.10034804561945188"/>
                  <c:y val="5.1620280673421108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"/>
              <c:layout>
                <c:manualLayout>
                  <c:x val="7.6021246681403252E-3"/>
                  <c:y val="-0.1871235174411515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0"/>
                  <c:y val="-7.1807115139817163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3"/>
              <c:layout>
                <c:manualLayout>
                  <c:x val="-6.3478144625970069E-3"/>
                  <c:y val="-0.1788829018997889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4"/>
              <c:layout>
                <c:manualLayout>
                  <c:x val="-1.57708253287559E-2"/>
                  <c:y val="-0.26030407598620503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5"/>
              <c:layout>
                <c:manualLayout>
                  <c:x val="9.5542785610705339E-2"/>
                  <c:y val="2.8349761673067159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6"/>
              <c:layout>
                <c:manualLayout>
                  <c:x val="4.5094912895441534E-3"/>
                  <c:y val="-0.17160108046897071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7"/>
              <c:layout>
                <c:manualLayout>
                  <c:x val="7.1000197421655489E-2"/>
                  <c:y val="5.9757249194534082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8"/>
              <c:layout>
                <c:manualLayout>
                  <c:x val="-9.6825141072381191E-3"/>
                  <c:y val="-0.11383925882398614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9"/>
              <c:layout>
                <c:manualLayout>
                  <c:x val="0.10342814294390311"/>
                  <c:y val="-0.11959246830673451"/>
                </c:manualLayout>
              </c:layout>
              <c:dLblPos val="bestFit"/>
              <c:showLegendKey val="1"/>
              <c:showVal val="1"/>
              <c:separator> </c:separator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eparator> </c:separator>
            <c:showLeaderLines val="1"/>
          </c:dLbls>
          <c:cat>
            <c:strRef>
              <c:f>Лист1!$A$2:$A$11</c:f>
              <c:strCache>
                <c:ptCount val="8"/>
                <c:pt idx="0">
                  <c:v>Соцполитика - 105.4</c:v>
                </c:pt>
                <c:pt idx="1">
                  <c:v>национальная безопасность- 167.5</c:v>
                </c:pt>
                <c:pt idx="2">
                  <c:v>Национальная оборона-174.8</c:v>
                </c:pt>
                <c:pt idx="3">
                  <c:v>Культура, кинематография - 4269.2</c:v>
                </c:pt>
                <c:pt idx="4">
                  <c:v>Физкультура и спорт - 17.5</c:v>
                </c:pt>
                <c:pt idx="5">
                  <c:v>Нацэкономика - 549.5</c:v>
                </c:pt>
                <c:pt idx="6">
                  <c:v>ЖКХ - 1176.5</c:v>
                </c:pt>
                <c:pt idx="7">
                  <c:v>Общегосударственные вопросы - 4643.9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9.5000000000000119E-3</c:v>
                </c:pt>
                <c:pt idx="1">
                  <c:v>1.5100000000000013E-2</c:v>
                </c:pt>
                <c:pt idx="2">
                  <c:v>1.5800000000000015E-2</c:v>
                </c:pt>
                <c:pt idx="3">
                  <c:v>0.38450000000000023</c:v>
                </c:pt>
                <c:pt idx="4">
                  <c:v>1.600000000000002E-3</c:v>
                </c:pt>
                <c:pt idx="5">
                  <c:v>4.9500000000000037E-2</c:v>
                </c:pt>
                <c:pt idx="6">
                  <c:v>0.10600000000000002</c:v>
                </c:pt>
                <c:pt idx="7">
                  <c:v>0.41820000000000002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5618288327688501"/>
          <c:y val="9.6658102245668329E-2"/>
          <c:w val="0.33538464466758289"/>
          <c:h val="0.8303555294391653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2016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8799297963803618E-3"/>
          <c:y val="0.17015613880221264"/>
          <c:w val="0.58924714726791316"/>
          <c:h val="0.772617816298277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explosion val="25"/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933FF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CC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58,7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/>
                      </a:rPr>
                      <a:t>25</a:t>
                    </a:r>
                  </a:p>
                  <a:p>
                    <a:r>
                      <a:rPr lang="en-US" b="1" dirty="0" smtClean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-1.8463104833335346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effectLst/>
                      </a:rPr>
                      <a:t>6,3 </a:t>
                    </a:r>
                    <a:r>
                      <a:rPr lang="en-US" b="1" dirty="0" smtClean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-8.8930891054542875E-3"/>
                  <c:y val="-5.064374965785274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/>
                      </a:rPr>
                      <a:t>4.8</a:t>
                    </a:r>
                  </a:p>
                  <a:p>
                    <a:endParaRPr lang="en-US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1.6486671717245695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/>
                      </a:rPr>
                      <a:t>3.2%</a:t>
                    </a:r>
                    <a:endParaRPr lang="en-US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/>
                      </a:rPr>
                      <a:t>1.4%</a:t>
                    </a:r>
                    <a:endParaRPr lang="en-US" dirty="0"/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31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Земельный налог(2456 тыс. руб)</c:v>
                </c:pt>
                <c:pt idx="1">
                  <c:v>Налог на доходы физических лиц(1040.4 тыс. руб)</c:v>
                </c:pt>
                <c:pt idx="2">
                  <c:v>Акцизы(207.8 тыс. руб)</c:v>
                </c:pt>
                <c:pt idx="3">
                  <c:v>Налог на совокупный доход (200.0 тыс. руб)</c:v>
                </c:pt>
                <c:pt idx="4">
                  <c:v>Иные налоги</c:v>
                </c:pt>
                <c:pt idx="5">
                  <c:v>Доходы от использования имущества, находящегося в гос. и муниципальной собственности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0.59089999999999998</c:v>
                </c:pt>
                <c:pt idx="1">
                  <c:v>0.25030000000000002</c:v>
                </c:pt>
                <c:pt idx="2">
                  <c:v>6.5199999999999994E-2</c:v>
                </c:pt>
                <c:pt idx="3">
                  <c:v>4.8000000000000001E-2</c:v>
                </c:pt>
                <c:pt idx="4">
                  <c:v>3.2000000000000008E-2</c:v>
                </c:pt>
                <c:pt idx="5">
                  <c:v>1.4E-2</c:v>
                </c:pt>
              </c:numCache>
            </c:numRef>
          </c:val>
        </c:ser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42538209301319296"/>
          <c:y val="0.15448948406406365"/>
          <c:w val="0.41745021877521532"/>
          <c:h val="0.84551051593593185"/>
        </c:manualLayout>
      </c:layout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695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592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9043381893715412E-3"/>
                  <c:y val="-2.9706650336585563E-2"/>
                </c:manualLayout>
              </c:layout>
              <c:showVal val="1"/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Val val="1"/>
            </c:dLbl>
            <c:dLbl>
              <c:idx val="2"/>
              <c:layout>
                <c:manualLayout>
                  <c:x val="8.7130145681146246E-3"/>
                  <c:y val="-2.9706650336585563E-2"/>
                </c:manualLayout>
              </c:layout>
              <c:showVal val="1"/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Val val="1"/>
            </c:dLbl>
            <c:dLbl>
              <c:idx val="5"/>
              <c:layout>
                <c:manualLayout>
                  <c:x val="1.0165183662800481E-2"/>
                  <c:y val="-1.48533251682928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2">
                  <c:v>2014</c:v>
                </c:pt>
                <c:pt idx="3">
                  <c:v>2015ожидаемое</c:v>
                </c:pt>
                <c:pt idx="4">
                  <c:v>2016 (проект)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2" formatCode="#,##0">
                  <c:v>837.1</c:v>
                </c:pt>
                <c:pt idx="3" formatCode="#,##0.00">
                  <c:v>912.2</c:v>
                </c:pt>
                <c:pt idx="4" formatCode="#,##0.00">
                  <c:v>1040.4000000000001</c:v>
                </c:pt>
              </c:numCache>
            </c:numRef>
          </c:val>
        </c:ser>
        <c:shape val="cylinder"/>
        <c:axId val="101638144"/>
        <c:axId val="101640064"/>
        <c:axId val="0"/>
      </c:bar3DChart>
      <c:catAx>
        <c:axId val="1016381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640064"/>
        <c:crosses val="autoZero"/>
        <c:auto val="1"/>
        <c:lblAlgn val="ctr"/>
        <c:lblOffset val="100"/>
      </c:catAx>
      <c:valAx>
        <c:axId val="101640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638144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/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1.8399330379870696E-2"/>
          <c:y val="7.2309461721534574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1.7431785194487438E-2"/>
          <c:y val="0.12690310532129429"/>
          <c:w val="0.90174811981288971"/>
          <c:h val="0.566642238160854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B0F0"/>
            </a:solidFill>
            <a:ln w="28575" cap="flat" cmpd="sng" algn="ctr">
              <a:solidFill>
                <a:schemeClr val="accent5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1871010058711429E-2"/>
                  <c:y val="-2.4753584884330587E-2"/>
                </c:manualLayout>
              </c:layout>
              <c:showVal val="1"/>
            </c:dLbl>
            <c:dLbl>
              <c:idx val="1"/>
              <c:layout>
                <c:manualLayout>
                  <c:x val="2.2046161537606992E-2"/>
                  <c:y val="9.2825943316241066E-3"/>
                </c:manualLayout>
              </c:layout>
              <c:showVal val="1"/>
            </c:dLbl>
            <c:dLbl>
              <c:idx val="2"/>
              <c:layout>
                <c:manualLayout>
                  <c:x val="2.3742020117422848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566868638527513E-2"/>
                  <c:y val="-1.2376792442165295E-2"/>
                </c:manualLayout>
              </c:layout>
              <c:showVal val="1"/>
            </c:dLbl>
            <c:dLbl>
              <c:idx val="4"/>
              <c:layout>
                <c:manualLayout>
                  <c:x val="1.3566868638527513E-2"/>
                  <c:y val="-1.2376792442165295E-2"/>
                </c:manualLayout>
              </c:layout>
              <c:showVal val="1"/>
            </c:dLbl>
            <c:dLbl>
              <c:idx val="5"/>
              <c:layout>
                <c:manualLayout>
                  <c:x val="2.7133737277055023E-2"/>
                  <c:y val="-2.475358488433058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2">
                  <c:v>2014                ()</c:v>
                </c:pt>
                <c:pt idx="3">
                  <c:v>2015год</c:v>
                </c:pt>
                <c:pt idx="4">
                  <c:v>2016 (проект)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2" formatCode="#,##0.00">
                  <c:v>2420.6999999999998</c:v>
                </c:pt>
                <c:pt idx="3" formatCode="#,##0.00">
                  <c:v>2409.1999999999998</c:v>
                </c:pt>
                <c:pt idx="4" formatCode="#,##0.00">
                  <c:v>2456</c:v>
                </c:pt>
              </c:numCache>
            </c:numRef>
          </c:val>
        </c:ser>
        <c:gapWidth val="0"/>
        <c:gapDepth val="0"/>
        <c:shape val="pyramid"/>
        <c:axId val="101837824"/>
        <c:axId val="102576896"/>
        <c:axId val="0"/>
      </c:bar3DChart>
      <c:catAx>
        <c:axId val="10183782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576896"/>
        <c:crosses val="autoZero"/>
        <c:auto val="1"/>
        <c:lblAlgn val="ctr"/>
        <c:lblOffset val="100"/>
      </c:catAx>
      <c:valAx>
        <c:axId val="102576896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83782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Основа формирования проекта бюджета Литвиновского сельского поселения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Белокалитвинского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района  на 2016 год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Литвиновского сельского поселения на 2016 – 2018годы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налоговой политики Литвиновского сельского поселения на 2016 – 2018 годы (Постановление Администрации Литвиновского сельского поселения от 16.11.2015 № 78)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Литвиновского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LinFactNeighborX="7623" custLinFactNeighborY="-4461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EF5B0B8D-0F2A-4BF7-B129-4BABF154B7A0}" type="presOf" srcId="{9BF7A4FA-841F-47F1-98E7-189AC313D563}" destId="{F5C3F7F1-CEA0-49C4-9AA0-D342FEFEA354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Проект бюджета Литвиновского сельского поселения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 2016 год направлен на решение следующих ключевых задач</a:t>
          </a:r>
          <a:endParaRPr lang="ru-RU" sz="140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Литвиновского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43819" custScaleY="103006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43071" custScaleY="104081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en-US" sz="2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11 104.3</a:t>
          </a:r>
          <a:r>
            <a:rPr lang="ru-RU" sz="2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536,5тыс.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4,8%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Защита территории и населения от ЧС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167,5тыс. рублей 1,5%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Другие вопросы в области национальной экономики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13,0тыс.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Коммунальное хозяйство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238,2тыс. рублей 2,2%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Благоустройство территории поселения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938,3тыс.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Социальная политика 105,4 тыс. </a:t>
          </a:r>
          <a:r>
            <a:rPr lang="ru-RU" sz="1200" dirty="0" err="1" smtClean="0"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1,0 %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17,5тыс.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0,2%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4643,9тыс.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41,8%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 174,8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1,6 %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Содержание учреждений  культуры     4269,2 тыс.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38,5%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0" custLinFactNeighborY="-605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06613" custRadScaleInc="-183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64371" custScaleY="145447" custRadScaleRad="101793" custRadScaleInc="-63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9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9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9" custScaleX="145447" custScaleY="145447" custRadScaleRad="178210" custRadScaleInc="-60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9" custScaleX="145447" custScaleY="145447" custRadScaleRad="127374" custRadScaleInc="-115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4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4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4" presStyleCnt="9" custScaleX="145447" custScaleY="145447" custRadScaleRad="180954" custRadScaleInc="-154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5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5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5" presStyleCnt="9" custScaleX="145447" custScaleY="145447" custRadScaleRad="93154" custRadScaleInc="-179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6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6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6" presStyleCnt="9" custScaleX="145447" custScaleY="145447" custRadScaleRad="99583" custRadScaleInc="-14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6894" custRadScaleInc="-86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13239CE9-A9D4-4F49-A13C-9919904AE0F6}" type="presOf" srcId="{15828F25-D9DC-474E-BDB7-D0C96BB09D53}" destId="{40A4609C-9060-46DB-B6FB-91E6E6B2159D}" srcOrd="1" destOrd="0" presId="urn:microsoft.com/office/officeart/2005/8/layout/radial1"/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50CDAB28-315D-4236-A476-DFA283B93D79}" type="presOf" srcId="{5A305073-4AE3-4F5A-9103-E20EE30AA624}" destId="{B4689F4D-C616-4B5A-AB08-969AFEC6F29C}" srcOrd="0" destOrd="0" presId="urn:microsoft.com/office/officeart/2005/8/layout/radial1"/>
    <dgm:cxn modelId="{06EF4E22-1112-4261-B187-A77557CCA008}" type="presOf" srcId="{0AA0458B-F171-4752-8952-9B01C6B0DB39}" destId="{9A99AA90-6398-4A9E-9C90-9A289D0B4ED1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85264E3-9117-4119-B98B-48C5328DB343}" srcId="{B179D74B-D7BA-4ED1-A72F-D0DA76E8417A}" destId="{84FA42E0-3171-4CBA-9E87-E80A4C844FE3}" srcOrd="5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6" destOrd="0" parTransId="{850BDB31-7899-47A8-8A8D-2651EE81DB1C}" sibTransId="{5E26D90B-22ED-4AB4-8D07-24D8137BEB98}"/>
    <dgm:cxn modelId="{36A62753-1A2B-48AC-97D7-9E5E925242AE}" type="presOf" srcId="{0AA0458B-F171-4752-8952-9B01C6B0DB39}" destId="{2AE10A3F-8376-4022-8435-7D23E2A99C52}" srcOrd="1" destOrd="0" presId="urn:microsoft.com/office/officeart/2005/8/layout/radial1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BA40801B-6F8E-48DF-AA7D-8DF4558A656F}" type="presOf" srcId="{15828F25-D9DC-474E-BDB7-D0C96BB09D53}" destId="{09F81971-61A1-4CB0-8EEA-38BD69D84A68}" srcOrd="0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277B7D77-55D6-4676-8C59-036C19632EA2}" type="presOf" srcId="{2A64F063-8E2B-4178-A591-FB7DC84F714A}" destId="{8E90EB8E-B405-4CFE-8B98-4A3730E11E4A}" srcOrd="0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D015EBAF-0B0F-4D0A-8F07-38D39946D720}" srcId="{B179D74B-D7BA-4ED1-A72F-D0DA76E8417A}" destId="{C6A1BDBE-B799-45DE-8DF1-D0A56A293435}" srcOrd="4" destOrd="0" parTransId="{7FE7A46F-F120-46C2-8441-BB1D9BA17B40}" sibTransId="{B358B0F7-9D28-4C8F-9C22-734A2FEDCC8D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A039F956-7F5F-44E0-9730-AE32B8ADDABD}" type="presParOf" srcId="{FC4E895A-5CB6-4776-9D34-BC12EF08CF61}" destId="{09F81971-61A1-4CB0-8EEA-38BD69D84A68}" srcOrd="3" destOrd="0" presId="urn:microsoft.com/office/officeart/2005/8/layout/radial1"/>
    <dgm:cxn modelId="{21C72078-CA85-4061-84D6-00E7F0A66762}" type="presParOf" srcId="{09F81971-61A1-4CB0-8EEA-38BD69D84A68}" destId="{40A4609C-9060-46DB-B6FB-91E6E6B2159D}" srcOrd="0" destOrd="0" presId="urn:microsoft.com/office/officeart/2005/8/layout/radial1"/>
    <dgm:cxn modelId="{2F0EDCA0-CACE-4251-BD37-6D2B9D121789}" type="presParOf" srcId="{FC4E895A-5CB6-4776-9D34-BC12EF08CF61}" destId="{B4689F4D-C616-4B5A-AB08-969AFEC6F29C}" srcOrd="4" destOrd="0" presId="urn:microsoft.com/office/officeart/2005/8/layout/radial1"/>
    <dgm:cxn modelId="{DE044417-E4D9-4E1F-A26E-D6FEC2C19B25}" type="presParOf" srcId="{FC4E895A-5CB6-4776-9D34-BC12EF08CF61}" destId="{9A99AA90-6398-4A9E-9C90-9A289D0B4ED1}" srcOrd="5" destOrd="0" presId="urn:microsoft.com/office/officeart/2005/8/layout/radial1"/>
    <dgm:cxn modelId="{367ECCBE-269C-41E4-A994-B65C96EBEC99}" type="presParOf" srcId="{9A99AA90-6398-4A9E-9C90-9A289D0B4ED1}" destId="{2AE10A3F-8376-4022-8435-7D23E2A99C52}" srcOrd="0" destOrd="0" presId="urn:microsoft.com/office/officeart/2005/8/layout/radial1"/>
    <dgm:cxn modelId="{BD4F2327-D13A-40E1-9967-42FCF67622E5}" type="presParOf" srcId="{FC4E895A-5CB6-4776-9D34-BC12EF08CF61}" destId="{8E90EB8E-B405-4CFE-8B98-4A3730E11E4A}" srcOrd="6" destOrd="0" presId="urn:microsoft.com/office/officeart/2005/8/layout/radial1"/>
    <dgm:cxn modelId="{E37B3763-3433-403F-825B-5EE5AF2254DC}" type="presParOf" srcId="{FC4E895A-5CB6-4776-9D34-BC12EF08CF61}" destId="{D23AFAD6-9784-476C-B26A-F6CCAEF2A753}" srcOrd="7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8" destOrd="0" presId="urn:microsoft.com/office/officeart/2005/8/layout/radial1"/>
    <dgm:cxn modelId="{E338D541-BA1D-4029-AD58-832BB1FEBD3F}" type="presParOf" srcId="{FC4E895A-5CB6-4776-9D34-BC12EF08CF61}" destId="{6CE479B8-58DF-48DD-AC0B-D0C5FC6877CB}" srcOrd="9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10" destOrd="0" presId="urn:microsoft.com/office/officeart/2005/8/layout/radial1"/>
    <dgm:cxn modelId="{03777F11-38CE-41AA-AF27-B13837171558}" type="presParOf" srcId="{FC4E895A-5CB6-4776-9D34-BC12EF08CF61}" destId="{1BB1C879-ADD1-46CE-9D67-364F5ECE1CD3}" srcOrd="11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12" destOrd="0" presId="urn:microsoft.com/office/officeart/2005/8/layout/radial1"/>
    <dgm:cxn modelId="{BB0018DC-8D1B-40DE-BA8C-F34F961AB309}" type="presParOf" srcId="{FC4E895A-5CB6-4776-9D34-BC12EF08CF61}" destId="{A5A442AC-CDA8-474B-92EE-3D632F0EC957}" srcOrd="13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4" destOrd="0" presId="urn:microsoft.com/office/officeart/2005/8/layout/radial1"/>
    <dgm:cxn modelId="{056F96FF-72E0-4896-8E1B-3A25063FD02C}" type="presParOf" srcId="{FC4E895A-5CB6-4776-9D34-BC12EF08CF61}" destId="{BC211171-4868-4B1B-8C84-7AFE7DA92B72}" srcOrd="15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6" destOrd="0" presId="urn:microsoft.com/office/officeart/2005/8/layout/radial1"/>
    <dgm:cxn modelId="{F7F15935-6194-4385-A09A-61576EDE1BCE}" type="presParOf" srcId="{FC4E895A-5CB6-4776-9D34-BC12EF08CF61}" destId="{38A04AD7-3C30-42FD-9169-981E636C19E5}" srcOrd="17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D28250F7-8508-4731-B769-FA274B0E6D00}" type="presOf" srcId="{517D4731-E778-4229-ADC1-3054A5537D2B}" destId="{0CCA2EBD-E007-40E2-BC0A-B9FC8941343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9925.2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179.1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5179CA76-EBAF-4E54-9851-C458CD57559E}" type="presOf" srcId="{517D4731-E778-4229-ADC1-3054A5537D2B}" destId="{0CCA2EBD-E007-40E2-BC0A-B9FC8941343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6B050C-2F50-460D-B816-B462A7F72C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FE3127-1B0D-4C6B-A650-404DBADB2CC8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год – 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4 249.2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214F8E-A75B-4638-A8E9-5CF5A7D0A410}" type="parTrans" cxnId="{C1CBDE8E-29AF-40F0-A594-A76DBDDADBC4}">
      <dgm:prSet/>
      <dgm:spPr/>
      <dgm:t>
        <a:bodyPr/>
        <a:lstStyle/>
        <a:p>
          <a:endParaRPr lang="ru-RU"/>
        </a:p>
      </dgm:t>
    </dgm:pt>
    <dgm:pt modelId="{7C7A7054-43D5-4DD4-BDC5-FFF9E999C047}" type="sibTrans" cxnId="{C1CBDE8E-29AF-40F0-A594-A76DBDDADBC4}">
      <dgm:prSet/>
      <dgm:spPr/>
      <dgm:t>
        <a:bodyPr/>
        <a:lstStyle/>
        <a:p>
          <a:endParaRPr lang="ru-RU"/>
        </a:p>
      </dgm:t>
    </dgm:pt>
    <dgm:pt modelId="{1A549A81-CF55-48FE-8666-86A42F01E15C}" type="pres">
      <dgm:prSet presAssocID="{326B050C-2F50-460D-B816-B462A7F72C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AA10FA-C07B-4E36-AE0E-D9FADA6BFF46}" type="pres">
      <dgm:prSet presAssocID="{5EFE3127-1B0D-4C6B-A650-404DBADB2CC8}" presName="parentLin" presStyleCnt="0"/>
      <dgm:spPr/>
    </dgm:pt>
    <dgm:pt modelId="{61C65536-371C-4245-BD9F-F013A99C09CF}" type="pres">
      <dgm:prSet presAssocID="{5EFE3127-1B0D-4C6B-A650-404DBADB2CC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F272094-9CD0-4509-9786-0A048F61615B}" type="pres">
      <dgm:prSet presAssocID="{5EFE3127-1B0D-4C6B-A650-404DBADB2C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DAAAC-A6D1-4C53-B082-3FAE6C2A781C}" type="pres">
      <dgm:prSet presAssocID="{5EFE3127-1B0D-4C6B-A650-404DBADB2CC8}" presName="negativeSpace" presStyleCnt="0"/>
      <dgm:spPr/>
    </dgm:pt>
    <dgm:pt modelId="{BB6C09AA-C921-4E6A-83DC-709E72FB8C8C}" type="pres">
      <dgm:prSet presAssocID="{5EFE3127-1B0D-4C6B-A650-404DBADB2CC8}" presName="childText" presStyleLbl="conFgAcc1" presStyleIdx="0" presStyleCnt="1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C1CBDE8E-29AF-40F0-A594-A76DBDDADBC4}" srcId="{326B050C-2F50-460D-B816-B462A7F72C36}" destId="{5EFE3127-1B0D-4C6B-A650-404DBADB2CC8}" srcOrd="0" destOrd="0" parTransId="{EC214F8E-A75B-4638-A8E9-5CF5A7D0A410}" sibTransId="{7C7A7054-43D5-4DD4-BDC5-FFF9E999C047}"/>
    <dgm:cxn modelId="{4A27CBA2-82E6-4943-B0A7-1DF03DBD4346}" type="presOf" srcId="{326B050C-2F50-460D-B816-B462A7F72C36}" destId="{1A549A81-CF55-48FE-8666-86A42F01E15C}" srcOrd="0" destOrd="0" presId="urn:microsoft.com/office/officeart/2005/8/layout/list1"/>
    <dgm:cxn modelId="{4C41D497-4B05-405A-AE23-781995A555E0}" type="presOf" srcId="{5EFE3127-1B0D-4C6B-A650-404DBADB2CC8}" destId="{61C65536-371C-4245-BD9F-F013A99C09CF}" srcOrd="0" destOrd="0" presId="urn:microsoft.com/office/officeart/2005/8/layout/list1"/>
    <dgm:cxn modelId="{6004009A-3FEF-4476-B1AF-3AE79F83CE6E}" type="presOf" srcId="{5EFE3127-1B0D-4C6B-A650-404DBADB2CC8}" destId="{9F272094-9CD0-4509-9786-0A048F61615B}" srcOrd="1" destOrd="0" presId="urn:microsoft.com/office/officeart/2005/8/layout/list1"/>
    <dgm:cxn modelId="{EAB15965-7B54-4501-941B-341ABA271CAC}" type="presParOf" srcId="{1A549A81-CF55-48FE-8666-86A42F01E15C}" destId="{69AA10FA-C07B-4E36-AE0E-D9FADA6BFF46}" srcOrd="0" destOrd="0" presId="urn:microsoft.com/office/officeart/2005/8/layout/list1"/>
    <dgm:cxn modelId="{CBFDD06F-4784-4AA8-A681-A32148C55782}" type="presParOf" srcId="{69AA10FA-C07B-4E36-AE0E-D9FADA6BFF46}" destId="{61C65536-371C-4245-BD9F-F013A99C09CF}" srcOrd="0" destOrd="0" presId="urn:microsoft.com/office/officeart/2005/8/layout/list1"/>
    <dgm:cxn modelId="{CACD9903-2132-4C31-BEBD-0EE25948A8EB}" type="presParOf" srcId="{69AA10FA-C07B-4E36-AE0E-D9FADA6BFF46}" destId="{9F272094-9CD0-4509-9786-0A048F61615B}" srcOrd="1" destOrd="0" presId="urn:microsoft.com/office/officeart/2005/8/layout/list1"/>
    <dgm:cxn modelId="{B27EEED5-D220-4653-B0C6-6E00E1A91FF3}" type="presParOf" srcId="{1A549A81-CF55-48FE-8666-86A42F01E15C}" destId="{C0FDAAAC-A6D1-4C53-B082-3FAE6C2A781C}" srcOrd="1" destOrd="0" presId="urn:microsoft.com/office/officeart/2005/8/layout/list1"/>
    <dgm:cxn modelId="{A42225EB-CFDA-42F8-8B42-299B860F5FD3}" type="presParOf" srcId="{1A549A81-CF55-48FE-8666-86A42F01E15C}" destId="{BB6C09AA-C921-4E6A-83DC-709E72FB8C8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839D82-1442-4E26-BAB5-5EFE21FA35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EE04E8-FAFF-472A-A271-2B3D04316C2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endParaRPr lang="ru-RU" sz="2000" b="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2000" b="0" dirty="0" smtClean="0">
              <a:effectLst/>
              <a:latin typeface="Times New Roman" pitchFamily="18" charset="0"/>
              <a:cs typeface="Times New Roman" pitchFamily="18" charset="0"/>
            </a:rPr>
            <a:t>Расходы на содержание библиотек составят:   </a:t>
          </a:r>
        </a:p>
        <a:p>
          <a:pPr algn="ctr" rtl="0"/>
          <a:r>
            <a:rPr lang="ru-RU" sz="2000" b="0" dirty="0" smtClean="0">
              <a:effectLst/>
              <a:latin typeface="Times New Roman" pitchFamily="18" charset="0"/>
              <a:cs typeface="Times New Roman" pitchFamily="18" charset="0"/>
            </a:rPr>
            <a:t>в 2016 году -</a:t>
          </a:r>
          <a:r>
            <a:rPr lang="en-US" sz="2000" b="0" smtClean="0">
              <a:effectLst/>
              <a:latin typeface="Times New Roman" pitchFamily="18" charset="0"/>
              <a:cs typeface="Times New Roman" pitchFamily="18" charset="0"/>
            </a:rPr>
            <a:t>872.5</a:t>
          </a:r>
          <a:r>
            <a:rPr lang="ru-RU" sz="2000" b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2000" b="0" dirty="0" smtClean="0">
              <a:effectLst/>
              <a:latin typeface="Times New Roman" pitchFamily="18" charset="0"/>
              <a:cs typeface="Times New Roman" pitchFamily="18" charset="0"/>
            </a:rPr>
            <a:t>. руб.,   </a:t>
          </a:r>
        </a:p>
        <a:p>
          <a:pPr algn="l" rtl="0"/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55185A-2A6D-428E-BC24-A62890041659}" type="parTrans" cxnId="{14372791-2BC6-48E1-850E-DA3195FA6F21}">
      <dgm:prSet/>
      <dgm:spPr/>
      <dgm:t>
        <a:bodyPr/>
        <a:lstStyle/>
        <a:p>
          <a:endParaRPr lang="ru-RU"/>
        </a:p>
      </dgm:t>
    </dgm:pt>
    <dgm:pt modelId="{D6C3C4F8-3995-4710-9AA4-1ECB3374E6E2}" type="sibTrans" cxnId="{14372791-2BC6-48E1-850E-DA3195FA6F21}">
      <dgm:prSet/>
      <dgm:spPr/>
      <dgm:t>
        <a:bodyPr/>
        <a:lstStyle/>
        <a:p>
          <a:endParaRPr lang="ru-RU"/>
        </a:p>
      </dgm:t>
    </dgm:pt>
    <dgm:pt modelId="{D1B470E7-EFF8-43D4-8E14-5A55709D91AA}" type="pres">
      <dgm:prSet presAssocID="{23839D82-1442-4E26-BAB5-5EFE21FA35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74F64-D262-4BF8-9629-14F9702B82C9}" type="pres">
      <dgm:prSet presAssocID="{4DEE04E8-FAFF-472A-A271-2B3D04316C26}" presName="parentText" presStyleLbl="node1" presStyleIdx="0" presStyleCnt="1" custScaleY="330364" custLinFactY="38775" custLinFactNeighborX="-98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E5ED91-BC85-4417-9D05-B2751C845D80}" type="presOf" srcId="{23839D82-1442-4E26-BAB5-5EFE21FA35DF}" destId="{D1B470E7-EFF8-43D4-8E14-5A55709D91AA}" srcOrd="0" destOrd="0" presId="urn:microsoft.com/office/officeart/2005/8/layout/vList2"/>
    <dgm:cxn modelId="{B3C8AE48-F168-4AC1-AFFC-3404894FCF0D}" type="presOf" srcId="{4DEE04E8-FAFF-472A-A271-2B3D04316C26}" destId="{4FB74F64-D262-4BF8-9629-14F9702B82C9}" srcOrd="0" destOrd="0" presId="urn:microsoft.com/office/officeart/2005/8/layout/vList2"/>
    <dgm:cxn modelId="{14372791-2BC6-48E1-850E-DA3195FA6F21}" srcId="{23839D82-1442-4E26-BAB5-5EFE21FA35DF}" destId="{4DEE04E8-FAFF-472A-A271-2B3D04316C26}" srcOrd="0" destOrd="0" parTransId="{E755185A-2A6D-428E-BC24-A62890041659}" sibTransId="{D6C3C4F8-3995-4710-9AA4-1ECB3374E6E2}"/>
    <dgm:cxn modelId="{FD18D55D-5E7D-41E3-BBDA-4E5EBF0B8C4E}" type="presParOf" srcId="{D1B470E7-EFF8-43D4-8E14-5A55709D91AA}" destId="{4FB74F64-D262-4BF8-9629-14F9702B82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Основа формирования проекта бюджета Литвиновского сельского поселения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Белокалитвинского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района  на 2016 год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налоговой политики Литвиновского сельского поселения на 2016 – 2018 годы (Постановление Администрации Литвиновского сельского поселения от 16.11.2015 № 78)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Литвиновского сельского поселения на 2016 – 2018годы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Литвиновского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419287" y="1376382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Проект бюджета Литвиновского сельского поселения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 2016 год направлен на решение следующих ключевых задач</a:t>
          </a:r>
          <a:endParaRPr lang="ru-RU" sz="1400" kern="1200" dirty="0"/>
        </a:p>
      </dsp:txBody>
      <dsp:txXfrm>
        <a:off x="3419287" y="1376382"/>
        <a:ext cx="2390362" cy="2176647"/>
      </dsp:txXfrm>
    </dsp:sp>
    <dsp:sp modelId="{4BFCC67C-01E0-4706-B8B4-1F8F2C2F130B}">
      <dsp:nvSpPr>
        <dsp:cNvPr id="0" name=""/>
        <dsp:cNvSpPr/>
      </dsp:nvSpPr>
      <dsp:spPr>
        <a:xfrm rot="19879275">
          <a:off x="5707944" y="1502980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9879275">
        <a:off x="5707944" y="1502980"/>
        <a:ext cx="227639" cy="602664"/>
      </dsp:txXfrm>
    </dsp:sp>
    <dsp:sp modelId="{D1074AC8-5E5D-44C1-B388-B81C344112D7}">
      <dsp:nvSpPr>
        <dsp:cNvPr id="0" name=""/>
        <dsp:cNvSpPr/>
      </dsp:nvSpPr>
      <dsp:spPr>
        <a:xfrm>
          <a:off x="5761176" y="-1508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61176" y="-1508"/>
        <a:ext cx="2782342" cy="2155979"/>
      </dsp:txXfrm>
    </dsp:sp>
    <dsp:sp modelId="{118CB159-B422-44AE-B8B5-625D5ED9ED39}">
      <dsp:nvSpPr>
        <dsp:cNvPr id="0" name=""/>
        <dsp:cNvSpPr/>
      </dsp:nvSpPr>
      <dsp:spPr>
        <a:xfrm rot="5253603">
          <a:off x="4485755" y="3598016"/>
          <a:ext cx="37969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253603">
        <a:off x="4485755" y="3598016"/>
        <a:ext cx="379690" cy="602664"/>
      </dsp:txXfrm>
    </dsp:sp>
    <dsp:sp modelId="{E0A4CD80-46A9-4C58-B3C2-2D572F0DFB5F}">
      <dsp:nvSpPr>
        <dsp:cNvPr id="0" name=""/>
        <dsp:cNvSpPr/>
      </dsp:nvSpPr>
      <dsp:spPr>
        <a:xfrm>
          <a:off x="3455562" y="4267534"/>
          <a:ext cx="2549253" cy="18258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Литвиновского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5562" y="4267534"/>
        <a:ext cx="2549253" cy="1825825"/>
      </dsp:txXfrm>
    </dsp:sp>
    <dsp:sp modelId="{CB264C7A-5A81-4BAE-807A-A681681D9954}">
      <dsp:nvSpPr>
        <dsp:cNvPr id="0" name=""/>
        <dsp:cNvSpPr/>
      </dsp:nvSpPr>
      <dsp:spPr>
        <a:xfrm rot="1438556">
          <a:off x="5823169" y="2790059"/>
          <a:ext cx="400902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438556">
        <a:off x="5823169" y="2790059"/>
        <a:ext cx="400902" cy="602664"/>
      </dsp:txXfrm>
    </dsp:sp>
    <dsp:sp modelId="{DA20B577-E084-4A3A-8A0B-24E3B4429303}">
      <dsp:nvSpPr>
        <dsp:cNvPr id="0" name=""/>
        <dsp:cNvSpPr/>
      </dsp:nvSpPr>
      <dsp:spPr>
        <a:xfrm>
          <a:off x="6193423" y="2808378"/>
          <a:ext cx="2535994" cy="184488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193423" y="2808378"/>
        <a:ext cx="2535994" cy="1844880"/>
      </dsp:txXfrm>
    </dsp:sp>
    <dsp:sp modelId="{30729D24-0D62-4224-8B03-8D0408277A71}">
      <dsp:nvSpPr>
        <dsp:cNvPr id="0" name=""/>
        <dsp:cNvSpPr/>
      </dsp:nvSpPr>
      <dsp:spPr>
        <a:xfrm rot="8886030">
          <a:off x="3105181" y="2975433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8886030">
        <a:off x="3105181" y="2975433"/>
        <a:ext cx="409266" cy="602664"/>
      </dsp:txXfrm>
    </dsp:sp>
    <dsp:sp modelId="{9B89C421-F0D8-44E3-BD0A-4C6E08938364}">
      <dsp:nvSpPr>
        <dsp:cNvPr id="0" name=""/>
        <dsp:cNvSpPr/>
      </dsp:nvSpPr>
      <dsp:spPr>
        <a:xfrm>
          <a:off x="501575" y="3096609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575" y="3096609"/>
        <a:ext cx="2784275" cy="2123169"/>
      </dsp:txXfrm>
    </dsp:sp>
    <dsp:sp modelId="{7CD94444-8331-41F3-825C-CDF51849DCA2}">
      <dsp:nvSpPr>
        <dsp:cNvPr id="0" name=""/>
        <dsp:cNvSpPr/>
      </dsp:nvSpPr>
      <dsp:spPr>
        <a:xfrm rot="12215655">
          <a:off x="3181516" y="1595472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2215655">
        <a:off x="3181516" y="1595472"/>
        <a:ext cx="265444" cy="602664"/>
      </dsp:txXfrm>
    </dsp:sp>
    <dsp:sp modelId="{30D3701F-8426-4130-8133-4F32806D0F99}">
      <dsp:nvSpPr>
        <dsp:cNvPr id="0" name=""/>
        <dsp:cNvSpPr/>
      </dsp:nvSpPr>
      <dsp:spPr>
        <a:xfrm>
          <a:off x="395531" y="108007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5531" y="108007"/>
        <a:ext cx="2858420" cy="22764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07341" y="1690318"/>
          <a:ext cx="3129317" cy="228975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11 104.3</a:t>
          </a:r>
          <a:r>
            <a:rPr lang="ru-RU" sz="28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007341" y="1690318"/>
        <a:ext cx="3129317" cy="2289756"/>
      </dsp:txXfrm>
    </dsp:sp>
    <dsp:sp modelId="{2CB797D3-131D-4B40-8D1C-3C0BCCD4E26A}">
      <dsp:nvSpPr>
        <dsp:cNvPr id="0" name=""/>
        <dsp:cNvSpPr/>
      </dsp:nvSpPr>
      <dsp:spPr>
        <a:xfrm rot="13976249">
          <a:off x="3606729" y="1717740"/>
          <a:ext cx="260140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60140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3976249">
        <a:off x="3730296" y="1722857"/>
        <a:ext cx="13007" cy="13007"/>
      </dsp:txXfrm>
    </dsp:sp>
    <dsp:sp modelId="{9F81A141-1B04-4A03-B238-37F7A90993F2}">
      <dsp:nvSpPr>
        <dsp:cNvPr id="0" name=""/>
        <dsp:cNvSpPr/>
      </dsp:nvSpPr>
      <dsp:spPr>
        <a:xfrm>
          <a:off x="2282401" y="81890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536,5тыс.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4,8%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282401" y="81890"/>
        <a:ext cx="1717125" cy="1717125"/>
      </dsp:txXfrm>
    </dsp:sp>
    <dsp:sp modelId="{09F81971-61A1-4CB0-8EEA-38BD69D84A68}">
      <dsp:nvSpPr>
        <dsp:cNvPr id="0" name=""/>
        <dsp:cNvSpPr/>
      </dsp:nvSpPr>
      <dsp:spPr>
        <a:xfrm rot="17875710">
          <a:off x="5098138" y="1690211"/>
          <a:ext cx="149339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49339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7875710">
        <a:off x="5169074" y="1698097"/>
        <a:ext cx="7466" cy="7466"/>
      </dsp:txXfrm>
    </dsp:sp>
    <dsp:sp modelId="{B4689F4D-C616-4B5A-AB08-969AFEC6F29C}">
      <dsp:nvSpPr>
        <dsp:cNvPr id="0" name=""/>
        <dsp:cNvSpPr/>
      </dsp:nvSpPr>
      <dsp:spPr>
        <a:xfrm>
          <a:off x="4649563" y="0"/>
          <a:ext cx="1940539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Защита территории и населения от ЧС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167,5тыс. рублей 1,5%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649563" y="0"/>
        <a:ext cx="1940539" cy="1717125"/>
      </dsp:txXfrm>
    </dsp:sp>
    <dsp:sp modelId="{9A99AA90-6398-4A9E-9C90-9A289D0B4ED1}">
      <dsp:nvSpPr>
        <dsp:cNvPr id="0" name=""/>
        <dsp:cNvSpPr/>
      </dsp:nvSpPr>
      <dsp:spPr>
        <a:xfrm rot="20292818">
          <a:off x="5885941" y="1967080"/>
          <a:ext cx="1657862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657862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20292818">
        <a:off x="6673426" y="1937253"/>
        <a:ext cx="82893" cy="82893"/>
      </dsp:txXfrm>
    </dsp:sp>
    <dsp:sp modelId="{8E90EB8E-B405-4CFE-8B98-4A3730E11E4A}">
      <dsp:nvSpPr>
        <dsp:cNvPr id="0" name=""/>
        <dsp:cNvSpPr/>
      </dsp:nvSpPr>
      <dsp:spPr>
        <a:xfrm>
          <a:off x="7423273" y="493829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Другие вопросы в области национальной экономики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13,0тыс.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423273" y="493829"/>
        <a:ext cx="1717125" cy="1717125"/>
      </dsp:txXfrm>
    </dsp:sp>
    <dsp:sp modelId="{D23AFAD6-9784-476C-B26A-F6CCAEF2A753}">
      <dsp:nvSpPr>
        <dsp:cNvPr id="0" name=""/>
        <dsp:cNvSpPr/>
      </dsp:nvSpPr>
      <dsp:spPr>
        <a:xfrm rot="441876">
          <a:off x="6110933" y="3051820"/>
          <a:ext cx="453976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453976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441876">
        <a:off x="6326571" y="3052091"/>
        <a:ext cx="22698" cy="22698"/>
      </dsp:txXfrm>
    </dsp:sp>
    <dsp:sp modelId="{30E7B6AA-B589-42F5-B263-2F67E7BFE06E}">
      <dsp:nvSpPr>
        <dsp:cNvPr id="0" name=""/>
        <dsp:cNvSpPr/>
      </dsp:nvSpPr>
      <dsp:spPr>
        <a:xfrm>
          <a:off x="6555954" y="2344026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Коммунальное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238,2тыс. рублей 2,2%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555954" y="2344026"/>
        <a:ext cx="1717125" cy="1717125"/>
      </dsp:txXfrm>
    </dsp:sp>
    <dsp:sp modelId="{6CE479B8-58DF-48DD-AC0B-D0C5FC6877CB}">
      <dsp:nvSpPr>
        <dsp:cNvPr id="0" name=""/>
        <dsp:cNvSpPr/>
      </dsp:nvSpPr>
      <dsp:spPr>
        <a:xfrm rot="2048068">
          <a:off x="5584773" y="4041343"/>
          <a:ext cx="1567065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567065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2048068">
        <a:off x="6329129" y="4013786"/>
        <a:ext cx="78353" cy="78353"/>
      </dsp:txXfrm>
    </dsp:sp>
    <dsp:sp modelId="{A6529843-AF44-44C9-93DF-E3B0991FDD04}">
      <dsp:nvSpPr>
        <dsp:cNvPr id="0" name=""/>
        <dsp:cNvSpPr/>
      </dsp:nvSpPr>
      <dsp:spPr>
        <a:xfrm>
          <a:off x="6868943" y="4115841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Благоустройство территории поселения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938,3тыс.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8,5%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868943" y="4115841"/>
        <a:ext cx="1717125" cy="1717125"/>
      </dsp:txXfrm>
    </dsp:sp>
    <dsp:sp modelId="{1BB1C879-ADD1-46CE-9D67-364F5ECE1CD3}">
      <dsp:nvSpPr>
        <dsp:cNvPr id="0" name=""/>
        <dsp:cNvSpPr/>
      </dsp:nvSpPr>
      <dsp:spPr>
        <a:xfrm rot="4459386">
          <a:off x="4851535" y="3991503"/>
          <a:ext cx="96491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96491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4459386">
        <a:off x="4897368" y="4000710"/>
        <a:ext cx="4824" cy="4824"/>
      </dsp:txXfrm>
    </dsp:sp>
    <dsp:sp modelId="{5A8679B6-7689-4D75-A7A5-C24CDE107484}">
      <dsp:nvSpPr>
        <dsp:cNvPr id="0" name=""/>
        <dsp:cNvSpPr/>
      </dsp:nvSpPr>
      <dsp:spPr>
        <a:xfrm>
          <a:off x="4286249" y="4017636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Социальная политика 105,4 тыс. </a:t>
          </a:r>
          <a:r>
            <a:rPr lang="ru-RU" sz="1200" kern="1200" dirty="0" err="1" smtClean="0"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2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1,0 %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17,5тыс.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0,2%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86249" y="4017636"/>
        <a:ext cx="1717125" cy="1717125"/>
      </dsp:txXfrm>
    </dsp:sp>
    <dsp:sp modelId="{A5A442AC-CDA8-474B-92EE-3D632F0EC957}">
      <dsp:nvSpPr>
        <dsp:cNvPr id="0" name=""/>
        <dsp:cNvSpPr/>
      </dsp:nvSpPr>
      <dsp:spPr>
        <a:xfrm rot="8794461">
          <a:off x="3407960" y="3591072"/>
          <a:ext cx="240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407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8794461">
        <a:off x="3409103" y="3602632"/>
        <a:ext cx="120" cy="120"/>
      </dsp:txXfrm>
    </dsp:sp>
    <dsp:sp modelId="{D418F6EB-147F-4047-B751-E8166DE58772}">
      <dsp:nvSpPr>
        <dsp:cNvPr id="0" name=""/>
        <dsp:cNvSpPr/>
      </dsp:nvSpPr>
      <dsp:spPr>
        <a:xfrm>
          <a:off x="1833039" y="3217736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4643,9тыс.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41,8%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33039" y="3217736"/>
        <a:ext cx="1717125" cy="1717125"/>
      </dsp:txXfrm>
    </dsp:sp>
    <dsp:sp modelId="{BC211171-4868-4B1B-8C84-7AFE7DA92B72}">
      <dsp:nvSpPr>
        <dsp:cNvPr id="0" name=""/>
        <dsp:cNvSpPr/>
      </dsp:nvSpPr>
      <dsp:spPr>
        <a:xfrm rot="10337106">
          <a:off x="2143595" y="3092001"/>
          <a:ext cx="8939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93937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337106">
        <a:off x="2568215" y="3081273"/>
        <a:ext cx="44696" cy="44696"/>
      </dsp:txXfrm>
    </dsp:sp>
    <dsp:sp modelId="{9779251D-D94F-458D-8625-FA8430489ABD}">
      <dsp:nvSpPr>
        <dsp:cNvPr id="0" name=""/>
        <dsp:cNvSpPr/>
      </dsp:nvSpPr>
      <dsp:spPr>
        <a:xfrm>
          <a:off x="438287" y="2420318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 174,8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1,6 %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38287" y="2420318"/>
        <a:ext cx="1717125" cy="1717125"/>
      </dsp:txXfrm>
    </dsp:sp>
    <dsp:sp modelId="{38A04AD7-3C30-42FD-9169-981E636C19E5}">
      <dsp:nvSpPr>
        <dsp:cNvPr id="0" name=""/>
        <dsp:cNvSpPr/>
      </dsp:nvSpPr>
      <dsp:spPr>
        <a:xfrm rot="12092938">
          <a:off x="1599327" y="1976162"/>
          <a:ext cx="1653530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653530" y="1161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2092938">
        <a:off x="2384754" y="1946443"/>
        <a:ext cx="82676" cy="82676"/>
      </dsp:txXfrm>
    </dsp:sp>
    <dsp:sp modelId="{21AB2C71-7445-44F1-88DA-8920B87614F7}">
      <dsp:nvSpPr>
        <dsp:cNvPr id="0" name=""/>
        <dsp:cNvSpPr/>
      </dsp:nvSpPr>
      <dsp:spPr>
        <a:xfrm>
          <a:off x="0" y="510204"/>
          <a:ext cx="1717125" cy="17171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учреждений  культуры     4269,2 тыс.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38,5%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510204"/>
        <a:ext cx="1717125" cy="17171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58621" y="-466593"/>
          <a:ext cx="4368585" cy="4534758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9925.2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1405" y="68151"/>
        <a:ext cx="2518823" cy="3465267"/>
      </dsp:txXfrm>
    </dsp:sp>
    <dsp:sp modelId="{E30DA2D8-C1F0-4BB3-8F56-836B6D54BAEA}">
      <dsp:nvSpPr>
        <dsp:cNvPr id="0" name=""/>
        <dsp:cNvSpPr/>
      </dsp:nvSpPr>
      <dsp:spPr>
        <a:xfrm>
          <a:off x="2199909" y="848788"/>
          <a:ext cx="3079705" cy="2752782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179.1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3880" y="1173400"/>
        <a:ext cx="1775685" cy="210355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6C09AA-C921-4E6A-83DC-709E72FB8C8C}">
      <dsp:nvSpPr>
        <dsp:cNvPr id="0" name=""/>
        <dsp:cNvSpPr/>
      </dsp:nvSpPr>
      <dsp:spPr>
        <a:xfrm>
          <a:off x="0" y="2036964"/>
          <a:ext cx="8280919" cy="1638000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9F272094-9CD0-4509-9786-0A048F61615B}">
      <dsp:nvSpPr>
        <dsp:cNvPr id="0" name=""/>
        <dsp:cNvSpPr/>
      </dsp:nvSpPr>
      <dsp:spPr>
        <a:xfrm>
          <a:off x="414046" y="1077563"/>
          <a:ext cx="5796644" cy="19188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год – 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4 249.2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046" y="1077563"/>
        <a:ext cx="5796644" cy="1918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B74F64-D262-4BF8-9629-14F9702B82C9}">
      <dsp:nvSpPr>
        <dsp:cNvPr id="0" name=""/>
        <dsp:cNvSpPr/>
      </dsp:nvSpPr>
      <dsp:spPr>
        <a:xfrm>
          <a:off x="0" y="218189"/>
          <a:ext cx="8352928" cy="1853512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effectLst/>
              <a:latin typeface="Times New Roman" pitchFamily="18" charset="0"/>
              <a:cs typeface="Times New Roman" pitchFamily="18" charset="0"/>
            </a:rPr>
            <a:t>Расходы на содержание библиотек составят:  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effectLst/>
              <a:latin typeface="Times New Roman" pitchFamily="18" charset="0"/>
              <a:cs typeface="Times New Roman" pitchFamily="18" charset="0"/>
            </a:rPr>
            <a:t>в 2016 году -</a:t>
          </a:r>
          <a:r>
            <a:rPr lang="en-US" sz="2000" b="0" kern="1200" smtClean="0">
              <a:effectLst/>
              <a:latin typeface="Times New Roman" pitchFamily="18" charset="0"/>
              <a:cs typeface="Times New Roman" pitchFamily="18" charset="0"/>
            </a:rPr>
            <a:t>872.5</a:t>
          </a:r>
          <a:r>
            <a:rPr lang="ru-RU" sz="2000" b="0" kern="120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2000" b="0" kern="1200" dirty="0" smtClean="0">
              <a:effectLst/>
              <a:latin typeface="Times New Roman" pitchFamily="18" charset="0"/>
              <a:cs typeface="Times New Roman" pitchFamily="18" charset="0"/>
            </a:rPr>
            <a:t>. руб.,  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18189"/>
        <a:ext cx="8352928" cy="1853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60B519-DA74-4421-BEF7-5B2C93751803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litvinov.ru/uploads/posts/2012-02/1328515230_znak-pri-vezde-v-selo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1.jpeg"/><Relationship Id="rId2" Type="http://schemas.openxmlformats.org/officeDocument/2006/relationships/hyperlink" Target="http://www.admlitvinov.ru/uploads/posts/2012-02/1328515230_znak-pri-vezde-v-selo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gif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2571744"/>
            <a:ext cx="5832648" cy="132343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 НА  2016 ГОД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-1143032"/>
            <a:ext cx="9525000" cy="928694"/>
          </a:xfrm>
          <a:prstGeom prst="rect">
            <a:avLst/>
          </a:prstGeom>
          <a:noFill/>
        </p:spPr>
      </p:pic>
      <p:pic>
        <p:nvPicPr>
          <p:cNvPr id="21512" name="Picture 8" descr="Памятники в сел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71480"/>
            <a:ext cx="5143536" cy="1571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235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50" y="908719"/>
            <a:ext cx="8227060" cy="537811"/>
          </a:xfrm>
        </p:spPr>
        <p:txBody>
          <a:bodyPr/>
          <a:lstStyle/>
          <a:p>
            <a:pPr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налога в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1533792"/>
              </p:ext>
            </p:extLst>
          </p:nvPr>
        </p:nvGraphicFramePr>
        <p:xfrm>
          <a:off x="564952" y="1196752"/>
          <a:ext cx="801409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Администратор\Desktop\район\s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614" y="4869160"/>
            <a:ext cx="2422526" cy="1584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-833428"/>
            <a:ext cx="9525000" cy="97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93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2420888"/>
            <a:ext cx="60264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Культура Литвиновского сельского поселения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Памятники в сел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85728"/>
            <a:ext cx="2143140" cy="1714512"/>
          </a:xfrm>
          <a:prstGeom prst="rect">
            <a:avLst/>
          </a:prstGeom>
          <a:noFill/>
        </p:spPr>
      </p:pic>
      <p:pic>
        <p:nvPicPr>
          <p:cNvPr id="3074" name="Picture 2" descr="http://itd0.mycdn.me/image?id=582203353911&amp;bid=582203353911&amp;t=13&amp;plc=WEB&amp;tkn=A55wtf3ZiTz7YhRfXrp7uShZtd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75" y="-822325"/>
            <a:ext cx="2286000" cy="1714500"/>
          </a:xfrm>
          <a:prstGeom prst="rect">
            <a:avLst/>
          </a:prstGeom>
          <a:noFill/>
        </p:spPr>
      </p:pic>
      <p:pic>
        <p:nvPicPr>
          <p:cNvPr id="3076" name="Picture 4" descr="http://itd0.mycdn.me/image?id=542272970807&amp;bid=542272970807&amp;t=13&amp;plc=WEB&amp;tkn=rM5V16qokvduHLfidmmRIPvfyN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000108"/>
            <a:ext cx="2286000" cy="1428760"/>
          </a:xfrm>
          <a:prstGeom prst="rect">
            <a:avLst/>
          </a:prstGeom>
          <a:noFill/>
        </p:spPr>
      </p:pic>
      <p:pic>
        <p:nvPicPr>
          <p:cNvPr id="3078" name="Picture 6" descr="http://itd1.mycdn.me/image?id=468579534681&amp;bid=468579534681&amp;t=13&amp;plc=WEB&amp;tkn=XuFtXBJyGb7ut11s6VXxv8dFR1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214290"/>
            <a:ext cx="1714500" cy="2286001"/>
          </a:xfrm>
          <a:prstGeom prst="rect">
            <a:avLst/>
          </a:prstGeom>
          <a:noFill/>
        </p:spPr>
      </p:pic>
      <p:pic>
        <p:nvPicPr>
          <p:cNvPr id="3080" name="Picture 8" descr="http://itd0.mycdn.me/image?id=426269140535&amp;bid=426269140535&amp;t=13&amp;plc=WEB&amp;tkn=2Aupd2scLe94SvhRPG-S7ZJpL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2643182"/>
            <a:ext cx="2000248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57887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320893162"/>
              </p:ext>
            </p:extLst>
          </p:nvPr>
        </p:nvGraphicFramePr>
        <p:xfrm>
          <a:off x="431540" y="1628800"/>
          <a:ext cx="82809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83671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культуры» общий объем расходов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8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3861048"/>
            <a:ext cx="6768752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678740496"/>
              </p:ext>
            </p:extLst>
          </p:nvPr>
        </p:nvGraphicFramePr>
        <p:xfrm>
          <a:off x="539552" y="1573322"/>
          <a:ext cx="8352928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83671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условий для выравнивания доступа населения к информационным ресурсам и пользованию услугами библиотек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8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2242679248"/>
              </p:ext>
            </p:extLst>
          </p:nvPr>
        </p:nvGraphicFramePr>
        <p:xfrm>
          <a:off x="0" y="654500"/>
          <a:ext cx="6559282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-833428"/>
            <a:ext cx="9525000" cy="833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54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11069370"/>
              </p:ext>
            </p:extLst>
          </p:nvPr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3861048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-833428"/>
            <a:ext cx="9525000" cy="833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132737875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Литвиновского сельского поселения на 201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-1143032"/>
            <a:ext cx="9525000" cy="1143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325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030" y="65736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9512" y="2492896"/>
            <a:ext cx="2308981" cy="1301477"/>
            <a:chOff x="1015575" y="1513653"/>
            <a:chExt cx="929862" cy="508234"/>
          </a:xfrm>
          <a:solidFill>
            <a:srgbClr val="FF0066"/>
          </a:solidFill>
          <a:scene3d>
            <a:camera prst="orthographicFront"/>
            <a:lightRig rig="flat" dir="t"/>
          </a:scene3d>
        </p:grpSpPr>
        <p:sp>
          <p:nvSpPr>
            <p:cNvPr id="12" name="Прямоугольник 11"/>
            <p:cNvSpPr/>
            <p:nvPr/>
          </p:nvSpPr>
          <p:spPr>
            <a:xfrm>
              <a:off x="1015575" y="1513653"/>
              <a:ext cx="929862" cy="50823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1015575" y="1513653"/>
              <a:ext cx="929862" cy="50823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Социальная поддержка граждан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kern="1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%</a:t>
              </a:r>
              <a:r>
                <a:rPr lang="en-US" sz="1600" kern="1200" dirty="0" smtClean="0">
                  <a:latin typeface="Times New Roman" pitchFamily="18" charset="0"/>
                  <a:cs typeface="Times New Roman" pitchFamily="18" charset="0"/>
                </a:rPr>
                <a:t>(105.4 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 descr="\\Adminpro\обмен\1 Обмен в отделе\картинки\mother_k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035" y="3362325"/>
            <a:ext cx="75356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1285852" y="3857628"/>
            <a:ext cx="2314550" cy="930771"/>
            <a:chOff x="2195736" y="231799"/>
            <a:chExt cx="1110921" cy="890919"/>
          </a:xfrm>
          <a:solidFill>
            <a:srgbClr val="660066"/>
          </a:solidFill>
          <a:scene3d>
            <a:camera prst="orthographicFront"/>
            <a:lightRig rig="flat" dir="t"/>
          </a:scene3d>
        </p:grpSpPr>
        <p:sp>
          <p:nvSpPr>
            <p:cNvPr id="16" name="Прямоугольник 15"/>
            <p:cNvSpPr/>
            <p:nvPr/>
          </p:nvSpPr>
          <p:spPr>
            <a:xfrm>
              <a:off x="2195736" y="231799"/>
              <a:ext cx="1110921" cy="89091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2195736" y="231799"/>
              <a:ext cx="1110921" cy="89091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Управление муниципальными финансами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31,8%(3534,3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\\Adminpro\обмен\1 Обмен в отделе\картинки\график-рост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17" y="4259758"/>
            <a:ext cx="658366" cy="46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142844" y="5000636"/>
            <a:ext cx="2317355" cy="842669"/>
            <a:chOff x="5580113" y="4048222"/>
            <a:chExt cx="744280" cy="606564"/>
          </a:xfrm>
          <a:scene3d>
            <a:camera prst="orthographicFront"/>
            <a:lightRig rig="flat" dir="t"/>
          </a:scene3d>
        </p:grpSpPr>
        <p:sp>
          <p:nvSpPr>
            <p:cNvPr id="23" name="Прямоугольник 22"/>
            <p:cNvSpPr/>
            <p:nvPr/>
          </p:nvSpPr>
          <p:spPr>
            <a:xfrm>
              <a:off x="5580113" y="4048222"/>
              <a:ext cx="744280" cy="606564"/>
            </a:xfrm>
            <a:prstGeom prst="rect">
              <a:avLst/>
            </a:prstGeom>
            <a:solidFill>
              <a:srgbClr val="00CCF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5580113" y="4048222"/>
              <a:ext cx="744280" cy="6065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Развитие транспортной системы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4,8%(536,5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 descr="\\Adminpro\обмен\1 Обмен в отделе\картинки\автобус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307" y="5055787"/>
            <a:ext cx="671276" cy="51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Группа 25"/>
          <p:cNvGrpSpPr/>
          <p:nvPr/>
        </p:nvGrpSpPr>
        <p:grpSpPr>
          <a:xfrm>
            <a:off x="2285984" y="5786454"/>
            <a:ext cx="2309825" cy="884512"/>
            <a:chOff x="4707991" y="579392"/>
            <a:chExt cx="1219052" cy="1038278"/>
          </a:xfrm>
          <a:solidFill>
            <a:srgbClr val="00FF00"/>
          </a:solidFill>
          <a:scene3d>
            <a:camera prst="orthographicFront"/>
            <a:lightRig rig="flat" dir="t"/>
          </a:scene3d>
        </p:grpSpPr>
        <p:sp>
          <p:nvSpPr>
            <p:cNvPr id="27" name="Прямоугольник 26"/>
            <p:cNvSpPr/>
            <p:nvPr/>
          </p:nvSpPr>
          <p:spPr>
            <a:xfrm>
              <a:off x="4707991" y="579392"/>
              <a:ext cx="1219052" cy="1038278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4707991" y="579392"/>
              <a:ext cx="1219052" cy="1038278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Развитие культуры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38,4 %(4259,2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9" name="Picture 5" descr="\\Adminpro\обмен\1 Обмен в отделе\картинки\21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05" y="5880531"/>
            <a:ext cx="694400" cy="59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Группа 32"/>
          <p:cNvGrpSpPr/>
          <p:nvPr/>
        </p:nvGrpSpPr>
        <p:grpSpPr>
          <a:xfrm>
            <a:off x="2468562" y="2304703"/>
            <a:ext cx="2160240" cy="980281"/>
            <a:chOff x="3347865" y="15776"/>
            <a:chExt cx="1356891" cy="1183870"/>
          </a:xfrm>
          <a:solidFill>
            <a:srgbClr val="00FF00"/>
          </a:solidFill>
          <a:scene3d>
            <a:camera prst="orthographicFront"/>
            <a:lightRig rig="fla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3347865" y="15776"/>
              <a:ext cx="1356891" cy="1183870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3347865" y="15776"/>
              <a:ext cx="1356891" cy="1183870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Развитие муниципального управления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Times New Roman" pitchFamily="18" charset="0"/>
                  <a:cs typeface="Times New Roman" pitchFamily="18" charset="0"/>
                </a:rPr>
                <a:t>0.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05 %(50,1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32" name="Picture 8" descr="\\Adminpro\обмен\1 Обмен в отделе\картинки\мун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8562" y="2794842"/>
            <a:ext cx="591270" cy="49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Группа 52"/>
          <p:cNvGrpSpPr/>
          <p:nvPr/>
        </p:nvGrpSpPr>
        <p:grpSpPr>
          <a:xfrm>
            <a:off x="4605797" y="2470500"/>
            <a:ext cx="2061542" cy="1402803"/>
            <a:chOff x="2575" y="159795"/>
            <a:chExt cx="2380364" cy="1759701"/>
          </a:xfrm>
          <a:solidFill>
            <a:srgbClr val="FF0066"/>
          </a:solidFill>
          <a:scene3d>
            <a:camera prst="orthographicFront"/>
            <a:lightRig rig="flat" dir="t"/>
          </a:scene3d>
        </p:grpSpPr>
        <p:sp>
          <p:nvSpPr>
            <p:cNvPr id="54" name="Прямоугольник 53"/>
            <p:cNvSpPr/>
            <p:nvPr/>
          </p:nvSpPr>
          <p:spPr>
            <a:xfrm>
              <a:off x="2575" y="159795"/>
              <a:ext cx="2380364" cy="1759701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5" name="Прямоугольник 54"/>
            <p:cNvSpPr/>
            <p:nvPr/>
          </p:nvSpPr>
          <p:spPr>
            <a:xfrm>
              <a:off x="2575" y="159795"/>
              <a:ext cx="2380364" cy="1759701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Энергосбережение и повышение энергетической эффективности</a:t>
              </a:r>
              <a:endParaRPr lang="ru-RU" sz="16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0,4%(45,2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4214810" y="4214818"/>
            <a:ext cx="2078640" cy="1490741"/>
            <a:chOff x="5680609" y="0"/>
            <a:chExt cx="2608294" cy="2494511"/>
          </a:xfrm>
          <a:solidFill>
            <a:srgbClr val="FF9900"/>
          </a:solidFill>
          <a:scene3d>
            <a:camera prst="orthographicFront"/>
            <a:lightRig rig="flat" dir="t"/>
          </a:scene3d>
        </p:grpSpPr>
        <p:sp>
          <p:nvSpPr>
            <p:cNvPr id="62" name="Прямоугольник 61"/>
            <p:cNvSpPr/>
            <p:nvPr/>
          </p:nvSpPr>
          <p:spPr>
            <a:xfrm>
              <a:off x="5680609" y="0"/>
              <a:ext cx="2608294" cy="2494511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63" name="Прямоугольник 62"/>
            <p:cNvSpPr/>
            <p:nvPr/>
          </p:nvSpPr>
          <p:spPr>
            <a:xfrm>
              <a:off x="5680609" y="0"/>
              <a:ext cx="2608294" cy="249451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Обеспечение качественными жилищно – коммунальными услугами населения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2,3 %(258,2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6667339" y="1321163"/>
            <a:ext cx="2290352" cy="1032773"/>
            <a:chOff x="0" y="21414"/>
            <a:chExt cx="2333233" cy="2303298"/>
          </a:xfrm>
          <a:solidFill>
            <a:srgbClr val="FF0000"/>
          </a:solidFill>
          <a:scene3d>
            <a:camera prst="orthographicFront"/>
            <a:lightRig rig="flat" dir="t"/>
          </a:scene3d>
        </p:grpSpPr>
        <p:sp>
          <p:nvSpPr>
            <p:cNvPr id="65" name="Прямоугольник 64"/>
            <p:cNvSpPr/>
            <p:nvPr/>
          </p:nvSpPr>
          <p:spPr>
            <a:xfrm>
              <a:off x="27193" y="21414"/>
              <a:ext cx="2306040" cy="2303298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66" name="Прямоугольник 65"/>
            <p:cNvSpPr/>
            <p:nvPr/>
          </p:nvSpPr>
          <p:spPr>
            <a:xfrm>
              <a:off x="0" y="21414"/>
              <a:ext cx="2306040" cy="2303298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Пожарная безопасность и ГО и ЧС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1,9 %(210,5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685731" y="2353936"/>
            <a:ext cx="2265455" cy="1075064"/>
            <a:chOff x="11699" y="663853"/>
            <a:chExt cx="4392864" cy="2511447"/>
          </a:xfrm>
          <a:solidFill>
            <a:srgbClr val="FF9900"/>
          </a:solidFill>
          <a:scene3d>
            <a:camera prst="orthographicFront"/>
            <a:lightRig rig="flat" dir="t"/>
          </a:scene3d>
        </p:grpSpPr>
        <p:sp>
          <p:nvSpPr>
            <p:cNvPr id="68" name="Прямоугольник 67"/>
            <p:cNvSpPr/>
            <p:nvPr/>
          </p:nvSpPr>
          <p:spPr>
            <a:xfrm>
              <a:off x="11699" y="663853"/>
              <a:ext cx="4392864" cy="2511447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9" name="Прямоугольник 68"/>
            <p:cNvSpPr/>
            <p:nvPr/>
          </p:nvSpPr>
          <p:spPr>
            <a:xfrm>
              <a:off x="11699" y="663853"/>
              <a:ext cx="4392864" cy="2511447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Обеспечение общественного порядка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0,05 %(5,0 тыс. </a:t>
              </a:r>
              <a:r>
                <a:rPr lang="ru-RU" sz="14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6643702" y="3929066"/>
            <a:ext cx="2287159" cy="905478"/>
            <a:chOff x="6314528" y="1356145"/>
            <a:chExt cx="2829471" cy="2473551"/>
          </a:xfrm>
          <a:solidFill>
            <a:srgbClr val="00CCFF"/>
          </a:solidFill>
          <a:scene3d>
            <a:camera prst="orthographicFront"/>
            <a:lightRig rig="flat" dir="t"/>
          </a:scene3d>
        </p:grpSpPr>
        <p:sp>
          <p:nvSpPr>
            <p:cNvPr id="71" name="Прямоугольник 70"/>
            <p:cNvSpPr/>
            <p:nvPr/>
          </p:nvSpPr>
          <p:spPr>
            <a:xfrm>
              <a:off x="6314528" y="1356145"/>
              <a:ext cx="2829471" cy="2473551"/>
            </a:xfrm>
            <a:prstGeom prst="rect">
              <a:avLst/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72" name="Прямоугольник 71"/>
            <p:cNvSpPr/>
            <p:nvPr/>
          </p:nvSpPr>
          <p:spPr>
            <a:xfrm>
              <a:off x="6314528" y="1356145"/>
              <a:ext cx="2829471" cy="2473551"/>
            </a:xfrm>
            <a:prstGeom prst="rect">
              <a:avLst/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Развитие физической культуры и спорта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0,2%(17,5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37" name="Picture 13" descr="\\Adminpro\обмен\1 Обмен в отделе\картинки\эконом\images (3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8802" y="3429000"/>
            <a:ext cx="735286" cy="50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Группа 76"/>
          <p:cNvGrpSpPr/>
          <p:nvPr/>
        </p:nvGrpSpPr>
        <p:grpSpPr>
          <a:xfrm>
            <a:off x="6647469" y="5387111"/>
            <a:ext cx="2327636" cy="1106854"/>
            <a:chOff x="2627756" y="663827"/>
            <a:chExt cx="2665201" cy="1827080"/>
          </a:xfrm>
          <a:solidFill>
            <a:srgbClr val="0000FF"/>
          </a:solidFill>
          <a:scene3d>
            <a:camera prst="orthographicFront"/>
            <a:lightRig rig="flat" dir="t"/>
          </a:scene3d>
        </p:grpSpPr>
        <p:sp>
          <p:nvSpPr>
            <p:cNvPr id="78" name="Прямоугольник 77"/>
            <p:cNvSpPr/>
            <p:nvPr/>
          </p:nvSpPr>
          <p:spPr>
            <a:xfrm>
              <a:off x="2627756" y="663827"/>
              <a:ext cx="2665201" cy="1827080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79" name="Прямоугольник 78"/>
            <p:cNvSpPr/>
            <p:nvPr/>
          </p:nvSpPr>
          <p:spPr>
            <a:xfrm>
              <a:off x="2627756" y="663827"/>
              <a:ext cx="2665201" cy="182708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Благоустройство территории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8,1 %(903,3 тыс. </a:t>
              </a:r>
              <a:r>
                <a:rPr lang="ru-RU" sz="1600" kern="1200" dirty="0" err="1" smtClean="0">
                  <a:latin typeface="Times New Roman" pitchFamily="18" charset="0"/>
                  <a:cs typeface="Times New Roman" pitchFamily="18" charset="0"/>
                </a:rPr>
                <a:t>руб</a:t>
              </a: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38" name="Picture 14" descr="\\Adminpro\обмен\1 Обмен в отделе\картинки\жкх\крпувр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5429264"/>
            <a:ext cx="650876" cy="30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Adminpro\обмен\1 Обмен в отделе\картинки\пб\32421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3509" y="1888162"/>
            <a:ext cx="778811" cy="4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\\Adminpro\обмен\1 Обмен в отделе\картинки\8f94c54942cd64d2d78a41ad20346858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5731" y="3873303"/>
            <a:ext cx="784981" cy="41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9" descr="\\Adminpro\обмен\1 Обмен в отделе\картинки\39124614_prirodnuyy_komitet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49280"/>
            <a:ext cx="658181" cy="52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57290" y="-1214470"/>
            <a:ext cx="9525000" cy="1214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760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Литвиновского сельского поселения, формируемые в рамках муниципальных программ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663069059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034240542"/>
              </p:ext>
            </p:extLst>
          </p:nvPr>
        </p:nvGraphicFramePr>
        <p:xfrm>
          <a:off x="2143108" y="1500174"/>
          <a:ext cx="5715040" cy="3601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13337859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00166" y="-833428"/>
            <a:ext cx="9525000" cy="104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47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85063581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76470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Литвиновского сельского поселения в 2016 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663" y="5805264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-833428"/>
            <a:ext cx="9525000" cy="97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107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939889664"/>
              </p:ext>
            </p:extLst>
          </p:nvPr>
        </p:nvGraphicFramePr>
        <p:xfrm>
          <a:off x="107504" y="1628800"/>
          <a:ext cx="6285904" cy="5111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3890945"/>
              </p:ext>
            </p:extLst>
          </p:nvPr>
        </p:nvGraphicFramePr>
        <p:xfrm>
          <a:off x="8429652" y="1643050"/>
          <a:ext cx="472184" cy="205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-833428"/>
            <a:ext cx="9525000" cy="833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83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/>
          <a:lstStyle/>
          <a:p>
            <a:pPr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1354138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Литвиновского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descr="http://www.admlitvinov.ru/templates/admlitvinov/images/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-833428"/>
            <a:ext cx="9525000" cy="1262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3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</TotalTime>
  <Words>575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Расходы бюджета Литвиновского сельского поселения на 2016 год</vt:lpstr>
      <vt:lpstr>Слайд 5</vt:lpstr>
      <vt:lpstr>Слайд 6</vt:lpstr>
      <vt:lpstr>Слайд 7</vt:lpstr>
      <vt:lpstr>Структура поступлений бюджетообразующих налогов в бюджет </vt:lpstr>
      <vt:lpstr>Динамика поступления налога на доходы физических лиц в бюджет Литвиновского сельского поселения</vt:lpstr>
      <vt:lpstr>Динамика поступлений земельного налога в бюджет Литвиновского сельского поселения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331</cp:revision>
  <cp:lastPrinted>2013-11-22T13:20:24Z</cp:lastPrinted>
  <dcterms:created xsi:type="dcterms:W3CDTF">2013-11-19T11:15:28Z</dcterms:created>
  <dcterms:modified xsi:type="dcterms:W3CDTF">2015-11-24T12:40:07Z</dcterms:modified>
</cp:coreProperties>
</file>