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charts/chart4.xml" ContentType="application/vnd.openxmlformats-officedocument.drawingml.chart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3" r:id="rId2"/>
    <p:sldId id="257" r:id="rId3"/>
    <p:sldId id="256" r:id="rId4"/>
    <p:sldId id="259" r:id="rId5"/>
    <p:sldId id="264" r:id="rId6"/>
    <p:sldId id="268" r:id="rId7"/>
    <p:sldId id="270" r:id="rId8"/>
    <p:sldId id="277" r:id="rId9"/>
    <p:sldId id="279" r:id="rId10"/>
    <p:sldId id="280" r:id="rId11"/>
    <p:sldId id="325" r:id="rId12"/>
    <p:sldId id="350" r:id="rId13"/>
    <p:sldId id="352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00CCFF"/>
    <a:srgbClr val="0000FF"/>
    <a:srgbClr val="FF0066"/>
    <a:srgbClr val="660066"/>
    <a:srgbClr val="00CC00"/>
    <a:srgbClr val="FF0000"/>
    <a:srgbClr val="009900"/>
    <a:srgbClr val="00FF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4689" autoAdjust="0"/>
  </p:normalViewPr>
  <p:slideViewPr>
    <p:cSldViewPr>
      <p:cViewPr>
        <p:scale>
          <a:sx n="100" d="100"/>
          <a:sy n="100" d="100"/>
        </p:scale>
        <p:origin x="942" y="13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>
        <c:manualLayout>
          <c:xMode val="edge"/>
          <c:yMode val="edge"/>
          <c:x val="0.66713159614081174"/>
          <c:y val="1.9124381092864011E-2"/>
        </c:manualLayout>
      </c:layout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5063377645247712E-2"/>
          <c:y val="8.5634963323859919E-2"/>
          <c:w val="0.62851062525619761"/>
          <c:h val="0.880651472329637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11104.3</c:v>
                </c:pt>
              </c:strCache>
            </c:strRef>
          </c:tx>
          <c:explosion val="25"/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spPr>
              <a:solidFill>
                <a:srgbClr val="0000FF"/>
              </a:solidFill>
            </c:spPr>
          </c:dPt>
          <c:dPt>
            <c:idx val="6"/>
            <c:spPr>
              <a:solidFill>
                <a:schemeClr val="bg1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rgbClr val="FF0066"/>
              </a:solidFill>
            </c:spPr>
          </c:dPt>
          <c:dLbls>
            <c:dLbl>
              <c:idx val="0"/>
              <c:layout>
                <c:manualLayout>
                  <c:x val="-0.10034804561945188"/>
                  <c:y val="5.1620280673421108E-2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1"/>
              <c:layout>
                <c:manualLayout>
                  <c:x val="7.6021246681403252E-3"/>
                  <c:y val="-0.18712351744115152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2"/>
              <c:layout>
                <c:manualLayout>
                  <c:x val="0"/>
                  <c:y val="-7.1807115139817163E-2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3"/>
              <c:layout>
                <c:manualLayout>
                  <c:x val="-6.3478144625970069E-3"/>
                  <c:y val="-0.17888290189978892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4"/>
              <c:layout>
                <c:manualLayout>
                  <c:x val="-1.57708253287559E-2"/>
                  <c:y val="-0.26030407598620503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5"/>
              <c:layout>
                <c:manualLayout>
                  <c:x val="9.5542785610705339E-2"/>
                  <c:y val="2.8349761673067159E-2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6"/>
              <c:layout>
                <c:manualLayout>
                  <c:x val="4.5094912895441534E-3"/>
                  <c:y val="-0.17160108046897071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7"/>
              <c:layout>
                <c:manualLayout>
                  <c:x val="7.1000197421655489E-2"/>
                  <c:y val="5.9757249194534082E-2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8"/>
              <c:layout>
                <c:manualLayout>
                  <c:x val="-9.6825141072381191E-3"/>
                  <c:y val="-0.11383925882398614"/>
                </c:manualLayout>
              </c:layout>
              <c:dLblPos val="bestFit"/>
              <c:showLegendKey val="1"/>
              <c:showVal val="1"/>
              <c:separator> </c:separator>
            </c:dLbl>
            <c:dLbl>
              <c:idx val="9"/>
              <c:layout>
                <c:manualLayout>
                  <c:x val="0.10342814294390311"/>
                  <c:y val="-0.11959246830673451"/>
                </c:manualLayout>
              </c:layout>
              <c:dLblPos val="bestFit"/>
              <c:showLegendKey val="1"/>
              <c:showVal val="1"/>
              <c:separator> </c:separator>
            </c:dLbl>
            <c:spPr>
              <a:ln cmpd="sng"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eparator> </c:separator>
            <c:showLeaderLines val="1"/>
          </c:dLbls>
          <c:cat>
            <c:strRef>
              <c:f>Лист1!$A$2:$A$11</c:f>
              <c:strCache>
                <c:ptCount val="8"/>
                <c:pt idx="0">
                  <c:v>Соцполитика - 105.4</c:v>
                </c:pt>
                <c:pt idx="1">
                  <c:v>национальная безопасность- 167.5</c:v>
                </c:pt>
                <c:pt idx="2">
                  <c:v>Национальная оборона-174.8</c:v>
                </c:pt>
                <c:pt idx="3">
                  <c:v>Культура, кинематография - 4269.2</c:v>
                </c:pt>
                <c:pt idx="4">
                  <c:v>Физкультура и спорт - 17.5</c:v>
                </c:pt>
                <c:pt idx="5">
                  <c:v>Нацэкономика - 549.5</c:v>
                </c:pt>
                <c:pt idx="6">
                  <c:v>ЖКХ - 1176.5</c:v>
                </c:pt>
                <c:pt idx="7">
                  <c:v>Общегосударственные вопросы - 4643.9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9.5000000000000119E-3</c:v>
                </c:pt>
                <c:pt idx="1">
                  <c:v>1.5100000000000013E-2</c:v>
                </c:pt>
                <c:pt idx="2">
                  <c:v>1.5800000000000015E-2</c:v>
                </c:pt>
                <c:pt idx="3">
                  <c:v>0.38450000000000023</c:v>
                </c:pt>
                <c:pt idx="4">
                  <c:v>1.600000000000002E-3</c:v>
                </c:pt>
                <c:pt idx="5">
                  <c:v>4.9500000000000037E-2</c:v>
                </c:pt>
                <c:pt idx="6">
                  <c:v>0.10600000000000002</c:v>
                </c:pt>
                <c:pt idx="7">
                  <c:v>0.41820000000000002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5618288327688501"/>
          <c:y val="9.6658102245668329E-2"/>
          <c:w val="0.33538464466758289"/>
          <c:h val="0.83035552943916535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2016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8799297963803618E-3"/>
          <c:y val="0.17015613880221264"/>
          <c:w val="0.58924714726791316"/>
          <c:h val="0.772617816298277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explosion val="25"/>
          <c:dPt>
            <c:idx val="0"/>
            <c:spPr>
              <a:solidFill>
                <a:srgbClr val="0000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9933FF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CCFF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58,7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1.6639392967427221E-3"/>
                  <c:y val="6.38859093584058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effectLst/>
                      </a:rPr>
                      <a:t>25</a:t>
                    </a:r>
                  </a:p>
                  <a:p>
                    <a:r>
                      <a:rPr lang="en-US" b="1" dirty="0" smtClean="0"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2"/>
              <c:layout>
                <c:manualLayout>
                  <c:x val="-1.8463104833335346E-2"/>
                  <c:y val="-2.199834400832104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effectLst/>
                      </a:rPr>
                      <a:t>6,3 </a:t>
                    </a:r>
                    <a:r>
                      <a:rPr lang="en-US" b="1" dirty="0" smtClean="0"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3"/>
              <c:layout>
                <c:manualLayout>
                  <c:x val="-8.8930891054542875E-3"/>
                  <c:y val="-5.064374965785274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effectLst/>
                      </a:rPr>
                      <a:t>4.8</a:t>
                    </a:r>
                  </a:p>
                  <a:p>
                    <a:endParaRPr lang="en-US" dirty="0"/>
                  </a:p>
                </c:rich>
              </c:tx>
              <c:dLblPos val="bestFit"/>
            </c:dLbl>
            <c:dLbl>
              <c:idx val="4"/>
              <c:layout>
                <c:manualLayout>
                  <c:x val="1.6486671717245695E-2"/>
                  <c:y val="-3.684025496797509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effectLst/>
                      </a:rPr>
                      <a:t>3.2%</a:t>
                    </a:r>
                    <a:endParaRPr lang="en-US" dirty="0"/>
                  </a:p>
                </c:rich>
              </c:tx>
              <c:dLblPos val="bestFit"/>
            </c:dLbl>
            <c:dLbl>
              <c:idx val="5"/>
              <c:layout>
                <c:manualLayout>
                  <c:x val="6.2263662575468462E-2"/>
                  <c:y val="-4.059553258608406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effectLst/>
                      </a:rPr>
                      <a:t>1.4%</a:t>
                    </a:r>
                    <a:endParaRPr lang="en-US" dirty="0"/>
                  </a:p>
                </c:rich>
              </c:tx>
              <c:dLblPos val="bestFit"/>
            </c:dLbl>
            <c:txPr>
              <a:bodyPr/>
              <a:lstStyle/>
              <a:p>
                <a:pPr>
                  <a:defRPr sz="1317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Земельный налог(2456 тыс. руб)</c:v>
                </c:pt>
                <c:pt idx="1">
                  <c:v>Налог на доходы физических лиц(1040.4 тыс. руб)</c:v>
                </c:pt>
                <c:pt idx="2">
                  <c:v>Акцизы(207.8 тыс. руб)</c:v>
                </c:pt>
                <c:pt idx="3">
                  <c:v>Налог на совокупный доход (200.0 тыс. руб)</c:v>
                </c:pt>
                <c:pt idx="4">
                  <c:v>Иные налоги</c:v>
                </c:pt>
                <c:pt idx="5">
                  <c:v>Доходы от использования имущества, находящегося в гос. и муниципальной собственности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0.59089999999999998</c:v>
                </c:pt>
                <c:pt idx="1">
                  <c:v>0.25030000000000002</c:v>
                </c:pt>
                <c:pt idx="2">
                  <c:v>6.5199999999999994E-2</c:v>
                </c:pt>
                <c:pt idx="3">
                  <c:v>4.8000000000000001E-2</c:v>
                </c:pt>
                <c:pt idx="4">
                  <c:v>3.2000000000000008E-2</c:v>
                </c:pt>
                <c:pt idx="5">
                  <c:v>1.4E-2</c:v>
                </c:pt>
              </c:numCache>
            </c:numRef>
          </c:val>
        </c:ser>
      </c:pie3DChart>
      <c:spPr>
        <a:noFill/>
        <a:ln w="23894">
          <a:noFill/>
        </a:ln>
      </c:spPr>
    </c:plotArea>
    <c:legend>
      <c:legendPos val="r"/>
      <c:layout>
        <c:manualLayout>
          <c:xMode val="edge"/>
          <c:yMode val="edge"/>
          <c:x val="0.42538209301319296"/>
          <c:y val="0.15448948406406365"/>
          <c:w val="0.41745021877521532"/>
          <c:h val="0.84551051593593185"/>
        </c:manualLayout>
      </c:layout>
      <c:spPr>
        <a:ln>
          <a:solidFill>
            <a:schemeClr val="bg1"/>
          </a:solidFill>
        </a:ln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3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695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0.18137640512195671"/>
          <c:y val="0.10316980481935455"/>
          <c:w val="0.81663940620576592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2.9043381893715412E-3"/>
                  <c:y val="-2.9706650336585563E-2"/>
                </c:manualLayout>
              </c:layout>
              <c:showVal val="1"/>
            </c:dLbl>
            <c:dLbl>
              <c:idx val="1"/>
              <c:layout>
                <c:manualLayout>
                  <c:x val="2.9043381893715681E-3"/>
                  <c:y val="-2.6735985302927211E-2"/>
                </c:manualLayout>
              </c:layout>
              <c:showVal val="1"/>
            </c:dLbl>
            <c:dLbl>
              <c:idx val="2"/>
              <c:layout>
                <c:manualLayout>
                  <c:x val="8.7130145681146246E-3"/>
                  <c:y val="-2.9706650336585563E-2"/>
                </c:manualLayout>
              </c:layout>
              <c:showVal val="1"/>
            </c:dLbl>
            <c:dLbl>
              <c:idx val="3"/>
              <c:layout>
                <c:manualLayout>
                  <c:x val="1.4521690946857721E-3"/>
                  <c:y val="-3.5647980403902851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4.1589310471219755E-2"/>
                </c:manualLayout>
              </c:layout>
              <c:showVal val="1"/>
            </c:dLbl>
            <c:dLbl>
              <c:idx val="5"/>
              <c:layout>
                <c:manualLayout>
                  <c:x val="1.0165183662800481E-2"/>
                  <c:y val="-1.48533251682928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5"/>
                <c:pt idx="2">
                  <c:v>2014</c:v>
                </c:pt>
                <c:pt idx="3">
                  <c:v>2015ожидаемое</c:v>
                </c:pt>
                <c:pt idx="4">
                  <c:v>2016 (проект)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2" formatCode="#,##0">
                  <c:v>837.1</c:v>
                </c:pt>
                <c:pt idx="3" formatCode="#,##0.00">
                  <c:v>912.2</c:v>
                </c:pt>
                <c:pt idx="4" formatCode="#,##0.00">
                  <c:v>1040.4000000000001</c:v>
                </c:pt>
              </c:numCache>
            </c:numRef>
          </c:val>
        </c:ser>
        <c:shape val="cylinder"/>
        <c:axId val="101638144"/>
        <c:axId val="101640064"/>
        <c:axId val="0"/>
      </c:bar3DChart>
      <c:catAx>
        <c:axId val="1016381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640064"/>
        <c:crosses val="autoZero"/>
        <c:auto val="1"/>
        <c:lblAlgn val="ctr"/>
        <c:lblOffset val="100"/>
      </c:catAx>
      <c:valAx>
        <c:axId val="101640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638144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tx>
        <c:rich>
          <a:bodyPr/>
          <a:lstStyle/>
          <a:p>
            <a:pPr>
              <a:defRPr/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1.8399330379870696E-2"/>
          <c:y val="7.2309461721534574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1.7431785194487438E-2"/>
          <c:y val="0.12690310532129429"/>
          <c:w val="0.90174811981288971"/>
          <c:h val="0.5666422381608549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00B0F0"/>
            </a:solidFill>
            <a:ln w="28575" cap="flat" cmpd="sng" algn="ctr">
              <a:solidFill>
                <a:schemeClr val="accent5"/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1871010058711429E-2"/>
                  <c:y val="-2.4753584884330587E-2"/>
                </c:manualLayout>
              </c:layout>
              <c:showVal val="1"/>
            </c:dLbl>
            <c:dLbl>
              <c:idx val="1"/>
              <c:layout>
                <c:manualLayout>
                  <c:x val="2.2046161537606992E-2"/>
                  <c:y val="9.2825943316241066E-3"/>
                </c:manualLayout>
              </c:layout>
              <c:showVal val="1"/>
            </c:dLbl>
            <c:dLbl>
              <c:idx val="2"/>
              <c:layout>
                <c:manualLayout>
                  <c:x val="2.3742020117422848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3566868638527513E-2"/>
                  <c:y val="-1.2376792442165295E-2"/>
                </c:manualLayout>
              </c:layout>
              <c:showVal val="1"/>
            </c:dLbl>
            <c:dLbl>
              <c:idx val="4"/>
              <c:layout>
                <c:manualLayout>
                  <c:x val="1.3566868638527513E-2"/>
                  <c:y val="-1.2376792442165295E-2"/>
                </c:manualLayout>
              </c:layout>
              <c:showVal val="1"/>
            </c:dLbl>
            <c:dLbl>
              <c:idx val="5"/>
              <c:layout>
                <c:manualLayout>
                  <c:x val="2.7133737277055023E-2"/>
                  <c:y val="-2.4753584884330587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5"/>
                <c:pt idx="2">
                  <c:v>2014                ()</c:v>
                </c:pt>
                <c:pt idx="3">
                  <c:v>2015год</c:v>
                </c:pt>
                <c:pt idx="4">
                  <c:v>2016 (проект)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2" formatCode="#,##0.00">
                  <c:v>2420.6999999999998</c:v>
                </c:pt>
                <c:pt idx="3" formatCode="#,##0.00">
                  <c:v>2409.1999999999998</c:v>
                </c:pt>
                <c:pt idx="4" formatCode="#,##0.00">
                  <c:v>2456</c:v>
                </c:pt>
              </c:numCache>
            </c:numRef>
          </c:val>
        </c:ser>
        <c:gapWidth val="0"/>
        <c:gapDepth val="0"/>
        <c:shape val="pyramid"/>
        <c:axId val="101837824"/>
        <c:axId val="102576896"/>
        <c:axId val="0"/>
      </c:bar3DChart>
      <c:catAx>
        <c:axId val="101837824"/>
        <c:scaling>
          <c:orientation val="minMax"/>
        </c:scaling>
        <c:axPos val="b"/>
        <c:numFmt formatCode="dd/mm/yyyy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576896"/>
        <c:crosses val="autoZero"/>
        <c:auto val="1"/>
        <c:lblAlgn val="ctr"/>
        <c:lblOffset val="100"/>
      </c:catAx>
      <c:valAx>
        <c:axId val="102576896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837824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30842-A30B-453B-972D-BAB63098D9D6}" type="doc">
      <dgm:prSet loTypeId="urn:microsoft.com/office/officeart/2005/8/layout/hList3" loCatId="list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499AA6D-0096-43C7-992F-732B115541E7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Основа формирования проекта бюджета Литвиновского сельского поселения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Белокалитвинского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района  на 2016 год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7EE096D-F517-4706-AD55-4CCAFFF643C4}" type="parTrans" cxnId="{1C25A368-82D7-4A03-A598-CD7E78AC2284}">
      <dgm:prSet/>
      <dgm:spPr/>
      <dgm:t>
        <a:bodyPr/>
        <a:lstStyle/>
        <a:p>
          <a:endParaRPr lang="ru-RU"/>
        </a:p>
      </dgm:t>
    </dgm:pt>
    <dgm:pt modelId="{2AEEE4D0-101A-4860-9694-FA5AF9A13A95}" type="sibTrans" cxnId="{1C25A368-82D7-4A03-A598-CD7E78AC2284}">
      <dgm:prSet/>
      <dgm:spPr/>
      <dgm:t>
        <a:bodyPr/>
        <a:lstStyle/>
        <a:p>
          <a:endParaRPr lang="ru-RU"/>
        </a:p>
      </dgm:t>
    </dgm:pt>
    <dgm:pt modelId="{DFAE40BE-1FD9-4CD2-BCD8-0C2119CF37C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 – экономического развития Литвиновского сельского поселения на 2016 – 2018годы</a:t>
          </a:r>
          <a:endParaRPr lang="ru-RU" sz="16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3A0075C-E311-40AB-AAA1-FC49CD2E18B0}" type="parTrans" cxnId="{0EDCCC65-B190-42CA-82D6-3E3A1EF32104}">
      <dgm:prSet/>
      <dgm:spPr/>
      <dgm:t>
        <a:bodyPr/>
        <a:lstStyle/>
        <a:p>
          <a:endParaRPr lang="ru-RU"/>
        </a:p>
      </dgm:t>
    </dgm:pt>
    <dgm:pt modelId="{8F33DFC0-31F8-46EE-AA4F-0F22B80C316D}" type="sibTrans" cxnId="{0EDCCC65-B190-42CA-82D6-3E3A1EF32104}">
      <dgm:prSet/>
      <dgm:spPr/>
      <dgm:t>
        <a:bodyPr/>
        <a:lstStyle/>
        <a:p>
          <a:endParaRPr lang="ru-RU"/>
        </a:p>
      </dgm:t>
    </dgm:pt>
    <dgm:pt modelId="{9BF7A4FA-841F-47F1-98E7-189AC313D56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налоговой политики Литвиновского сельского поселения на 2016 – 2018 годы (Постановление Администрации Литвиновского сельского поселения от 16.11.2015 № 78)</a:t>
          </a:r>
          <a:endParaRPr lang="ru-RU" sz="1600" dirty="0">
            <a:solidFill>
              <a:schemeClr val="accent5">
                <a:lumMod val="75000"/>
              </a:schemeClr>
            </a:solidFill>
          </a:endParaRPr>
        </a:p>
      </dgm:t>
    </dgm:pt>
    <dgm:pt modelId="{47EFE251-DE1F-4A9D-AA5C-F22CDF3BA208}" type="parTrans" cxnId="{58F21106-5F3A-4611-8D69-2C4255AD30B9}">
      <dgm:prSet/>
      <dgm:spPr/>
      <dgm:t>
        <a:bodyPr/>
        <a:lstStyle/>
        <a:p>
          <a:endParaRPr lang="ru-RU"/>
        </a:p>
      </dgm:t>
    </dgm:pt>
    <dgm:pt modelId="{599B36A9-6999-4932-97BB-7B98B9DA7459}" type="sibTrans" cxnId="{58F21106-5F3A-4611-8D69-2C4255AD30B9}">
      <dgm:prSet/>
      <dgm:spPr/>
      <dgm:t>
        <a:bodyPr/>
        <a:lstStyle/>
        <a:p>
          <a:endParaRPr lang="ru-RU"/>
        </a:p>
      </dgm:t>
    </dgm:pt>
    <dgm:pt modelId="{D4E16D18-EE5A-406C-A68B-D9CC2F0D2BF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Литвиновского сельского поселения</a:t>
          </a:r>
          <a:endParaRPr lang="ru-RU" sz="16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418E1AB-F118-4EEC-BD8C-C4D43C973A39}" type="parTrans" cxnId="{F2A4A437-C9B0-4305-8C04-020582D4DA1C}">
      <dgm:prSet/>
      <dgm:spPr/>
      <dgm:t>
        <a:bodyPr/>
        <a:lstStyle/>
        <a:p>
          <a:endParaRPr lang="ru-RU"/>
        </a:p>
      </dgm:t>
    </dgm:pt>
    <dgm:pt modelId="{72A2A57F-463F-4BB6-9308-EF99DA17B312}" type="sibTrans" cxnId="{F2A4A437-C9B0-4305-8C04-020582D4DA1C}">
      <dgm:prSet/>
      <dgm:spPr/>
      <dgm:t>
        <a:bodyPr/>
        <a:lstStyle/>
        <a:p>
          <a:endParaRPr lang="ru-RU"/>
        </a:p>
      </dgm:t>
    </dgm:pt>
    <dgm:pt modelId="{1F737354-5A0E-4B2C-83F4-ACCB69D60A28}" type="pres">
      <dgm:prSet presAssocID="{66F30842-A30B-453B-972D-BAB63098D9D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755EFE-4297-409D-8024-A86124D887D9}" type="pres">
      <dgm:prSet presAssocID="{9499AA6D-0096-43C7-992F-732B115541E7}" presName="roof" presStyleLbl="dkBgShp" presStyleIdx="0" presStyleCnt="2" custLinFactNeighborX="7623" custLinFactNeighborY="-4461"/>
      <dgm:spPr/>
      <dgm:t>
        <a:bodyPr/>
        <a:lstStyle/>
        <a:p>
          <a:endParaRPr lang="ru-RU"/>
        </a:p>
      </dgm:t>
    </dgm:pt>
    <dgm:pt modelId="{CFD95AE2-9DD3-4546-9422-DB43A51E6B2E}" type="pres">
      <dgm:prSet presAssocID="{9499AA6D-0096-43C7-992F-732B115541E7}" presName="pillars" presStyleCnt="0"/>
      <dgm:spPr/>
      <dgm:t>
        <a:bodyPr/>
        <a:lstStyle/>
        <a:p>
          <a:endParaRPr lang="ru-RU"/>
        </a:p>
      </dgm:t>
    </dgm:pt>
    <dgm:pt modelId="{F5C3F7F1-CEA0-49C4-9AA0-D342FEFEA354}" type="pres">
      <dgm:prSet presAssocID="{9499AA6D-0096-43C7-992F-732B115541E7}" presName="pillar1" presStyleLbl="node1" presStyleIdx="0" presStyleCnt="3" custScaleX="96786">
        <dgm:presLayoutVars>
          <dgm:bulletEnabled val="1"/>
        </dgm:presLayoutVars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FAE584BA-2169-4818-86D4-2DFBE33EDFFC}" type="pres">
      <dgm:prSet presAssocID="{DFAE40BE-1FD9-4CD2-BCD8-0C2119CF37C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589DE-2A0B-4817-8666-D284E4CFE8A0}" type="pres">
      <dgm:prSet presAssocID="{D4E16D18-EE5A-406C-A68B-D9CC2F0D2BF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6944B-FE3D-45BE-8DAB-E49AB82CA9B4}" type="pres">
      <dgm:prSet presAssocID="{9499AA6D-0096-43C7-992F-732B115541E7}" presName="base" presStyleLbl="dkBgShp" presStyleIdx="1" presStyleCnt="2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F2A4A437-C9B0-4305-8C04-020582D4DA1C}" srcId="{9499AA6D-0096-43C7-992F-732B115541E7}" destId="{D4E16D18-EE5A-406C-A68B-D9CC2F0D2BFA}" srcOrd="2" destOrd="0" parTransId="{E418E1AB-F118-4EEC-BD8C-C4D43C973A39}" sibTransId="{72A2A57F-463F-4BB6-9308-EF99DA17B312}"/>
    <dgm:cxn modelId="{1C25A368-82D7-4A03-A598-CD7E78AC2284}" srcId="{66F30842-A30B-453B-972D-BAB63098D9D6}" destId="{9499AA6D-0096-43C7-992F-732B115541E7}" srcOrd="0" destOrd="0" parTransId="{D7EE096D-F517-4706-AD55-4CCAFFF643C4}" sibTransId="{2AEEE4D0-101A-4860-9694-FA5AF9A13A95}"/>
    <dgm:cxn modelId="{B849C1C2-2715-41D6-9A73-8636519DC511}" type="presOf" srcId="{D4E16D18-EE5A-406C-A68B-D9CC2F0D2BFA}" destId="{77B589DE-2A0B-4817-8666-D284E4CFE8A0}" srcOrd="0" destOrd="0" presId="urn:microsoft.com/office/officeart/2005/8/layout/hList3"/>
    <dgm:cxn modelId="{4842456F-5B64-4A64-A91E-0AA232B30FF1}" type="presOf" srcId="{66F30842-A30B-453B-972D-BAB63098D9D6}" destId="{1F737354-5A0E-4B2C-83F4-ACCB69D60A28}" srcOrd="0" destOrd="0" presId="urn:microsoft.com/office/officeart/2005/8/layout/hList3"/>
    <dgm:cxn modelId="{58F21106-5F3A-4611-8D69-2C4255AD30B9}" srcId="{9499AA6D-0096-43C7-992F-732B115541E7}" destId="{9BF7A4FA-841F-47F1-98E7-189AC313D563}" srcOrd="0" destOrd="0" parTransId="{47EFE251-DE1F-4A9D-AA5C-F22CDF3BA208}" sibTransId="{599B36A9-6999-4932-97BB-7B98B9DA7459}"/>
    <dgm:cxn modelId="{DC349A57-1EFD-45F8-9D9C-9AD290D80AE1}" type="presOf" srcId="{9499AA6D-0096-43C7-992F-732B115541E7}" destId="{14755EFE-4297-409D-8024-A86124D887D9}" srcOrd="0" destOrd="0" presId="urn:microsoft.com/office/officeart/2005/8/layout/hList3"/>
    <dgm:cxn modelId="{0EDCCC65-B190-42CA-82D6-3E3A1EF32104}" srcId="{9499AA6D-0096-43C7-992F-732B115541E7}" destId="{DFAE40BE-1FD9-4CD2-BCD8-0C2119CF37CA}" srcOrd="1" destOrd="0" parTransId="{23A0075C-E311-40AB-AAA1-FC49CD2E18B0}" sibTransId="{8F33DFC0-31F8-46EE-AA4F-0F22B80C316D}"/>
    <dgm:cxn modelId="{EF8F07BC-345C-404F-9C48-427BB497D10D}" type="presOf" srcId="{DFAE40BE-1FD9-4CD2-BCD8-0C2119CF37CA}" destId="{FAE584BA-2169-4818-86D4-2DFBE33EDFFC}" srcOrd="0" destOrd="0" presId="urn:microsoft.com/office/officeart/2005/8/layout/hList3"/>
    <dgm:cxn modelId="{EF5B0B8D-0F2A-4BF7-B129-4BABF154B7A0}" type="presOf" srcId="{9BF7A4FA-841F-47F1-98E7-189AC313D563}" destId="{F5C3F7F1-CEA0-49C4-9AA0-D342FEFEA354}" srcOrd="0" destOrd="0" presId="urn:microsoft.com/office/officeart/2005/8/layout/hList3"/>
    <dgm:cxn modelId="{23265425-D621-4BED-8FA5-EEEE54891035}" type="presParOf" srcId="{1F737354-5A0E-4B2C-83F4-ACCB69D60A28}" destId="{14755EFE-4297-409D-8024-A86124D887D9}" srcOrd="0" destOrd="0" presId="urn:microsoft.com/office/officeart/2005/8/layout/hList3"/>
    <dgm:cxn modelId="{CA6146EA-75E2-4496-B411-5305A34DE653}" type="presParOf" srcId="{1F737354-5A0E-4B2C-83F4-ACCB69D60A28}" destId="{CFD95AE2-9DD3-4546-9422-DB43A51E6B2E}" srcOrd="1" destOrd="0" presId="urn:microsoft.com/office/officeart/2005/8/layout/hList3"/>
    <dgm:cxn modelId="{7D49E70D-EB12-4ADF-99A9-5175882EB149}" type="presParOf" srcId="{CFD95AE2-9DD3-4546-9422-DB43A51E6B2E}" destId="{F5C3F7F1-CEA0-49C4-9AA0-D342FEFEA354}" srcOrd="0" destOrd="0" presId="urn:microsoft.com/office/officeart/2005/8/layout/hList3"/>
    <dgm:cxn modelId="{35DB50B2-F52B-481E-A2EB-91E7B973C3F0}" type="presParOf" srcId="{CFD95AE2-9DD3-4546-9422-DB43A51E6B2E}" destId="{FAE584BA-2169-4818-86D4-2DFBE33EDFFC}" srcOrd="1" destOrd="0" presId="urn:microsoft.com/office/officeart/2005/8/layout/hList3"/>
    <dgm:cxn modelId="{A58DF4AB-0416-4028-BED0-7D962826850F}" type="presParOf" srcId="{CFD95AE2-9DD3-4546-9422-DB43A51E6B2E}" destId="{77B589DE-2A0B-4817-8666-D284E4CFE8A0}" srcOrd="2" destOrd="0" presId="urn:microsoft.com/office/officeart/2005/8/layout/hList3"/>
    <dgm:cxn modelId="{4E8E38E2-709E-4263-A841-8733A097AF2E}" type="presParOf" srcId="{1F737354-5A0E-4B2C-83F4-ACCB69D60A28}" destId="{0676944B-FE3D-45BE-8DAB-E49AB82CA9B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D53A93-71E8-4EC2-8BE5-91938792F43B}" type="doc">
      <dgm:prSet loTypeId="urn:microsoft.com/office/officeart/2005/8/layout/radial5" loCatId="cycle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BA682FE1-2192-4218-91DA-F2CBAB1FCE8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Проект бюджета Литвиновского сельского поселения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 2016 год направлен на решение следующих ключевых задач</a:t>
          </a:r>
          <a:endParaRPr lang="ru-RU" sz="1400" dirty="0"/>
        </a:p>
      </dgm:t>
    </dgm:pt>
    <dgm:pt modelId="{60F4C142-7554-4827-A039-0A723CAD5914}" type="parTrans" cxnId="{B18D7721-F9C6-4854-96D1-CA01A00DDF1A}">
      <dgm:prSet/>
      <dgm:spPr/>
      <dgm:t>
        <a:bodyPr/>
        <a:lstStyle/>
        <a:p>
          <a:endParaRPr lang="ru-RU"/>
        </a:p>
      </dgm:t>
    </dgm:pt>
    <dgm:pt modelId="{110D044A-52F2-49E8-9CEC-DD72DA85180E}" type="sibTrans" cxnId="{B18D7721-F9C6-4854-96D1-CA01A00DDF1A}">
      <dgm:prSet/>
      <dgm:spPr/>
      <dgm:t>
        <a:bodyPr/>
        <a:lstStyle/>
        <a:p>
          <a:endParaRPr lang="ru-RU"/>
        </a:p>
      </dgm:t>
    </dgm:pt>
    <dgm:pt modelId="{588776A5-BE7C-45A4-8D31-E3B31489787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A9DD973-EC39-4A68-A77C-2ECF4DCD2644}" type="parTrans" cxnId="{F9E2AD05-6856-40A4-A0AE-F54BED5A6DC0}">
      <dgm:prSet/>
      <dgm:spPr/>
      <dgm:t>
        <a:bodyPr/>
        <a:lstStyle/>
        <a:p>
          <a:endParaRPr lang="ru-RU"/>
        </a:p>
      </dgm:t>
    </dgm:pt>
    <dgm:pt modelId="{7B72D89A-8F5E-421D-ACDA-982668C97016}" type="sibTrans" cxnId="{F9E2AD05-6856-40A4-A0AE-F54BED5A6DC0}">
      <dgm:prSet/>
      <dgm:spPr/>
      <dgm:t>
        <a:bodyPr/>
        <a:lstStyle/>
        <a:p>
          <a:endParaRPr lang="ru-RU"/>
        </a:p>
      </dgm:t>
    </dgm:pt>
    <dgm:pt modelId="{07863912-AE71-4D83-B893-846A34E6A8F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Соответствие финансовых возможностей Литвиновского сельского поселения ключевым направлениям развития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DA033CF-1F74-41A0-A1DB-61C2F84F241B}" type="parTrans" cxnId="{059A19B1-2F0D-4E2B-AFA8-A4574710F115}">
      <dgm:prSet/>
      <dgm:spPr/>
      <dgm:t>
        <a:bodyPr/>
        <a:lstStyle/>
        <a:p>
          <a:endParaRPr lang="ru-RU"/>
        </a:p>
      </dgm:t>
    </dgm:pt>
    <dgm:pt modelId="{A1D2972D-22B4-468B-966C-20DAA51184F5}" type="sibTrans" cxnId="{059A19B1-2F0D-4E2B-AFA8-A4574710F115}">
      <dgm:prSet/>
      <dgm:spPr/>
      <dgm:t>
        <a:bodyPr/>
        <a:lstStyle/>
        <a:p>
          <a:endParaRPr lang="ru-RU"/>
        </a:p>
      </dgm:t>
    </dgm:pt>
    <dgm:pt modelId="{619228FD-C9AD-4705-B503-327EEEB0A22B}">
      <dgm:prSet phldrT="[Текст]" custT="1"/>
      <dgm:spPr>
        <a:solidFill>
          <a:srgbClr val="00CC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Повышение прозрачности и открытости бюджетного процесса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AB819E3-ED0B-4CAC-8F15-CCB73362C661}" type="parTrans" cxnId="{AB15347A-2CBC-4AFD-B7EF-B4CC10A6D363}">
      <dgm:prSet/>
      <dgm:spPr>
        <a:gradFill rotWithShape="0">
          <a:gsLst>
            <a:gs pos="0">
              <a:srgbClr val="00CCFF"/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5D51E19F-BAA3-43AC-B743-91DBCF139CFD}" type="sibTrans" cxnId="{AB15347A-2CBC-4AFD-B7EF-B4CC10A6D363}">
      <dgm:prSet/>
      <dgm:spPr/>
      <dgm:t>
        <a:bodyPr/>
        <a:lstStyle/>
        <a:p>
          <a:endParaRPr lang="ru-RU"/>
        </a:p>
      </dgm:t>
    </dgm:pt>
    <dgm:pt modelId="{28B84F80-1713-45FA-A668-2A067E45003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87A77F4-8EA4-43EC-A2C0-329CDC7FE0DE}" type="parTrans" cxnId="{43885F54-15E8-4072-937F-9226D74628F7}">
      <dgm:prSet/>
      <dgm:spPr/>
      <dgm:t>
        <a:bodyPr/>
        <a:lstStyle/>
        <a:p>
          <a:endParaRPr lang="ru-RU"/>
        </a:p>
      </dgm:t>
    </dgm:pt>
    <dgm:pt modelId="{24C1311F-162C-4A4D-8A85-EC801F515A2B}" type="sibTrans" cxnId="{43885F54-15E8-4072-937F-9226D74628F7}">
      <dgm:prSet/>
      <dgm:spPr/>
      <dgm:t>
        <a:bodyPr/>
        <a:lstStyle/>
        <a:p>
          <a:endParaRPr lang="ru-RU"/>
        </a:p>
      </dgm:t>
    </dgm:pt>
    <dgm:pt modelId="{8C57921B-9F9A-4A12-96DC-48B8956366B2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B11D306-C12F-4640-91AB-ACC9B5815404}" type="parTrans" cxnId="{2803BC29-01F3-48EE-841C-E16CB543E918}">
      <dgm:prSet/>
      <dgm:spPr/>
      <dgm:t>
        <a:bodyPr/>
        <a:lstStyle/>
        <a:p>
          <a:endParaRPr lang="ru-RU"/>
        </a:p>
      </dgm:t>
    </dgm:pt>
    <dgm:pt modelId="{5455E29E-5DA8-41FF-AF9F-F1B952FAA3C2}" type="sibTrans" cxnId="{2803BC29-01F3-48EE-841C-E16CB543E918}">
      <dgm:prSet/>
      <dgm:spPr/>
      <dgm:t>
        <a:bodyPr/>
        <a:lstStyle/>
        <a:p>
          <a:endParaRPr lang="ru-RU"/>
        </a:p>
      </dgm:t>
    </dgm:pt>
    <dgm:pt modelId="{AD23C868-BBE9-4AD3-9353-B6E3296BB331}" type="pres">
      <dgm:prSet presAssocID="{CED53A93-71E8-4EC2-8BE5-91938792F4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A57D3B-B957-4C14-86AF-B165A268892B}" type="pres">
      <dgm:prSet presAssocID="{BA682FE1-2192-4218-91DA-F2CBAB1FCE8C}" presName="centerShape" presStyleLbl="node0" presStyleIdx="0" presStyleCnt="1" custScaleX="134855" custScaleY="122798" custLinFactNeighborX="-702" custLinFactNeighborY="-18399"/>
      <dgm:spPr/>
      <dgm:t>
        <a:bodyPr/>
        <a:lstStyle/>
        <a:p>
          <a:endParaRPr lang="ru-RU"/>
        </a:p>
      </dgm:t>
    </dgm:pt>
    <dgm:pt modelId="{4BFCC67C-01E0-4706-B8B4-1F8F2C2F130B}" type="pres">
      <dgm:prSet presAssocID="{1A9DD973-EC39-4A68-A77C-2ECF4DCD2644}" presName="parTrans" presStyleLbl="sibTrans2D1" presStyleIdx="0" presStyleCnt="5"/>
      <dgm:spPr/>
      <dgm:t>
        <a:bodyPr/>
        <a:lstStyle/>
        <a:p>
          <a:endParaRPr lang="ru-RU"/>
        </a:p>
      </dgm:t>
    </dgm:pt>
    <dgm:pt modelId="{97EC91DB-5CB6-4C0B-A631-496F04224694}" type="pres">
      <dgm:prSet presAssocID="{1A9DD973-EC39-4A68-A77C-2ECF4DCD2644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1074AC8-5E5D-44C1-B388-B81C344112D7}" type="pres">
      <dgm:prSet presAssocID="{588776A5-BE7C-45A4-8D31-E3B314897870}" presName="node" presStyleLbl="node1" presStyleIdx="0" presStyleCnt="5" custScaleX="156969" custScaleY="121632" custRadScaleRad="137079" custRadScaleInc="131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CB159-B422-44AE-B8B5-625D5ED9ED39}" type="pres">
      <dgm:prSet presAssocID="{0DA033CF-1F74-41A0-A1DB-61C2F84F241B}" presName="parTrans" presStyleLbl="sibTrans2D1" presStyleIdx="1" presStyleCnt="5"/>
      <dgm:spPr/>
      <dgm:t>
        <a:bodyPr/>
        <a:lstStyle/>
        <a:p>
          <a:endParaRPr lang="ru-RU"/>
        </a:p>
      </dgm:t>
    </dgm:pt>
    <dgm:pt modelId="{C74EEFA6-9443-467D-80D2-A9F3759B18C7}" type="pres">
      <dgm:prSet presAssocID="{0DA033CF-1F74-41A0-A1DB-61C2F84F241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0A4CD80-46A9-4C58-B3C2-2D572F0DFB5F}" type="pres">
      <dgm:prSet presAssocID="{07863912-AE71-4D83-B893-846A34E6A8F5}" presName="node" presStyleLbl="node1" presStyleIdx="1" presStyleCnt="5" custScaleX="143819" custScaleY="103006" custRadScaleRad="72769" custRadScaleInc="29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64C7A-5A81-4BAE-807A-A681681D9954}" type="pres">
      <dgm:prSet presAssocID="{9B11D306-C12F-4640-91AB-ACC9B5815404}" presName="parTrans" presStyleLbl="sibTrans2D1" presStyleIdx="2" presStyleCnt="5"/>
      <dgm:spPr/>
      <dgm:t>
        <a:bodyPr/>
        <a:lstStyle/>
        <a:p>
          <a:endParaRPr lang="ru-RU"/>
        </a:p>
      </dgm:t>
    </dgm:pt>
    <dgm:pt modelId="{1AE3F483-3871-4C84-A9B4-5E77EBA6EBAF}" type="pres">
      <dgm:prSet presAssocID="{9B11D306-C12F-4640-91AB-ACC9B5815404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DA20B577-E084-4A3A-8A0B-24E3B4429303}" type="pres">
      <dgm:prSet presAssocID="{8C57921B-9F9A-4A12-96DC-48B8956366B2}" presName="node" presStyleLbl="node1" presStyleIdx="2" presStyleCnt="5" custScaleX="143071" custScaleY="104081" custRadScaleRad="114272" custRadScaleInc="-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29D24-0D62-4224-8B03-8D0408277A71}" type="pres">
      <dgm:prSet presAssocID="{0AB819E3-ED0B-4CAC-8F15-CCB73362C661}" presName="parTrans" presStyleLbl="sibTrans2D1" presStyleIdx="3" presStyleCnt="5"/>
      <dgm:spPr/>
      <dgm:t>
        <a:bodyPr/>
        <a:lstStyle/>
        <a:p>
          <a:endParaRPr lang="ru-RU"/>
        </a:p>
      </dgm:t>
    </dgm:pt>
    <dgm:pt modelId="{3E798519-3937-4055-B2E7-51689B1FB2AB}" type="pres">
      <dgm:prSet presAssocID="{0AB819E3-ED0B-4CAC-8F15-CCB73362C66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9B89C421-F0D8-44E3-BD0A-4C6E08938364}" type="pres">
      <dgm:prSet presAssocID="{619228FD-C9AD-4705-B503-327EEEB0A22B}" presName="node" presStyleLbl="node1" presStyleIdx="3" presStyleCnt="5" custScaleX="157078" custScaleY="119781" custRadScaleRad="115474" custRadScaleInc="106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94444-8331-41F3-825C-CDF51849DCA2}" type="pres">
      <dgm:prSet presAssocID="{287A77F4-8EA4-43EC-A2C0-329CDC7FE0DE}" presName="parTrans" presStyleLbl="sibTrans2D1" presStyleIdx="4" presStyleCnt="5"/>
      <dgm:spPr/>
      <dgm:t>
        <a:bodyPr/>
        <a:lstStyle/>
        <a:p>
          <a:endParaRPr lang="ru-RU"/>
        </a:p>
      </dgm:t>
    </dgm:pt>
    <dgm:pt modelId="{59C94386-71C3-4F84-9524-F75FD0E856A7}" type="pres">
      <dgm:prSet presAssocID="{287A77F4-8EA4-43EC-A2C0-329CDC7FE0D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0D3701F-8426-4130-8133-4F32806D0F99}" type="pres">
      <dgm:prSet presAssocID="{28B84F80-1713-45FA-A668-2A067E450039}" presName="node" presStyleLbl="node1" presStyleIdx="4" presStyleCnt="5" custScaleX="161261" custScaleY="128429" custRadScaleRad="142660" custRadScaleInc="52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885F54-15E8-4072-937F-9226D74628F7}" srcId="{BA682FE1-2192-4218-91DA-F2CBAB1FCE8C}" destId="{28B84F80-1713-45FA-A668-2A067E450039}" srcOrd="4" destOrd="0" parTransId="{287A77F4-8EA4-43EC-A2C0-329CDC7FE0DE}" sibTransId="{24C1311F-162C-4A4D-8A85-EC801F515A2B}"/>
    <dgm:cxn modelId="{13DFE395-6577-4DDD-8069-407818D5D43E}" type="presOf" srcId="{BA682FE1-2192-4218-91DA-F2CBAB1FCE8C}" destId="{5BA57D3B-B957-4C14-86AF-B165A268892B}" srcOrd="0" destOrd="0" presId="urn:microsoft.com/office/officeart/2005/8/layout/radial5"/>
    <dgm:cxn modelId="{B60151D5-6939-4E11-A37D-DE71E38A6A78}" type="presOf" srcId="{9B11D306-C12F-4640-91AB-ACC9B5815404}" destId="{1AE3F483-3871-4C84-A9B4-5E77EBA6EBAF}" srcOrd="1" destOrd="0" presId="urn:microsoft.com/office/officeart/2005/8/layout/radial5"/>
    <dgm:cxn modelId="{25E09202-B50A-4769-82F9-55C7D2E4FA4A}" type="presOf" srcId="{8C57921B-9F9A-4A12-96DC-48B8956366B2}" destId="{DA20B577-E084-4A3A-8A0B-24E3B4429303}" srcOrd="0" destOrd="0" presId="urn:microsoft.com/office/officeart/2005/8/layout/radial5"/>
    <dgm:cxn modelId="{1139FA4B-BFFF-4621-BD40-B35EE105B72F}" type="presOf" srcId="{588776A5-BE7C-45A4-8D31-E3B314897870}" destId="{D1074AC8-5E5D-44C1-B388-B81C344112D7}" srcOrd="0" destOrd="0" presId="urn:microsoft.com/office/officeart/2005/8/layout/radial5"/>
    <dgm:cxn modelId="{7DCC30B5-142F-40A9-BC4D-A989285754CC}" type="presOf" srcId="{28B84F80-1713-45FA-A668-2A067E450039}" destId="{30D3701F-8426-4130-8133-4F32806D0F99}" srcOrd="0" destOrd="0" presId="urn:microsoft.com/office/officeart/2005/8/layout/radial5"/>
    <dgm:cxn modelId="{9CE7A299-E0D4-4597-855C-E4000A19BCEC}" type="presOf" srcId="{CED53A93-71E8-4EC2-8BE5-91938792F43B}" destId="{AD23C868-BBE9-4AD3-9353-B6E3296BB331}" srcOrd="0" destOrd="0" presId="urn:microsoft.com/office/officeart/2005/8/layout/radial5"/>
    <dgm:cxn modelId="{958F3B5C-D16B-43A5-9C9E-238208ACFB7F}" type="presOf" srcId="{287A77F4-8EA4-43EC-A2C0-329CDC7FE0DE}" destId="{59C94386-71C3-4F84-9524-F75FD0E856A7}" srcOrd="1" destOrd="0" presId="urn:microsoft.com/office/officeart/2005/8/layout/radial5"/>
    <dgm:cxn modelId="{AB15347A-2CBC-4AFD-B7EF-B4CC10A6D363}" srcId="{BA682FE1-2192-4218-91DA-F2CBAB1FCE8C}" destId="{619228FD-C9AD-4705-B503-327EEEB0A22B}" srcOrd="3" destOrd="0" parTransId="{0AB819E3-ED0B-4CAC-8F15-CCB73362C661}" sibTransId="{5D51E19F-BAA3-43AC-B743-91DBCF139CFD}"/>
    <dgm:cxn modelId="{EA80E79B-734B-4386-B7E9-A4ACA8A6F797}" type="presOf" srcId="{07863912-AE71-4D83-B893-846A34E6A8F5}" destId="{E0A4CD80-46A9-4C58-B3C2-2D572F0DFB5F}" srcOrd="0" destOrd="0" presId="urn:microsoft.com/office/officeart/2005/8/layout/radial5"/>
    <dgm:cxn modelId="{908B511E-548F-44CD-AF4F-80BA15115727}" type="presOf" srcId="{287A77F4-8EA4-43EC-A2C0-329CDC7FE0DE}" destId="{7CD94444-8331-41F3-825C-CDF51849DCA2}" srcOrd="0" destOrd="0" presId="urn:microsoft.com/office/officeart/2005/8/layout/radial5"/>
    <dgm:cxn modelId="{F9E2AD05-6856-40A4-A0AE-F54BED5A6DC0}" srcId="{BA682FE1-2192-4218-91DA-F2CBAB1FCE8C}" destId="{588776A5-BE7C-45A4-8D31-E3B314897870}" srcOrd="0" destOrd="0" parTransId="{1A9DD973-EC39-4A68-A77C-2ECF4DCD2644}" sibTransId="{7B72D89A-8F5E-421D-ACDA-982668C97016}"/>
    <dgm:cxn modelId="{D098D0D2-A035-4A7D-A0BE-A7725B628092}" type="presOf" srcId="{1A9DD973-EC39-4A68-A77C-2ECF4DCD2644}" destId="{97EC91DB-5CB6-4C0B-A631-496F04224694}" srcOrd="1" destOrd="0" presId="urn:microsoft.com/office/officeart/2005/8/layout/radial5"/>
    <dgm:cxn modelId="{2803BC29-01F3-48EE-841C-E16CB543E918}" srcId="{BA682FE1-2192-4218-91DA-F2CBAB1FCE8C}" destId="{8C57921B-9F9A-4A12-96DC-48B8956366B2}" srcOrd="2" destOrd="0" parTransId="{9B11D306-C12F-4640-91AB-ACC9B5815404}" sibTransId="{5455E29E-5DA8-41FF-AF9F-F1B952FAA3C2}"/>
    <dgm:cxn modelId="{3D68F9BC-3C67-4768-BB8C-13D92FFF6005}" type="presOf" srcId="{0DA033CF-1F74-41A0-A1DB-61C2F84F241B}" destId="{118CB159-B422-44AE-B8B5-625D5ED9ED39}" srcOrd="0" destOrd="0" presId="urn:microsoft.com/office/officeart/2005/8/layout/radial5"/>
    <dgm:cxn modelId="{F5E66F06-B699-4544-932C-88ECE73A9172}" type="presOf" srcId="{1A9DD973-EC39-4A68-A77C-2ECF4DCD2644}" destId="{4BFCC67C-01E0-4706-B8B4-1F8F2C2F130B}" srcOrd="0" destOrd="0" presId="urn:microsoft.com/office/officeart/2005/8/layout/radial5"/>
    <dgm:cxn modelId="{B18D7721-F9C6-4854-96D1-CA01A00DDF1A}" srcId="{CED53A93-71E8-4EC2-8BE5-91938792F43B}" destId="{BA682FE1-2192-4218-91DA-F2CBAB1FCE8C}" srcOrd="0" destOrd="0" parTransId="{60F4C142-7554-4827-A039-0A723CAD5914}" sibTransId="{110D044A-52F2-49E8-9CEC-DD72DA85180E}"/>
    <dgm:cxn modelId="{873AC91B-ED2A-43CC-837C-12184BFBCE2B}" type="presOf" srcId="{0AB819E3-ED0B-4CAC-8F15-CCB73362C661}" destId="{30729D24-0D62-4224-8B03-8D0408277A71}" srcOrd="0" destOrd="0" presId="urn:microsoft.com/office/officeart/2005/8/layout/radial5"/>
    <dgm:cxn modelId="{2B3435DD-5B8F-4980-BAF7-E22C53735FAA}" type="presOf" srcId="{0AB819E3-ED0B-4CAC-8F15-CCB73362C661}" destId="{3E798519-3937-4055-B2E7-51689B1FB2AB}" srcOrd="1" destOrd="0" presId="urn:microsoft.com/office/officeart/2005/8/layout/radial5"/>
    <dgm:cxn modelId="{D699AA49-EDFF-4E90-80EA-D553E4213EA1}" type="presOf" srcId="{9B11D306-C12F-4640-91AB-ACC9B5815404}" destId="{CB264C7A-5A81-4BAE-807A-A681681D9954}" srcOrd="0" destOrd="0" presId="urn:microsoft.com/office/officeart/2005/8/layout/radial5"/>
    <dgm:cxn modelId="{8C8F141B-2D0D-41CC-93BC-E70E0857B5C9}" type="presOf" srcId="{0DA033CF-1F74-41A0-A1DB-61C2F84F241B}" destId="{C74EEFA6-9443-467D-80D2-A9F3759B18C7}" srcOrd="1" destOrd="0" presId="urn:microsoft.com/office/officeart/2005/8/layout/radial5"/>
    <dgm:cxn modelId="{0277F908-9260-4B3C-A407-B53144866E0B}" type="presOf" srcId="{619228FD-C9AD-4705-B503-327EEEB0A22B}" destId="{9B89C421-F0D8-44E3-BD0A-4C6E08938364}" srcOrd="0" destOrd="0" presId="urn:microsoft.com/office/officeart/2005/8/layout/radial5"/>
    <dgm:cxn modelId="{059A19B1-2F0D-4E2B-AFA8-A4574710F115}" srcId="{BA682FE1-2192-4218-91DA-F2CBAB1FCE8C}" destId="{07863912-AE71-4D83-B893-846A34E6A8F5}" srcOrd="1" destOrd="0" parTransId="{0DA033CF-1F74-41A0-A1DB-61C2F84F241B}" sibTransId="{A1D2972D-22B4-468B-966C-20DAA51184F5}"/>
    <dgm:cxn modelId="{103A87AA-D22E-4F42-82E5-9444D6FC85EE}" type="presParOf" srcId="{AD23C868-BBE9-4AD3-9353-B6E3296BB331}" destId="{5BA57D3B-B957-4C14-86AF-B165A268892B}" srcOrd="0" destOrd="0" presId="urn:microsoft.com/office/officeart/2005/8/layout/radial5"/>
    <dgm:cxn modelId="{4644F0EB-32C3-4FC9-A97F-149FF766E4DF}" type="presParOf" srcId="{AD23C868-BBE9-4AD3-9353-B6E3296BB331}" destId="{4BFCC67C-01E0-4706-B8B4-1F8F2C2F130B}" srcOrd="1" destOrd="0" presId="urn:microsoft.com/office/officeart/2005/8/layout/radial5"/>
    <dgm:cxn modelId="{E6C147A2-4407-467B-83D7-798F30382B62}" type="presParOf" srcId="{4BFCC67C-01E0-4706-B8B4-1F8F2C2F130B}" destId="{97EC91DB-5CB6-4C0B-A631-496F04224694}" srcOrd="0" destOrd="0" presId="urn:microsoft.com/office/officeart/2005/8/layout/radial5"/>
    <dgm:cxn modelId="{8026CDBA-963E-4064-8666-C8E5575D36C3}" type="presParOf" srcId="{AD23C868-BBE9-4AD3-9353-B6E3296BB331}" destId="{D1074AC8-5E5D-44C1-B388-B81C344112D7}" srcOrd="2" destOrd="0" presId="urn:microsoft.com/office/officeart/2005/8/layout/radial5"/>
    <dgm:cxn modelId="{35EAD32F-D4E2-4DEE-B7E5-CD5E7016C443}" type="presParOf" srcId="{AD23C868-BBE9-4AD3-9353-B6E3296BB331}" destId="{118CB159-B422-44AE-B8B5-625D5ED9ED39}" srcOrd="3" destOrd="0" presId="urn:microsoft.com/office/officeart/2005/8/layout/radial5"/>
    <dgm:cxn modelId="{026408F9-7824-4656-BE04-EB74DA2ACC78}" type="presParOf" srcId="{118CB159-B422-44AE-B8B5-625D5ED9ED39}" destId="{C74EEFA6-9443-467D-80D2-A9F3759B18C7}" srcOrd="0" destOrd="0" presId="urn:microsoft.com/office/officeart/2005/8/layout/radial5"/>
    <dgm:cxn modelId="{C1301159-4DD8-4F63-9AE4-3876E152ECC4}" type="presParOf" srcId="{AD23C868-BBE9-4AD3-9353-B6E3296BB331}" destId="{E0A4CD80-46A9-4C58-B3C2-2D572F0DFB5F}" srcOrd="4" destOrd="0" presId="urn:microsoft.com/office/officeart/2005/8/layout/radial5"/>
    <dgm:cxn modelId="{BABFBDD0-D6A6-484E-B586-DB636B3001CA}" type="presParOf" srcId="{AD23C868-BBE9-4AD3-9353-B6E3296BB331}" destId="{CB264C7A-5A81-4BAE-807A-A681681D9954}" srcOrd="5" destOrd="0" presId="urn:microsoft.com/office/officeart/2005/8/layout/radial5"/>
    <dgm:cxn modelId="{D63C26F7-D2F8-4FDE-8A22-0E9E32DE34F9}" type="presParOf" srcId="{CB264C7A-5A81-4BAE-807A-A681681D9954}" destId="{1AE3F483-3871-4C84-A9B4-5E77EBA6EBAF}" srcOrd="0" destOrd="0" presId="urn:microsoft.com/office/officeart/2005/8/layout/radial5"/>
    <dgm:cxn modelId="{0ADEFDB2-EC13-4713-B52E-A3C5336AD69C}" type="presParOf" srcId="{AD23C868-BBE9-4AD3-9353-B6E3296BB331}" destId="{DA20B577-E084-4A3A-8A0B-24E3B4429303}" srcOrd="6" destOrd="0" presId="urn:microsoft.com/office/officeart/2005/8/layout/radial5"/>
    <dgm:cxn modelId="{D9F65D12-347B-423D-9FA2-39DBD5846231}" type="presParOf" srcId="{AD23C868-BBE9-4AD3-9353-B6E3296BB331}" destId="{30729D24-0D62-4224-8B03-8D0408277A71}" srcOrd="7" destOrd="0" presId="urn:microsoft.com/office/officeart/2005/8/layout/radial5"/>
    <dgm:cxn modelId="{EB7A05AC-3AF3-4E84-A728-E7EC68E68019}" type="presParOf" srcId="{30729D24-0D62-4224-8B03-8D0408277A71}" destId="{3E798519-3937-4055-B2E7-51689B1FB2AB}" srcOrd="0" destOrd="0" presId="urn:microsoft.com/office/officeart/2005/8/layout/radial5"/>
    <dgm:cxn modelId="{54FF8311-7052-436B-9098-F3AFA2B58F53}" type="presParOf" srcId="{AD23C868-BBE9-4AD3-9353-B6E3296BB331}" destId="{9B89C421-F0D8-44E3-BD0A-4C6E08938364}" srcOrd="8" destOrd="0" presId="urn:microsoft.com/office/officeart/2005/8/layout/radial5"/>
    <dgm:cxn modelId="{123CBA16-C20B-4E9B-921C-AD343B556F2B}" type="presParOf" srcId="{AD23C868-BBE9-4AD3-9353-B6E3296BB331}" destId="{7CD94444-8331-41F3-825C-CDF51849DCA2}" srcOrd="9" destOrd="0" presId="urn:microsoft.com/office/officeart/2005/8/layout/radial5"/>
    <dgm:cxn modelId="{F139D940-20CA-4740-84A4-CABCC644C0EC}" type="presParOf" srcId="{7CD94444-8331-41F3-825C-CDF51849DCA2}" destId="{59C94386-71C3-4F84-9524-F75FD0E856A7}" srcOrd="0" destOrd="0" presId="urn:microsoft.com/office/officeart/2005/8/layout/radial5"/>
    <dgm:cxn modelId="{5D4A1CDF-3290-418E-9D4D-CC63A5E1F3B0}" type="presParOf" srcId="{AD23C868-BBE9-4AD3-9353-B6E3296BB331}" destId="{30D3701F-8426-4130-8133-4F32806D0F99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rgbClr val="00CCFF"/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28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>
            <a:spcAft>
              <a:spcPts val="0"/>
            </a:spcAft>
          </a:pPr>
          <a:r>
            <a:rPr lang="en-US" sz="28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11 104.3</a:t>
          </a:r>
          <a:r>
            <a:rPr lang="ru-RU" sz="28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8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Дорожный фонд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536,5тыс. рублей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4,8%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Защита территории и населения от ЧС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167,5тыс. рублей 1,5%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Другие вопросы в области национальной экономики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13,0тыс. рублей 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0,1%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Коммунальное хозяйство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238,2тыс. рублей 2,2%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A1BDBE-B799-45DE-8DF1-D0A56A29343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Благоустройство территории поселения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938,3тыс. рублей 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8,5%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7FE7A46F-F120-46C2-8441-BB1D9BA17B40}" type="parTrans" cxnId="{D015EBAF-0B0F-4D0A-8F07-38D39946D720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58B0F7-9D28-4C8F-9C22-734A2FEDCC8D}" type="sibTrans" cxnId="{D015EBAF-0B0F-4D0A-8F07-38D39946D7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Социальная политика 105,4 тыс. </a:t>
          </a:r>
          <a:r>
            <a:rPr lang="ru-RU" sz="1200" dirty="0" err="1" smtClean="0">
              <a:effectLst/>
              <a:latin typeface="Times New Roman" pitchFamily="18" charset="0"/>
              <a:cs typeface="Times New Roman" pitchFamily="18" charset="0"/>
            </a:rPr>
            <a:t>руб</a:t>
          </a:r>
          <a:r>
            <a:rPr lang="en-US" sz="1200" dirty="0" smtClean="0">
              <a:effectLst/>
              <a:latin typeface="Times New Roman" pitchFamily="18" charset="0"/>
              <a:cs typeface="Times New Roman" pitchFamily="18" charset="0"/>
            </a:rPr>
            <a:t>.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1,0 %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17,5тыс. рублей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0,2%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4643,9тыс. рублей 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41,8%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 174,8 тыс. рублей 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1,6 %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Содержание учреждений  культуры     4269,2 тыс. рублей</a:t>
          </a:r>
        </a:p>
        <a:p>
          <a:pPr>
            <a:spcAft>
              <a:spcPct val="3500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38,5%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0" custLinFactNeighborY="-605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9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9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9" custScaleX="145447" custScaleY="145447" custRadScaleRad="106613" custRadScaleInc="-183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9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9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9" custScaleX="164371" custScaleY="145447" custRadScaleRad="101793" custRadScaleInc="-63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9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9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9" custScaleX="145447" custScaleY="145447" custRadScaleRad="178210" custRadScaleInc="-60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9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9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9" custScaleX="145447" custScaleY="145447" custRadScaleRad="127374" custRadScaleInc="-115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479B8-58DF-48DD-AC0B-D0C5FC6877CB}" type="pres">
      <dgm:prSet presAssocID="{7FE7A46F-F120-46C2-8441-BB1D9BA17B40}" presName="Name9" presStyleLbl="parChTrans1D2" presStyleIdx="4" presStyleCnt="9"/>
      <dgm:spPr/>
      <dgm:t>
        <a:bodyPr/>
        <a:lstStyle/>
        <a:p>
          <a:endParaRPr lang="ru-RU"/>
        </a:p>
      </dgm:t>
    </dgm:pt>
    <dgm:pt modelId="{6CEA8AA8-969F-4D16-AA37-493DEC7B2497}" type="pres">
      <dgm:prSet presAssocID="{7FE7A46F-F120-46C2-8441-BB1D9BA17B40}" presName="connTx" presStyleLbl="parChTrans1D2" presStyleIdx="4" presStyleCnt="9"/>
      <dgm:spPr/>
      <dgm:t>
        <a:bodyPr/>
        <a:lstStyle/>
        <a:p>
          <a:endParaRPr lang="ru-RU"/>
        </a:p>
      </dgm:t>
    </dgm:pt>
    <dgm:pt modelId="{A6529843-AF44-44C9-93DF-E3B0991FDD04}" type="pres">
      <dgm:prSet presAssocID="{C6A1BDBE-B799-45DE-8DF1-D0A56A293435}" presName="node" presStyleLbl="node1" presStyleIdx="4" presStyleCnt="9" custScaleX="145447" custScaleY="145447" custRadScaleRad="180954" custRadScaleInc="-154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5" presStyleCnt="9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5" presStyleCnt="9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5" presStyleCnt="9" custScaleX="145447" custScaleY="145447" custRadScaleRad="93154" custRadScaleInc="-179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6" presStyleCnt="9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6" presStyleCnt="9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6" presStyleCnt="9" custScaleX="145447" custScaleY="145447" custRadScaleRad="99583" custRadScaleInc="-14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7" presStyleCnt="9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7" presStyleCnt="9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7" presStyleCnt="9" custScaleX="145447" custScaleY="145447" custRadScaleRad="146894" custRadScaleInc="-86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8" presStyleCnt="9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8" presStyleCnt="9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8" presStyleCnt="9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D6D3D0-38CB-4B64-A7B3-02B9B0ED4EE3}" type="presOf" srcId="{C3B366E1-35BE-4501-9211-79E56F24F0B1}" destId="{21AB2C71-7445-44F1-88DA-8920B87614F7}" srcOrd="0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13239CE9-A9D4-4F49-A13C-9919904AE0F6}" type="presOf" srcId="{15828F25-D9DC-474E-BDB7-D0C96BB09D53}" destId="{40A4609C-9060-46DB-B6FB-91E6E6B2159D}" srcOrd="1" destOrd="0" presId="urn:microsoft.com/office/officeart/2005/8/layout/radial1"/>
    <dgm:cxn modelId="{55027F70-CC8D-487E-A1D9-43F77457148F}" type="presOf" srcId="{7FE7A46F-F120-46C2-8441-BB1D9BA17B40}" destId="{6CEA8AA8-969F-4D16-AA37-493DEC7B2497}" srcOrd="1" destOrd="0" presId="urn:microsoft.com/office/officeart/2005/8/layout/radial1"/>
    <dgm:cxn modelId="{B9774E65-E7B5-46D6-BB36-4CBB14C006FF}" type="presOf" srcId="{B179D74B-D7BA-4ED1-A72F-D0DA76E8417A}" destId="{22672531-8C33-499F-A8B8-1F76FA72B8E1}" srcOrd="0" destOrd="0" presId="urn:microsoft.com/office/officeart/2005/8/layout/radial1"/>
    <dgm:cxn modelId="{391DC4C8-5E39-4B36-BC90-0B7C287F8DC6}" type="presOf" srcId="{4199C120-FE21-41AC-9A33-F6885A63D66E}" destId="{ACABAC21-A12D-4CBC-B952-3A73C95768F1}" srcOrd="1" destOrd="0" presId="urn:microsoft.com/office/officeart/2005/8/layout/radial1"/>
    <dgm:cxn modelId="{F61DB9D5-B402-4757-A25F-7B0A8BF12203}" type="presOf" srcId="{A2E5F42E-C718-432A-8A41-71BF82BBE18E}" destId="{5514A104-9BD3-4559-9BDA-E17D63A5FAED}" srcOrd="1" destOrd="0" presId="urn:microsoft.com/office/officeart/2005/8/layout/radial1"/>
    <dgm:cxn modelId="{D376D508-ADF9-46FC-A164-4269871277C6}" type="presOf" srcId="{8AB6F3CB-D047-4C8E-B920-0BDFB57A2588}" destId="{62ECBD28-2110-4395-8718-5D140BE52464}" srcOrd="1" destOrd="0" presId="urn:microsoft.com/office/officeart/2005/8/layout/radial1"/>
    <dgm:cxn modelId="{F011814D-0DE6-4596-998C-7232A6219EF6}" type="presOf" srcId="{850BDB31-7899-47A8-8A8D-2651EE81DB1C}" destId="{A5A442AC-CDA8-474B-92EE-3D632F0EC957}" srcOrd="0" destOrd="0" presId="urn:microsoft.com/office/officeart/2005/8/layout/radial1"/>
    <dgm:cxn modelId="{250B212B-36E7-4B8C-A14F-1B3883F2B38B}" type="presOf" srcId="{1B234536-2071-46C6-A491-AF4B1A3F9FEB}" destId="{30E7B6AA-B589-42F5-B263-2F67E7BFE06E}" srcOrd="0" destOrd="0" presId="urn:microsoft.com/office/officeart/2005/8/layout/radial1"/>
    <dgm:cxn modelId="{50CDAB28-315D-4236-A476-DFA283B93D79}" type="presOf" srcId="{5A305073-4AE3-4F5A-9103-E20EE30AA624}" destId="{B4689F4D-C616-4B5A-AB08-969AFEC6F29C}" srcOrd="0" destOrd="0" presId="urn:microsoft.com/office/officeart/2005/8/layout/radial1"/>
    <dgm:cxn modelId="{06EF4E22-1112-4261-B187-A77557CCA008}" type="presOf" srcId="{0AA0458B-F171-4752-8952-9B01C6B0DB39}" destId="{9A99AA90-6398-4A9E-9C90-9A289D0B4ED1}" srcOrd="0" destOrd="0" presId="urn:microsoft.com/office/officeart/2005/8/layout/radial1"/>
    <dgm:cxn modelId="{0111B969-1FBA-4A74-9B43-5C32D06D0411}" type="presOf" srcId="{84FA42E0-3171-4CBA-9E87-E80A4C844FE3}" destId="{5A8679B6-7689-4D75-A7A5-C24CDE107484}" srcOrd="0" destOrd="0" presId="urn:microsoft.com/office/officeart/2005/8/layout/radial1"/>
    <dgm:cxn modelId="{3ACF46E3-81FA-438A-AC9F-869E050E0BC2}" type="presOf" srcId="{A2E5F42E-C718-432A-8A41-71BF82BBE18E}" destId="{BC211171-4868-4B1B-8C84-7AFE7DA92B72}" srcOrd="0" destOrd="0" presId="urn:microsoft.com/office/officeart/2005/8/layout/radial1"/>
    <dgm:cxn modelId="{D85264E3-9117-4119-B98B-48C5328DB343}" srcId="{B179D74B-D7BA-4ED1-A72F-D0DA76E8417A}" destId="{84FA42E0-3171-4CBA-9E87-E80A4C844FE3}" srcOrd="5" destOrd="0" parTransId="{8AB6F3CB-D047-4C8E-B920-0BDFB57A2588}" sibTransId="{8ECB2E2B-7E53-417D-BCDE-DA522F6C8195}"/>
    <dgm:cxn modelId="{EE5ED6C8-3C2A-4568-8D0F-8E9F80CDB84E}" srcId="{B179D74B-D7BA-4ED1-A72F-D0DA76E8417A}" destId="{948D7AA2-6A07-4029-958A-456C6A888F0B}" srcOrd="6" destOrd="0" parTransId="{850BDB31-7899-47A8-8A8D-2651EE81DB1C}" sibTransId="{5E26D90B-22ED-4AB4-8D07-24D8137BEB98}"/>
    <dgm:cxn modelId="{36A62753-1A2B-48AC-97D7-9E5E925242AE}" type="presOf" srcId="{0AA0458B-F171-4752-8952-9B01C6B0DB39}" destId="{2AE10A3F-8376-4022-8435-7D23E2A99C52}" srcOrd="1" destOrd="0" presId="urn:microsoft.com/office/officeart/2005/8/layout/radial1"/>
    <dgm:cxn modelId="{782BF602-3E0B-4660-86E7-37D3BF1EA7C0}" type="presOf" srcId="{850BDB31-7899-47A8-8A8D-2651EE81DB1C}" destId="{B6C2774B-CEC3-4885-8925-9AD4E72E39CE}" srcOrd="1" destOrd="0" presId="urn:microsoft.com/office/officeart/2005/8/layout/radial1"/>
    <dgm:cxn modelId="{BD66AF89-518D-4D13-A187-C0C49287D027}" type="presOf" srcId="{052F7232-50DC-44E8-9F5D-8FEEAEB86E33}" destId="{9779251D-D94F-458D-8625-FA8430489ABD}" srcOrd="0" destOrd="0" presId="urn:microsoft.com/office/officeart/2005/8/layout/radial1"/>
    <dgm:cxn modelId="{4D79AC91-035C-4C94-8770-D262E2EAA9FC}" type="presOf" srcId="{948D7AA2-6A07-4029-958A-456C6A888F0B}" destId="{D418F6EB-147F-4047-B751-E8166DE58772}" srcOrd="0" destOrd="0" presId="urn:microsoft.com/office/officeart/2005/8/layout/radial1"/>
    <dgm:cxn modelId="{43189459-8115-4889-A2D6-14B8D04F4080}" type="presOf" srcId="{7FE7A46F-F120-46C2-8441-BB1D9BA17B40}" destId="{6CE479B8-58DF-48DD-AC0B-D0C5FC6877CB}" srcOrd="0" destOrd="0" presId="urn:microsoft.com/office/officeart/2005/8/layout/radial1"/>
    <dgm:cxn modelId="{6D6278AB-D84E-4017-91F5-351B059818D7}" type="presOf" srcId="{607EE9E9-D002-42FE-B74D-D945412804DF}" destId="{9C4E9843-91FB-4B66-AD05-A718EA51A920}" srcOrd="1" destOrd="0" presId="urn:microsoft.com/office/officeart/2005/8/layout/radial1"/>
    <dgm:cxn modelId="{BA40801B-6F8E-48DF-AA7D-8DF4558A656F}" type="presOf" srcId="{15828F25-D9DC-474E-BDB7-D0C96BB09D53}" destId="{09F81971-61A1-4CB0-8EEA-38BD69D84A68}" srcOrd="0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7655DC64-8482-4141-93F5-8D519CB2D159}" type="presOf" srcId="{4199C120-FE21-41AC-9A33-F6885A63D66E}" destId="{38A04AD7-3C30-42FD-9169-981E636C19E5}" srcOrd="0" destOrd="0" presId="urn:microsoft.com/office/officeart/2005/8/layout/radial1"/>
    <dgm:cxn modelId="{D5244609-9439-40B1-BF21-59A44C5BFDAE}" type="presOf" srcId="{C6A1BDBE-B799-45DE-8DF1-D0A56A293435}" destId="{A6529843-AF44-44C9-93DF-E3B0991FDD04}" srcOrd="0" destOrd="0" presId="urn:microsoft.com/office/officeart/2005/8/layout/radial1"/>
    <dgm:cxn modelId="{277B7D77-55D6-4676-8C59-036C19632EA2}" type="presOf" srcId="{2A64F063-8E2B-4178-A591-FB7DC84F714A}" destId="{8E90EB8E-B405-4CFE-8B98-4A3730E11E4A}" srcOrd="0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E9AE4F4E-3A59-4E7D-A8C0-22F3950433CD}" type="presOf" srcId="{11E86306-1FA3-4165-81CF-E5CFBAACAB41}" destId="{6C400A76-512C-4622-ABC7-4A7262143CD7}" srcOrd="1" destOrd="0" presId="urn:microsoft.com/office/officeart/2005/8/layout/radial1"/>
    <dgm:cxn modelId="{452DE7E2-BFBD-4189-B0C1-D4F58042CF44}" srcId="{B179D74B-D7BA-4ED1-A72F-D0DA76E8417A}" destId="{052F7232-50DC-44E8-9F5D-8FEEAEB86E33}" srcOrd="7" destOrd="0" parTransId="{A2E5F42E-C718-432A-8A41-71BF82BBE18E}" sibTransId="{71ADD2D1-68BE-4C39-A17E-3E7AC1D147F0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D015EBAF-0B0F-4D0A-8F07-38D39946D720}" srcId="{B179D74B-D7BA-4ED1-A72F-D0DA76E8417A}" destId="{C6A1BDBE-B799-45DE-8DF1-D0A56A293435}" srcOrd="4" destOrd="0" parTransId="{7FE7A46F-F120-46C2-8441-BB1D9BA17B40}" sibTransId="{B358B0F7-9D28-4C8F-9C22-734A2FEDCC8D}"/>
    <dgm:cxn modelId="{F8297B93-34B9-4CA9-AC5D-9566195A3865}" type="presOf" srcId="{065A3735-5D80-4FA3-B867-379611BFBD38}" destId="{9F81A141-1B04-4A03-B238-37F7A90993F2}" srcOrd="0" destOrd="0" presId="urn:microsoft.com/office/officeart/2005/8/layout/radial1"/>
    <dgm:cxn modelId="{BA557D1A-7B10-484D-86D8-81F6F7CA80AF}" type="presOf" srcId="{1F8E4B7B-3190-492B-BA7B-9B52CE7D79BE}" destId="{FC4E895A-5CB6-4776-9D34-BC12EF08CF61}" srcOrd="0" destOrd="0" presId="urn:microsoft.com/office/officeart/2005/8/layout/radial1"/>
    <dgm:cxn modelId="{EA09CA83-915C-4E10-817D-131D2AD81289}" type="presOf" srcId="{607EE9E9-D002-42FE-B74D-D945412804DF}" destId="{2CB797D3-131D-4B40-8D1C-3C0BCCD4E26A}" srcOrd="0" destOrd="0" presId="urn:microsoft.com/office/officeart/2005/8/layout/radial1"/>
    <dgm:cxn modelId="{1B2D08A9-FD2B-4C26-B84F-A6C6038E479D}" srcId="{B179D74B-D7BA-4ED1-A72F-D0DA76E8417A}" destId="{C3B366E1-35BE-4501-9211-79E56F24F0B1}" srcOrd="8" destOrd="0" parTransId="{4199C120-FE21-41AC-9A33-F6885A63D66E}" sibTransId="{AB4F022C-2B6F-4D5A-8949-0266BBDB6FAD}"/>
    <dgm:cxn modelId="{768E5351-6918-4060-AC50-629DBF30600A}" type="presOf" srcId="{11E86306-1FA3-4165-81CF-E5CFBAACAB41}" destId="{D23AFAD6-9784-476C-B26A-F6CCAEF2A753}" srcOrd="0" destOrd="0" presId="urn:microsoft.com/office/officeart/2005/8/layout/radial1"/>
    <dgm:cxn modelId="{1E9A7DC7-6202-45C2-86C1-237CD28A2ACA}" type="presOf" srcId="{8AB6F3CB-D047-4C8E-B920-0BDFB57A2588}" destId="{1BB1C879-ADD1-46CE-9D67-364F5ECE1CD3}" srcOrd="0" destOrd="0" presId="urn:microsoft.com/office/officeart/2005/8/layout/radial1"/>
    <dgm:cxn modelId="{44C05B4C-61BD-451F-9085-F0BCEA32C703}" type="presParOf" srcId="{FC4E895A-5CB6-4776-9D34-BC12EF08CF61}" destId="{22672531-8C33-499F-A8B8-1F76FA72B8E1}" srcOrd="0" destOrd="0" presId="urn:microsoft.com/office/officeart/2005/8/layout/radial1"/>
    <dgm:cxn modelId="{71D0D890-F809-4FB2-9411-A556971E5A5B}" type="presParOf" srcId="{FC4E895A-5CB6-4776-9D34-BC12EF08CF61}" destId="{2CB797D3-131D-4B40-8D1C-3C0BCCD4E26A}" srcOrd="1" destOrd="0" presId="urn:microsoft.com/office/officeart/2005/8/layout/radial1"/>
    <dgm:cxn modelId="{30FFD7E6-0AEB-4AF8-ACF8-2AEE8840AE4C}" type="presParOf" srcId="{2CB797D3-131D-4B40-8D1C-3C0BCCD4E26A}" destId="{9C4E9843-91FB-4B66-AD05-A718EA51A920}" srcOrd="0" destOrd="0" presId="urn:microsoft.com/office/officeart/2005/8/layout/radial1"/>
    <dgm:cxn modelId="{9C6AEFC0-9D03-4FAC-9970-F41813D87DD9}" type="presParOf" srcId="{FC4E895A-5CB6-4776-9D34-BC12EF08CF61}" destId="{9F81A141-1B04-4A03-B238-37F7A90993F2}" srcOrd="2" destOrd="0" presId="urn:microsoft.com/office/officeart/2005/8/layout/radial1"/>
    <dgm:cxn modelId="{A039F956-7F5F-44E0-9730-AE32B8ADDABD}" type="presParOf" srcId="{FC4E895A-5CB6-4776-9D34-BC12EF08CF61}" destId="{09F81971-61A1-4CB0-8EEA-38BD69D84A68}" srcOrd="3" destOrd="0" presId="urn:microsoft.com/office/officeart/2005/8/layout/radial1"/>
    <dgm:cxn modelId="{21C72078-CA85-4061-84D6-00E7F0A66762}" type="presParOf" srcId="{09F81971-61A1-4CB0-8EEA-38BD69D84A68}" destId="{40A4609C-9060-46DB-B6FB-91E6E6B2159D}" srcOrd="0" destOrd="0" presId="urn:microsoft.com/office/officeart/2005/8/layout/radial1"/>
    <dgm:cxn modelId="{2F0EDCA0-CACE-4251-BD37-6D2B9D121789}" type="presParOf" srcId="{FC4E895A-5CB6-4776-9D34-BC12EF08CF61}" destId="{B4689F4D-C616-4B5A-AB08-969AFEC6F29C}" srcOrd="4" destOrd="0" presId="urn:microsoft.com/office/officeart/2005/8/layout/radial1"/>
    <dgm:cxn modelId="{DE044417-E4D9-4E1F-A26E-D6FEC2C19B25}" type="presParOf" srcId="{FC4E895A-5CB6-4776-9D34-BC12EF08CF61}" destId="{9A99AA90-6398-4A9E-9C90-9A289D0B4ED1}" srcOrd="5" destOrd="0" presId="urn:microsoft.com/office/officeart/2005/8/layout/radial1"/>
    <dgm:cxn modelId="{367ECCBE-269C-41E4-A994-B65C96EBEC99}" type="presParOf" srcId="{9A99AA90-6398-4A9E-9C90-9A289D0B4ED1}" destId="{2AE10A3F-8376-4022-8435-7D23E2A99C52}" srcOrd="0" destOrd="0" presId="urn:microsoft.com/office/officeart/2005/8/layout/radial1"/>
    <dgm:cxn modelId="{BD4F2327-D13A-40E1-9967-42FCF67622E5}" type="presParOf" srcId="{FC4E895A-5CB6-4776-9D34-BC12EF08CF61}" destId="{8E90EB8E-B405-4CFE-8B98-4A3730E11E4A}" srcOrd="6" destOrd="0" presId="urn:microsoft.com/office/officeart/2005/8/layout/radial1"/>
    <dgm:cxn modelId="{E37B3763-3433-403F-825B-5EE5AF2254DC}" type="presParOf" srcId="{FC4E895A-5CB6-4776-9D34-BC12EF08CF61}" destId="{D23AFAD6-9784-476C-B26A-F6CCAEF2A753}" srcOrd="7" destOrd="0" presId="urn:microsoft.com/office/officeart/2005/8/layout/radial1"/>
    <dgm:cxn modelId="{70CDB5C0-4315-4CBD-85C7-5D0ED17E71B6}" type="presParOf" srcId="{D23AFAD6-9784-476C-B26A-F6CCAEF2A753}" destId="{6C400A76-512C-4622-ABC7-4A7262143CD7}" srcOrd="0" destOrd="0" presId="urn:microsoft.com/office/officeart/2005/8/layout/radial1"/>
    <dgm:cxn modelId="{A592A61C-9CC0-4C1F-AF2B-96ACE601C06C}" type="presParOf" srcId="{FC4E895A-5CB6-4776-9D34-BC12EF08CF61}" destId="{30E7B6AA-B589-42F5-B263-2F67E7BFE06E}" srcOrd="8" destOrd="0" presId="urn:microsoft.com/office/officeart/2005/8/layout/radial1"/>
    <dgm:cxn modelId="{E338D541-BA1D-4029-AD58-832BB1FEBD3F}" type="presParOf" srcId="{FC4E895A-5CB6-4776-9D34-BC12EF08CF61}" destId="{6CE479B8-58DF-48DD-AC0B-D0C5FC6877CB}" srcOrd="9" destOrd="0" presId="urn:microsoft.com/office/officeart/2005/8/layout/radial1"/>
    <dgm:cxn modelId="{A7FC0FF9-546C-43A9-B8E2-F57F165CF1C7}" type="presParOf" srcId="{6CE479B8-58DF-48DD-AC0B-D0C5FC6877CB}" destId="{6CEA8AA8-969F-4D16-AA37-493DEC7B2497}" srcOrd="0" destOrd="0" presId="urn:microsoft.com/office/officeart/2005/8/layout/radial1"/>
    <dgm:cxn modelId="{55F119F5-8381-4431-9E30-A91488176FDF}" type="presParOf" srcId="{FC4E895A-5CB6-4776-9D34-BC12EF08CF61}" destId="{A6529843-AF44-44C9-93DF-E3B0991FDD04}" srcOrd="10" destOrd="0" presId="urn:microsoft.com/office/officeart/2005/8/layout/radial1"/>
    <dgm:cxn modelId="{03777F11-38CE-41AA-AF27-B13837171558}" type="presParOf" srcId="{FC4E895A-5CB6-4776-9D34-BC12EF08CF61}" destId="{1BB1C879-ADD1-46CE-9D67-364F5ECE1CD3}" srcOrd="11" destOrd="0" presId="urn:microsoft.com/office/officeart/2005/8/layout/radial1"/>
    <dgm:cxn modelId="{32E50727-E3BC-419F-AD01-200A11225E97}" type="presParOf" srcId="{1BB1C879-ADD1-46CE-9D67-364F5ECE1CD3}" destId="{62ECBD28-2110-4395-8718-5D140BE52464}" srcOrd="0" destOrd="0" presId="urn:microsoft.com/office/officeart/2005/8/layout/radial1"/>
    <dgm:cxn modelId="{FAE6A49E-3F31-4D86-BFFD-4DD10449ABD8}" type="presParOf" srcId="{FC4E895A-5CB6-4776-9D34-BC12EF08CF61}" destId="{5A8679B6-7689-4D75-A7A5-C24CDE107484}" srcOrd="12" destOrd="0" presId="urn:microsoft.com/office/officeart/2005/8/layout/radial1"/>
    <dgm:cxn modelId="{BB0018DC-8D1B-40DE-BA8C-F34F961AB309}" type="presParOf" srcId="{FC4E895A-5CB6-4776-9D34-BC12EF08CF61}" destId="{A5A442AC-CDA8-474B-92EE-3D632F0EC957}" srcOrd="13" destOrd="0" presId="urn:microsoft.com/office/officeart/2005/8/layout/radial1"/>
    <dgm:cxn modelId="{96557797-B387-493B-96A8-693D2A3D2233}" type="presParOf" srcId="{A5A442AC-CDA8-474B-92EE-3D632F0EC957}" destId="{B6C2774B-CEC3-4885-8925-9AD4E72E39CE}" srcOrd="0" destOrd="0" presId="urn:microsoft.com/office/officeart/2005/8/layout/radial1"/>
    <dgm:cxn modelId="{6E0AE8D2-0E9A-463E-B85C-D773474BCA5A}" type="presParOf" srcId="{FC4E895A-5CB6-4776-9D34-BC12EF08CF61}" destId="{D418F6EB-147F-4047-B751-E8166DE58772}" srcOrd="14" destOrd="0" presId="urn:microsoft.com/office/officeart/2005/8/layout/radial1"/>
    <dgm:cxn modelId="{056F96FF-72E0-4896-8E1B-3A25063FD02C}" type="presParOf" srcId="{FC4E895A-5CB6-4776-9D34-BC12EF08CF61}" destId="{BC211171-4868-4B1B-8C84-7AFE7DA92B72}" srcOrd="15" destOrd="0" presId="urn:microsoft.com/office/officeart/2005/8/layout/radial1"/>
    <dgm:cxn modelId="{C2C813E3-3833-47A5-9682-6E414D7486A3}" type="presParOf" srcId="{BC211171-4868-4B1B-8C84-7AFE7DA92B72}" destId="{5514A104-9BD3-4559-9BDA-E17D63A5FAED}" srcOrd="0" destOrd="0" presId="urn:microsoft.com/office/officeart/2005/8/layout/radial1"/>
    <dgm:cxn modelId="{53C19E8E-4581-435A-BD3D-A078862D8134}" type="presParOf" srcId="{FC4E895A-5CB6-4776-9D34-BC12EF08CF61}" destId="{9779251D-D94F-458D-8625-FA8430489ABD}" srcOrd="16" destOrd="0" presId="urn:microsoft.com/office/officeart/2005/8/layout/radial1"/>
    <dgm:cxn modelId="{F7F15935-6194-4385-A09A-61576EDE1BCE}" type="presParOf" srcId="{FC4E895A-5CB6-4776-9D34-BC12EF08CF61}" destId="{38A04AD7-3C30-42FD-9169-981E636C19E5}" srcOrd="17" destOrd="0" presId="urn:microsoft.com/office/officeart/2005/8/layout/radial1"/>
    <dgm:cxn modelId="{A6697A23-1DE4-458B-A41B-28F3235DA704}" type="presParOf" srcId="{38A04AD7-3C30-42FD-9169-981E636C19E5}" destId="{ACABAC21-A12D-4CBC-B952-3A73C95768F1}" srcOrd="0" destOrd="0" presId="urn:microsoft.com/office/officeart/2005/8/layout/radial1"/>
    <dgm:cxn modelId="{07640FAA-71BE-486D-A918-2F19708529E1}" type="presParOf" srcId="{FC4E895A-5CB6-4776-9D34-BC12EF08CF61}" destId="{21AB2C71-7445-44F1-88DA-8920B87614F7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7D4731-E778-4229-ADC1-3054A5537D2B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0CCA2EBD-E007-40E2-BC0A-B9FC89413435}" type="pres">
      <dgm:prSet presAssocID="{517D4731-E778-4229-ADC1-3054A5537D2B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D28250F7-8508-4731-B769-FA274B0E6D00}" type="presOf" srcId="{517D4731-E778-4229-ADC1-3054A5537D2B}" destId="{0CCA2EBD-E007-40E2-BC0A-B9FC8941343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7D4731-E778-4229-ADC1-3054A5537D2B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7D40F476-0546-4DC1-BB6A-4F8DD0F3633C}">
      <dgm:prSet phldrT="[Текст]" custT="1"/>
      <dgm:spPr>
        <a:solidFill>
          <a:schemeClr val="accent5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9925.2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тыс. рублей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DE25F09-9A21-4C6F-B842-CE2E35AB9A99}" type="parTrans" cxnId="{F1BC3F74-8D18-4752-A66A-F579289E38F3}">
      <dgm:prSet/>
      <dgm:spPr/>
      <dgm:t>
        <a:bodyPr/>
        <a:lstStyle/>
        <a:p>
          <a:endParaRPr lang="ru-RU"/>
        </a:p>
      </dgm:t>
    </dgm:pt>
    <dgm:pt modelId="{AA082BDB-F738-4B52-8418-F48EBC1D9ED3}" type="sibTrans" cxnId="{F1BC3F74-8D18-4752-A66A-F579289E38F3}">
      <dgm:prSet/>
      <dgm:spPr/>
      <dgm:t>
        <a:bodyPr/>
        <a:lstStyle/>
        <a:p>
          <a:endParaRPr lang="ru-RU"/>
        </a:p>
      </dgm:t>
    </dgm:pt>
    <dgm:pt modelId="{DBFC0E42-52C3-41AC-9D55-3ACB6CC85CB4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179.1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B5EAC6F-797B-4A84-96CA-DCA7CC53AA9E}" type="parTrans" cxnId="{A8583FBA-F4DF-47DF-B1FE-06F909D07976}">
      <dgm:prSet/>
      <dgm:spPr/>
      <dgm:t>
        <a:bodyPr/>
        <a:lstStyle/>
        <a:p>
          <a:endParaRPr lang="ru-RU"/>
        </a:p>
      </dgm:t>
    </dgm:pt>
    <dgm:pt modelId="{8D9DF96D-5F05-4582-AAE8-1B1998DE7A99}" type="sibTrans" cxnId="{A8583FBA-F4DF-47DF-B1FE-06F909D07976}">
      <dgm:prSet/>
      <dgm:spPr/>
      <dgm:t>
        <a:bodyPr/>
        <a:lstStyle/>
        <a:p>
          <a:endParaRPr lang="ru-RU"/>
        </a:p>
      </dgm:t>
    </dgm:pt>
    <dgm:pt modelId="{0CCA2EBD-E007-40E2-BC0A-B9FC89413435}" type="pres">
      <dgm:prSet presAssocID="{517D4731-E778-4229-ADC1-3054A5537D2B}" presName="compositeShape" presStyleCnt="0">
        <dgm:presLayoutVars>
          <dgm:chMax val="7"/>
          <dgm:dir/>
          <dgm:resizeHandles val="exact"/>
        </dgm:presLayoutVars>
      </dgm:prSet>
      <dgm:spPr/>
    </dgm:pt>
    <dgm:pt modelId="{780274D5-3C8B-4693-9DBA-38420241D3FC}" type="pres">
      <dgm:prSet presAssocID="{7D40F476-0546-4DC1-BB6A-4F8DD0F3633C}" presName="circ1" presStyleLbl="vennNode1" presStyleIdx="0" presStyleCnt="2" custScaleX="137730" custScaleY="142969" custLinFactNeighborX="2804" custLinFactNeighborY="-6648"/>
      <dgm:spPr/>
      <dgm:t>
        <a:bodyPr/>
        <a:lstStyle/>
        <a:p>
          <a:endParaRPr lang="ru-RU"/>
        </a:p>
      </dgm:t>
    </dgm:pt>
    <dgm:pt modelId="{13135B4C-4AC9-43E6-AF2F-D7E23FABF6CB}" type="pres">
      <dgm:prSet presAssocID="{7D40F476-0546-4DC1-BB6A-4F8DD0F3633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DA2D8-C1F0-4BB3-8F56-836B6D54BAEA}" type="pres">
      <dgm:prSet presAssocID="{DBFC0E42-52C3-41AC-9D55-3ACB6CC85CB4}" presName="circ2" presStyleLbl="vennNode1" presStyleIdx="1" presStyleCnt="2" custScaleX="97095" custScaleY="86788" custLinFactNeighborX="-18380" custLinFactNeighborY="45962"/>
      <dgm:spPr/>
      <dgm:t>
        <a:bodyPr/>
        <a:lstStyle/>
        <a:p>
          <a:endParaRPr lang="ru-RU"/>
        </a:p>
      </dgm:t>
    </dgm:pt>
    <dgm:pt modelId="{8C300156-AF83-44F4-9572-C69CB6AE81BB}" type="pres">
      <dgm:prSet presAssocID="{DBFC0E42-52C3-41AC-9D55-3ACB6CC85C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BAB004-7E38-401B-9598-A39CFDA16CAC}" type="presOf" srcId="{DBFC0E42-52C3-41AC-9D55-3ACB6CC85CB4}" destId="{8C300156-AF83-44F4-9572-C69CB6AE81BB}" srcOrd="1" destOrd="0" presId="urn:microsoft.com/office/officeart/2005/8/layout/venn1"/>
    <dgm:cxn modelId="{74A8D47F-EAE9-4B64-8912-C9C465E98F34}" type="presOf" srcId="{7D40F476-0546-4DC1-BB6A-4F8DD0F3633C}" destId="{13135B4C-4AC9-43E6-AF2F-D7E23FABF6CB}" srcOrd="1" destOrd="0" presId="urn:microsoft.com/office/officeart/2005/8/layout/venn1"/>
    <dgm:cxn modelId="{F4F5C802-ED49-40C0-9376-249DC285D532}" type="presOf" srcId="{517D4731-E778-4229-ADC1-3054A5537D2B}" destId="{0CCA2EBD-E007-40E2-BC0A-B9FC89413435}" srcOrd="0" destOrd="0" presId="urn:microsoft.com/office/officeart/2005/8/layout/venn1"/>
    <dgm:cxn modelId="{F1BC3F74-8D18-4752-A66A-F579289E38F3}" srcId="{517D4731-E778-4229-ADC1-3054A5537D2B}" destId="{7D40F476-0546-4DC1-BB6A-4F8DD0F3633C}" srcOrd="0" destOrd="0" parTransId="{7DE25F09-9A21-4C6F-B842-CE2E35AB9A99}" sibTransId="{AA082BDB-F738-4B52-8418-F48EBC1D9ED3}"/>
    <dgm:cxn modelId="{0F1D99B5-26EF-428D-B7F4-0229C07834AB}" type="presOf" srcId="{7D40F476-0546-4DC1-BB6A-4F8DD0F3633C}" destId="{780274D5-3C8B-4693-9DBA-38420241D3FC}" srcOrd="0" destOrd="0" presId="urn:microsoft.com/office/officeart/2005/8/layout/venn1"/>
    <dgm:cxn modelId="{86715F2E-85B1-4A3A-A991-81AB1597E67E}" type="presOf" srcId="{DBFC0E42-52C3-41AC-9D55-3ACB6CC85CB4}" destId="{E30DA2D8-C1F0-4BB3-8F56-836B6D54BAEA}" srcOrd="0" destOrd="0" presId="urn:microsoft.com/office/officeart/2005/8/layout/venn1"/>
    <dgm:cxn modelId="{A8583FBA-F4DF-47DF-B1FE-06F909D07976}" srcId="{517D4731-E778-4229-ADC1-3054A5537D2B}" destId="{DBFC0E42-52C3-41AC-9D55-3ACB6CC85CB4}" srcOrd="1" destOrd="0" parTransId="{9B5EAC6F-797B-4A84-96CA-DCA7CC53AA9E}" sibTransId="{8D9DF96D-5F05-4582-AAE8-1B1998DE7A99}"/>
    <dgm:cxn modelId="{3BDB8FBF-EFF5-42C4-A477-12971B4E11C7}" type="presParOf" srcId="{0CCA2EBD-E007-40E2-BC0A-B9FC89413435}" destId="{780274D5-3C8B-4693-9DBA-38420241D3FC}" srcOrd="0" destOrd="0" presId="urn:microsoft.com/office/officeart/2005/8/layout/venn1"/>
    <dgm:cxn modelId="{9433A6BE-1D6B-4D1E-9AFA-7D520DB80634}" type="presParOf" srcId="{0CCA2EBD-E007-40E2-BC0A-B9FC89413435}" destId="{13135B4C-4AC9-43E6-AF2F-D7E23FABF6CB}" srcOrd="1" destOrd="0" presId="urn:microsoft.com/office/officeart/2005/8/layout/venn1"/>
    <dgm:cxn modelId="{C0E3EEEF-59D7-4258-8EEE-AF81CE38EFAE}" type="presParOf" srcId="{0CCA2EBD-E007-40E2-BC0A-B9FC89413435}" destId="{E30DA2D8-C1F0-4BB3-8F56-836B6D54BAEA}" srcOrd="2" destOrd="0" presId="urn:microsoft.com/office/officeart/2005/8/layout/venn1"/>
    <dgm:cxn modelId="{9F5B9A0A-5672-4B7E-9710-3416CAD760DF}" type="presParOf" srcId="{0CCA2EBD-E007-40E2-BC0A-B9FC89413435}" destId="{8C300156-AF83-44F4-9572-C69CB6AE81B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7D4731-E778-4229-ADC1-3054A5537D2B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0CCA2EBD-E007-40E2-BC0A-B9FC89413435}" type="pres">
      <dgm:prSet presAssocID="{517D4731-E778-4229-ADC1-3054A5537D2B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5179CA76-EBAF-4E54-9851-C458CD57559E}" type="presOf" srcId="{517D4731-E778-4229-ADC1-3054A5537D2B}" destId="{0CCA2EBD-E007-40E2-BC0A-B9FC8941343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26B050C-2F50-460D-B816-B462A7F72C3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FE3127-1B0D-4C6B-A650-404DBADB2CC8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</a:t>
          </a:r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год – 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4 249.2</a:t>
          </a:r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214F8E-A75B-4638-A8E9-5CF5A7D0A410}" type="parTrans" cxnId="{C1CBDE8E-29AF-40F0-A594-A76DBDDADBC4}">
      <dgm:prSet/>
      <dgm:spPr/>
      <dgm:t>
        <a:bodyPr/>
        <a:lstStyle/>
        <a:p>
          <a:endParaRPr lang="ru-RU"/>
        </a:p>
      </dgm:t>
    </dgm:pt>
    <dgm:pt modelId="{7C7A7054-43D5-4DD4-BDC5-FFF9E999C047}" type="sibTrans" cxnId="{C1CBDE8E-29AF-40F0-A594-A76DBDDADBC4}">
      <dgm:prSet/>
      <dgm:spPr/>
      <dgm:t>
        <a:bodyPr/>
        <a:lstStyle/>
        <a:p>
          <a:endParaRPr lang="ru-RU"/>
        </a:p>
      </dgm:t>
    </dgm:pt>
    <dgm:pt modelId="{1A549A81-CF55-48FE-8666-86A42F01E15C}" type="pres">
      <dgm:prSet presAssocID="{326B050C-2F50-460D-B816-B462A7F72C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AA10FA-C07B-4E36-AE0E-D9FADA6BFF46}" type="pres">
      <dgm:prSet presAssocID="{5EFE3127-1B0D-4C6B-A650-404DBADB2CC8}" presName="parentLin" presStyleCnt="0"/>
      <dgm:spPr/>
    </dgm:pt>
    <dgm:pt modelId="{61C65536-371C-4245-BD9F-F013A99C09CF}" type="pres">
      <dgm:prSet presAssocID="{5EFE3127-1B0D-4C6B-A650-404DBADB2CC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9F272094-9CD0-4509-9786-0A048F61615B}" type="pres">
      <dgm:prSet presAssocID="{5EFE3127-1B0D-4C6B-A650-404DBADB2CC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DAAAC-A6D1-4C53-B082-3FAE6C2A781C}" type="pres">
      <dgm:prSet presAssocID="{5EFE3127-1B0D-4C6B-A650-404DBADB2CC8}" presName="negativeSpace" presStyleCnt="0"/>
      <dgm:spPr/>
    </dgm:pt>
    <dgm:pt modelId="{BB6C09AA-C921-4E6A-83DC-709E72FB8C8C}" type="pres">
      <dgm:prSet presAssocID="{5EFE3127-1B0D-4C6B-A650-404DBADB2CC8}" presName="childText" presStyleLbl="conFgAcc1" presStyleIdx="0" presStyleCnt="1">
        <dgm:presLayoutVars>
          <dgm:bulletEnabled val="1"/>
        </dgm:presLayoutVars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C1CBDE8E-29AF-40F0-A594-A76DBDDADBC4}" srcId="{326B050C-2F50-460D-B816-B462A7F72C36}" destId="{5EFE3127-1B0D-4C6B-A650-404DBADB2CC8}" srcOrd="0" destOrd="0" parTransId="{EC214F8E-A75B-4638-A8E9-5CF5A7D0A410}" sibTransId="{7C7A7054-43D5-4DD4-BDC5-FFF9E999C047}"/>
    <dgm:cxn modelId="{4A27CBA2-82E6-4943-B0A7-1DF03DBD4346}" type="presOf" srcId="{326B050C-2F50-460D-B816-B462A7F72C36}" destId="{1A549A81-CF55-48FE-8666-86A42F01E15C}" srcOrd="0" destOrd="0" presId="urn:microsoft.com/office/officeart/2005/8/layout/list1"/>
    <dgm:cxn modelId="{4C41D497-4B05-405A-AE23-781995A555E0}" type="presOf" srcId="{5EFE3127-1B0D-4C6B-A650-404DBADB2CC8}" destId="{61C65536-371C-4245-BD9F-F013A99C09CF}" srcOrd="0" destOrd="0" presId="urn:microsoft.com/office/officeart/2005/8/layout/list1"/>
    <dgm:cxn modelId="{6004009A-3FEF-4476-B1AF-3AE79F83CE6E}" type="presOf" srcId="{5EFE3127-1B0D-4C6B-A650-404DBADB2CC8}" destId="{9F272094-9CD0-4509-9786-0A048F61615B}" srcOrd="1" destOrd="0" presId="urn:microsoft.com/office/officeart/2005/8/layout/list1"/>
    <dgm:cxn modelId="{EAB15965-7B54-4501-941B-341ABA271CAC}" type="presParOf" srcId="{1A549A81-CF55-48FE-8666-86A42F01E15C}" destId="{69AA10FA-C07B-4E36-AE0E-D9FADA6BFF46}" srcOrd="0" destOrd="0" presId="urn:microsoft.com/office/officeart/2005/8/layout/list1"/>
    <dgm:cxn modelId="{CBFDD06F-4784-4AA8-A681-A32148C55782}" type="presParOf" srcId="{69AA10FA-C07B-4E36-AE0E-D9FADA6BFF46}" destId="{61C65536-371C-4245-BD9F-F013A99C09CF}" srcOrd="0" destOrd="0" presId="urn:microsoft.com/office/officeart/2005/8/layout/list1"/>
    <dgm:cxn modelId="{CACD9903-2132-4C31-BEBD-0EE25948A8EB}" type="presParOf" srcId="{69AA10FA-C07B-4E36-AE0E-D9FADA6BFF46}" destId="{9F272094-9CD0-4509-9786-0A048F61615B}" srcOrd="1" destOrd="0" presId="urn:microsoft.com/office/officeart/2005/8/layout/list1"/>
    <dgm:cxn modelId="{B27EEED5-D220-4653-B0C6-6E00E1A91FF3}" type="presParOf" srcId="{1A549A81-CF55-48FE-8666-86A42F01E15C}" destId="{C0FDAAAC-A6D1-4C53-B082-3FAE6C2A781C}" srcOrd="1" destOrd="0" presId="urn:microsoft.com/office/officeart/2005/8/layout/list1"/>
    <dgm:cxn modelId="{A42225EB-CFDA-42F8-8B42-299B860F5FD3}" type="presParOf" srcId="{1A549A81-CF55-48FE-8666-86A42F01E15C}" destId="{BB6C09AA-C921-4E6A-83DC-709E72FB8C8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839D82-1442-4E26-BAB5-5EFE21FA35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EE04E8-FAFF-472A-A271-2B3D04316C26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endParaRPr lang="ru-RU" sz="2000" b="0" dirty="0" smtClean="0">
            <a:effectLst/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2000" b="0" dirty="0" smtClean="0">
              <a:effectLst/>
              <a:latin typeface="Times New Roman" pitchFamily="18" charset="0"/>
              <a:cs typeface="Times New Roman" pitchFamily="18" charset="0"/>
            </a:rPr>
            <a:t>Расходы на содержание библиотек составят:   </a:t>
          </a:r>
        </a:p>
        <a:p>
          <a:pPr algn="ctr" rtl="0"/>
          <a:r>
            <a:rPr lang="ru-RU" sz="2000" b="0" dirty="0" smtClean="0">
              <a:effectLst/>
              <a:latin typeface="Times New Roman" pitchFamily="18" charset="0"/>
              <a:cs typeface="Times New Roman" pitchFamily="18" charset="0"/>
            </a:rPr>
            <a:t>в 2016 году -</a:t>
          </a:r>
          <a:r>
            <a:rPr lang="en-US" sz="2000" b="0" smtClean="0">
              <a:effectLst/>
              <a:latin typeface="Times New Roman" pitchFamily="18" charset="0"/>
              <a:cs typeface="Times New Roman" pitchFamily="18" charset="0"/>
            </a:rPr>
            <a:t>872.5</a:t>
          </a:r>
          <a:r>
            <a:rPr lang="ru-RU" sz="2000" b="0" smtClean="0">
              <a:effectLst/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2000" b="0" dirty="0" smtClean="0">
              <a:effectLst/>
              <a:latin typeface="Times New Roman" pitchFamily="18" charset="0"/>
              <a:cs typeface="Times New Roman" pitchFamily="18" charset="0"/>
            </a:rPr>
            <a:t>. руб.,   </a:t>
          </a:r>
        </a:p>
        <a:p>
          <a:pPr algn="l" rtl="0"/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55185A-2A6D-428E-BC24-A62890041659}" type="parTrans" cxnId="{14372791-2BC6-48E1-850E-DA3195FA6F21}">
      <dgm:prSet/>
      <dgm:spPr/>
      <dgm:t>
        <a:bodyPr/>
        <a:lstStyle/>
        <a:p>
          <a:endParaRPr lang="ru-RU"/>
        </a:p>
      </dgm:t>
    </dgm:pt>
    <dgm:pt modelId="{D6C3C4F8-3995-4710-9AA4-1ECB3374E6E2}" type="sibTrans" cxnId="{14372791-2BC6-48E1-850E-DA3195FA6F21}">
      <dgm:prSet/>
      <dgm:spPr/>
      <dgm:t>
        <a:bodyPr/>
        <a:lstStyle/>
        <a:p>
          <a:endParaRPr lang="ru-RU"/>
        </a:p>
      </dgm:t>
    </dgm:pt>
    <dgm:pt modelId="{D1B470E7-EFF8-43D4-8E14-5A55709D91AA}" type="pres">
      <dgm:prSet presAssocID="{23839D82-1442-4E26-BAB5-5EFE21FA35D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B74F64-D262-4BF8-9629-14F9702B82C9}" type="pres">
      <dgm:prSet presAssocID="{4DEE04E8-FAFF-472A-A271-2B3D04316C26}" presName="parentText" presStyleLbl="node1" presStyleIdx="0" presStyleCnt="1" custScaleY="330364" custLinFactY="38775" custLinFactNeighborX="-98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E5ED91-BC85-4417-9D05-B2751C845D80}" type="presOf" srcId="{23839D82-1442-4E26-BAB5-5EFE21FA35DF}" destId="{D1B470E7-EFF8-43D4-8E14-5A55709D91AA}" srcOrd="0" destOrd="0" presId="urn:microsoft.com/office/officeart/2005/8/layout/vList2"/>
    <dgm:cxn modelId="{B3C8AE48-F168-4AC1-AFFC-3404894FCF0D}" type="presOf" srcId="{4DEE04E8-FAFF-472A-A271-2B3D04316C26}" destId="{4FB74F64-D262-4BF8-9629-14F9702B82C9}" srcOrd="0" destOrd="0" presId="urn:microsoft.com/office/officeart/2005/8/layout/vList2"/>
    <dgm:cxn modelId="{14372791-2BC6-48E1-850E-DA3195FA6F21}" srcId="{23839D82-1442-4E26-BAB5-5EFE21FA35DF}" destId="{4DEE04E8-FAFF-472A-A271-2B3D04316C26}" srcOrd="0" destOrd="0" parTransId="{E755185A-2A6D-428E-BC24-A62890041659}" sibTransId="{D6C3C4F8-3995-4710-9AA4-1ECB3374E6E2}"/>
    <dgm:cxn modelId="{FD18D55D-5E7D-41E3-BBDA-4E5EBF0B8C4E}" type="presParOf" srcId="{D1B470E7-EFF8-43D4-8E14-5A55709D91AA}" destId="{4FB74F64-D262-4BF8-9629-14F9702B82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755EFE-4297-409D-8024-A86124D887D9}">
      <dsp:nvSpPr>
        <dsp:cNvPr id="0" name=""/>
        <dsp:cNvSpPr/>
      </dsp:nvSpPr>
      <dsp:spPr>
        <a:xfrm>
          <a:off x="0" y="0"/>
          <a:ext cx="6559281" cy="1861050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Основа формирования проекта бюджета Литвиновского сельского поселения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Белокалитвинского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района  на 2016 год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6559281" cy="1861050"/>
      </dsp:txXfrm>
    </dsp:sp>
    <dsp:sp modelId="{F5C3F7F1-CEA0-49C4-9AA0-D342FEFEA354}">
      <dsp:nvSpPr>
        <dsp:cNvPr id="0" name=""/>
        <dsp:cNvSpPr/>
      </dsp:nvSpPr>
      <dsp:spPr>
        <a:xfrm>
          <a:off x="282" y="1861050"/>
          <a:ext cx="2138887" cy="3908205"/>
        </a:xfrm>
        <a:prstGeom prst="rect">
          <a:avLst/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налоговой политики Литвиновского сельского поселения на 2016 – 2018 годы (Постановление Администрации Литвиновского сельского поселения от 16.11.2015 № 78)</a:t>
          </a:r>
          <a:endParaRPr lang="ru-RU" sz="16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82" y="1861050"/>
        <a:ext cx="2138887" cy="3908205"/>
      </dsp:txXfrm>
    </dsp:sp>
    <dsp:sp modelId="{FAE584BA-2169-4818-86D4-2DFBE33EDFFC}">
      <dsp:nvSpPr>
        <dsp:cNvPr id="0" name=""/>
        <dsp:cNvSpPr/>
      </dsp:nvSpPr>
      <dsp:spPr>
        <a:xfrm>
          <a:off x="2139170" y="1861050"/>
          <a:ext cx="2209914" cy="3908205"/>
        </a:xfrm>
        <a:prstGeom prst="rect">
          <a:avLst/>
        </a:prstGeom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 – экономического развития Литвиновского сельского поселения на 2016 – 2018годы</a:t>
          </a:r>
          <a:endParaRPr lang="ru-RU" sz="1600" kern="12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39170" y="1861050"/>
        <a:ext cx="2209914" cy="3908205"/>
      </dsp:txXfrm>
    </dsp:sp>
    <dsp:sp modelId="{77B589DE-2A0B-4817-8666-D284E4CFE8A0}">
      <dsp:nvSpPr>
        <dsp:cNvPr id="0" name=""/>
        <dsp:cNvSpPr/>
      </dsp:nvSpPr>
      <dsp:spPr>
        <a:xfrm>
          <a:off x="4349084" y="1861050"/>
          <a:ext cx="2209914" cy="3908205"/>
        </a:xfrm>
        <a:prstGeom prst="rect">
          <a:avLst/>
        </a:prstGeom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Литвиновского сельского поселения</a:t>
          </a:r>
          <a:endParaRPr lang="ru-RU" sz="1600" kern="12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49084" y="1861050"/>
        <a:ext cx="2209914" cy="3908205"/>
      </dsp:txXfrm>
    </dsp:sp>
    <dsp:sp modelId="{0676944B-FE3D-45BE-8DAB-E49AB82CA9B4}">
      <dsp:nvSpPr>
        <dsp:cNvPr id="0" name=""/>
        <dsp:cNvSpPr/>
      </dsp:nvSpPr>
      <dsp:spPr>
        <a:xfrm>
          <a:off x="0" y="5769255"/>
          <a:ext cx="6559281" cy="434245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A57D3B-B957-4C14-86AF-B165A268892B}">
      <dsp:nvSpPr>
        <dsp:cNvPr id="0" name=""/>
        <dsp:cNvSpPr/>
      </dsp:nvSpPr>
      <dsp:spPr>
        <a:xfrm>
          <a:off x="3419287" y="1376382"/>
          <a:ext cx="2390362" cy="21766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Проект бюджета Литвиновского сельского поселения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 2016 год направлен на решение следующих ключевых задач</a:t>
          </a:r>
          <a:endParaRPr lang="ru-RU" sz="1400" kern="1200" dirty="0"/>
        </a:p>
      </dsp:txBody>
      <dsp:txXfrm>
        <a:off x="3419287" y="1376382"/>
        <a:ext cx="2390362" cy="2176647"/>
      </dsp:txXfrm>
    </dsp:sp>
    <dsp:sp modelId="{4BFCC67C-01E0-4706-B8B4-1F8F2C2F130B}">
      <dsp:nvSpPr>
        <dsp:cNvPr id="0" name=""/>
        <dsp:cNvSpPr/>
      </dsp:nvSpPr>
      <dsp:spPr>
        <a:xfrm rot="19879275">
          <a:off x="5707944" y="1502980"/>
          <a:ext cx="227639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9879275">
        <a:off x="5707944" y="1502980"/>
        <a:ext cx="227639" cy="602664"/>
      </dsp:txXfrm>
    </dsp:sp>
    <dsp:sp modelId="{D1074AC8-5E5D-44C1-B388-B81C344112D7}">
      <dsp:nvSpPr>
        <dsp:cNvPr id="0" name=""/>
        <dsp:cNvSpPr/>
      </dsp:nvSpPr>
      <dsp:spPr>
        <a:xfrm>
          <a:off x="5761176" y="-1508"/>
          <a:ext cx="2782342" cy="215597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61176" y="-1508"/>
        <a:ext cx="2782342" cy="2155979"/>
      </dsp:txXfrm>
    </dsp:sp>
    <dsp:sp modelId="{118CB159-B422-44AE-B8B5-625D5ED9ED39}">
      <dsp:nvSpPr>
        <dsp:cNvPr id="0" name=""/>
        <dsp:cNvSpPr/>
      </dsp:nvSpPr>
      <dsp:spPr>
        <a:xfrm rot="5253603">
          <a:off x="4485755" y="3598016"/>
          <a:ext cx="379690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5253603">
        <a:off x="4485755" y="3598016"/>
        <a:ext cx="379690" cy="602664"/>
      </dsp:txXfrm>
    </dsp:sp>
    <dsp:sp modelId="{E0A4CD80-46A9-4C58-B3C2-2D572F0DFB5F}">
      <dsp:nvSpPr>
        <dsp:cNvPr id="0" name=""/>
        <dsp:cNvSpPr/>
      </dsp:nvSpPr>
      <dsp:spPr>
        <a:xfrm>
          <a:off x="3455562" y="4267534"/>
          <a:ext cx="2549253" cy="182582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Соответствие финансовых возможностей Литвиновского сельского поселения ключевым направлениям развития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55562" y="4267534"/>
        <a:ext cx="2549253" cy="1825825"/>
      </dsp:txXfrm>
    </dsp:sp>
    <dsp:sp modelId="{CB264C7A-5A81-4BAE-807A-A681681D9954}">
      <dsp:nvSpPr>
        <dsp:cNvPr id="0" name=""/>
        <dsp:cNvSpPr/>
      </dsp:nvSpPr>
      <dsp:spPr>
        <a:xfrm rot="1438556">
          <a:off x="5823169" y="2790059"/>
          <a:ext cx="400902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438556">
        <a:off x="5823169" y="2790059"/>
        <a:ext cx="400902" cy="602664"/>
      </dsp:txXfrm>
    </dsp:sp>
    <dsp:sp modelId="{DA20B577-E084-4A3A-8A0B-24E3B4429303}">
      <dsp:nvSpPr>
        <dsp:cNvPr id="0" name=""/>
        <dsp:cNvSpPr/>
      </dsp:nvSpPr>
      <dsp:spPr>
        <a:xfrm>
          <a:off x="6193423" y="2808378"/>
          <a:ext cx="2535994" cy="184488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6193423" y="2808378"/>
        <a:ext cx="2535994" cy="1844880"/>
      </dsp:txXfrm>
    </dsp:sp>
    <dsp:sp modelId="{30729D24-0D62-4224-8B03-8D0408277A71}">
      <dsp:nvSpPr>
        <dsp:cNvPr id="0" name=""/>
        <dsp:cNvSpPr/>
      </dsp:nvSpPr>
      <dsp:spPr>
        <a:xfrm rot="8886030">
          <a:off x="3105181" y="2975433"/>
          <a:ext cx="409266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CCFF"/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8886030">
        <a:off x="3105181" y="2975433"/>
        <a:ext cx="409266" cy="602664"/>
      </dsp:txXfrm>
    </dsp:sp>
    <dsp:sp modelId="{9B89C421-F0D8-44E3-BD0A-4C6E08938364}">
      <dsp:nvSpPr>
        <dsp:cNvPr id="0" name=""/>
        <dsp:cNvSpPr/>
      </dsp:nvSpPr>
      <dsp:spPr>
        <a:xfrm>
          <a:off x="501575" y="3096609"/>
          <a:ext cx="2784275" cy="2123169"/>
        </a:xfrm>
        <a:prstGeom prst="ellipse">
          <a:avLst/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Повышение прозрачности и открытости бюджетного процесса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1575" y="3096609"/>
        <a:ext cx="2784275" cy="2123169"/>
      </dsp:txXfrm>
    </dsp:sp>
    <dsp:sp modelId="{7CD94444-8331-41F3-825C-CDF51849DCA2}">
      <dsp:nvSpPr>
        <dsp:cNvPr id="0" name=""/>
        <dsp:cNvSpPr/>
      </dsp:nvSpPr>
      <dsp:spPr>
        <a:xfrm rot="12215655">
          <a:off x="3181516" y="1595472"/>
          <a:ext cx="265444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2215655">
        <a:off x="3181516" y="1595472"/>
        <a:ext cx="265444" cy="602664"/>
      </dsp:txXfrm>
    </dsp:sp>
    <dsp:sp modelId="{30D3701F-8426-4130-8133-4F32806D0F99}">
      <dsp:nvSpPr>
        <dsp:cNvPr id="0" name=""/>
        <dsp:cNvSpPr/>
      </dsp:nvSpPr>
      <dsp:spPr>
        <a:xfrm>
          <a:off x="395531" y="108007"/>
          <a:ext cx="2858420" cy="227645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5531" y="108007"/>
        <a:ext cx="2858420" cy="22764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3007341" y="1690318"/>
          <a:ext cx="3129317" cy="2289756"/>
        </a:xfrm>
        <a:prstGeom prst="ellipse">
          <a:avLst/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8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11 104.3</a:t>
          </a:r>
          <a:r>
            <a:rPr lang="ru-RU" sz="28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800" kern="12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007341" y="1690318"/>
        <a:ext cx="3129317" cy="2289756"/>
      </dsp:txXfrm>
    </dsp:sp>
    <dsp:sp modelId="{2CB797D3-131D-4B40-8D1C-3C0BCCD4E26A}">
      <dsp:nvSpPr>
        <dsp:cNvPr id="0" name=""/>
        <dsp:cNvSpPr/>
      </dsp:nvSpPr>
      <dsp:spPr>
        <a:xfrm rot="13976249">
          <a:off x="3606729" y="1717740"/>
          <a:ext cx="260140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60140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3976249">
        <a:off x="3730296" y="1722857"/>
        <a:ext cx="13007" cy="13007"/>
      </dsp:txXfrm>
    </dsp:sp>
    <dsp:sp modelId="{9F81A141-1B04-4A03-B238-37F7A90993F2}">
      <dsp:nvSpPr>
        <dsp:cNvPr id="0" name=""/>
        <dsp:cNvSpPr/>
      </dsp:nvSpPr>
      <dsp:spPr>
        <a:xfrm>
          <a:off x="2282401" y="81890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Дорожный фонд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536,5тыс. рублей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4,8%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282401" y="81890"/>
        <a:ext cx="1717125" cy="1717125"/>
      </dsp:txXfrm>
    </dsp:sp>
    <dsp:sp modelId="{09F81971-61A1-4CB0-8EEA-38BD69D84A68}">
      <dsp:nvSpPr>
        <dsp:cNvPr id="0" name=""/>
        <dsp:cNvSpPr/>
      </dsp:nvSpPr>
      <dsp:spPr>
        <a:xfrm rot="17875710">
          <a:off x="5098138" y="1690211"/>
          <a:ext cx="149339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49339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7875710">
        <a:off x="5169074" y="1698097"/>
        <a:ext cx="7466" cy="7466"/>
      </dsp:txXfrm>
    </dsp:sp>
    <dsp:sp modelId="{B4689F4D-C616-4B5A-AB08-969AFEC6F29C}">
      <dsp:nvSpPr>
        <dsp:cNvPr id="0" name=""/>
        <dsp:cNvSpPr/>
      </dsp:nvSpPr>
      <dsp:spPr>
        <a:xfrm>
          <a:off x="4649563" y="0"/>
          <a:ext cx="1940539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Защита территории и населения от ЧС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167,5тыс. рублей 1,5%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649563" y="0"/>
        <a:ext cx="1940539" cy="1717125"/>
      </dsp:txXfrm>
    </dsp:sp>
    <dsp:sp modelId="{9A99AA90-6398-4A9E-9C90-9A289D0B4ED1}">
      <dsp:nvSpPr>
        <dsp:cNvPr id="0" name=""/>
        <dsp:cNvSpPr/>
      </dsp:nvSpPr>
      <dsp:spPr>
        <a:xfrm rot="20292818">
          <a:off x="5885941" y="1967080"/>
          <a:ext cx="1657862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657862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20292818">
        <a:off x="6673426" y="1937253"/>
        <a:ext cx="82893" cy="82893"/>
      </dsp:txXfrm>
    </dsp:sp>
    <dsp:sp modelId="{8E90EB8E-B405-4CFE-8B98-4A3730E11E4A}">
      <dsp:nvSpPr>
        <dsp:cNvPr id="0" name=""/>
        <dsp:cNvSpPr/>
      </dsp:nvSpPr>
      <dsp:spPr>
        <a:xfrm>
          <a:off x="7423273" y="493829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Другие вопросы в области национальной экономики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13,0тыс. рублей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0,1%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7423273" y="493829"/>
        <a:ext cx="1717125" cy="1717125"/>
      </dsp:txXfrm>
    </dsp:sp>
    <dsp:sp modelId="{D23AFAD6-9784-476C-B26A-F6CCAEF2A753}">
      <dsp:nvSpPr>
        <dsp:cNvPr id="0" name=""/>
        <dsp:cNvSpPr/>
      </dsp:nvSpPr>
      <dsp:spPr>
        <a:xfrm rot="441876">
          <a:off x="6110933" y="3051820"/>
          <a:ext cx="453976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453976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441876">
        <a:off x="6326571" y="3052091"/>
        <a:ext cx="22698" cy="22698"/>
      </dsp:txXfrm>
    </dsp:sp>
    <dsp:sp modelId="{30E7B6AA-B589-42F5-B263-2F67E7BFE06E}">
      <dsp:nvSpPr>
        <dsp:cNvPr id="0" name=""/>
        <dsp:cNvSpPr/>
      </dsp:nvSpPr>
      <dsp:spPr>
        <a:xfrm>
          <a:off x="6555954" y="2344026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Коммунальное хозяйство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238,2тыс. рублей 2,2%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555954" y="2344026"/>
        <a:ext cx="1717125" cy="1717125"/>
      </dsp:txXfrm>
    </dsp:sp>
    <dsp:sp modelId="{6CE479B8-58DF-48DD-AC0B-D0C5FC6877CB}">
      <dsp:nvSpPr>
        <dsp:cNvPr id="0" name=""/>
        <dsp:cNvSpPr/>
      </dsp:nvSpPr>
      <dsp:spPr>
        <a:xfrm rot="2048068">
          <a:off x="5584773" y="4041343"/>
          <a:ext cx="1567065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567065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2048068">
        <a:off x="6329129" y="4013786"/>
        <a:ext cx="78353" cy="78353"/>
      </dsp:txXfrm>
    </dsp:sp>
    <dsp:sp modelId="{A6529843-AF44-44C9-93DF-E3B0991FDD04}">
      <dsp:nvSpPr>
        <dsp:cNvPr id="0" name=""/>
        <dsp:cNvSpPr/>
      </dsp:nvSpPr>
      <dsp:spPr>
        <a:xfrm>
          <a:off x="6868943" y="4115841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Благоустройство территории поселения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938,3тыс. рублей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8,5%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868943" y="4115841"/>
        <a:ext cx="1717125" cy="1717125"/>
      </dsp:txXfrm>
    </dsp:sp>
    <dsp:sp modelId="{1BB1C879-ADD1-46CE-9D67-364F5ECE1CD3}">
      <dsp:nvSpPr>
        <dsp:cNvPr id="0" name=""/>
        <dsp:cNvSpPr/>
      </dsp:nvSpPr>
      <dsp:spPr>
        <a:xfrm rot="4459386">
          <a:off x="4851535" y="3991503"/>
          <a:ext cx="96491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96491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4459386">
        <a:off x="4897368" y="4000710"/>
        <a:ext cx="4824" cy="4824"/>
      </dsp:txXfrm>
    </dsp:sp>
    <dsp:sp modelId="{5A8679B6-7689-4D75-A7A5-C24CDE107484}">
      <dsp:nvSpPr>
        <dsp:cNvPr id="0" name=""/>
        <dsp:cNvSpPr/>
      </dsp:nvSpPr>
      <dsp:spPr>
        <a:xfrm>
          <a:off x="4286249" y="4017636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 Социальная политика 105,4 тыс. </a:t>
          </a:r>
          <a:r>
            <a:rPr lang="ru-RU" sz="1200" kern="1200" dirty="0" err="1" smtClean="0">
              <a:effectLst/>
              <a:latin typeface="Times New Roman" pitchFamily="18" charset="0"/>
              <a:cs typeface="Times New Roman" pitchFamily="18" charset="0"/>
            </a:rPr>
            <a:t>руб</a:t>
          </a:r>
          <a:r>
            <a:rPr lang="en-US" sz="1200" kern="1200" dirty="0" smtClean="0">
              <a:effectLst/>
              <a:latin typeface="Times New Roman" pitchFamily="18" charset="0"/>
              <a:cs typeface="Times New Roman" pitchFamily="18" charset="0"/>
            </a:rPr>
            <a:t>.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1,0 %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17,5тыс. рублей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0,2%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286249" y="4017636"/>
        <a:ext cx="1717125" cy="1717125"/>
      </dsp:txXfrm>
    </dsp:sp>
    <dsp:sp modelId="{A5A442AC-CDA8-474B-92EE-3D632F0EC957}">
      <dsp:nvSpPr>
        <dsp:cNvPr id="0" name=""/>
        <dsp:cNvSpPr/>
      </dsp:nvSpPr>
      <dsp:spPr>
        <a:xfrm rot="8794461">
          <a:off x="3407960" y="3591072"/>
          <a:ext cx="240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407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8794461">
        <a:off x="3409103" y="3602632"/>
        <a:ext cx="120" cy="120"/>
      </dsp:txXfrm>
    </dsp:sp>
    <dsp:sp modelId="{D418F6EB-147F-4047-B751-E8166DE58772}">
      <dsp:nvSpPr>
        <dsp:cNvPr id="0" name=""/>
        <dsp:cNvSpPr/>
      </dsp:nvSpPr>
      <dsp:spPr>
        <a:xfrm>
          <a:off x="1833039" y="3217736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4643,9тыс. рублей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41,8%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833039" y="3217736"/>
        <a:ext cx="1717125" cy="1717125"/>
      </dsp:txXfrm>
    </dsp:sp>
    <dsp:sp modelId="{BC211171-4868-4B1B-8C84-7AFE7DA92B72}">
      <dsp:nvSpPr>
        <dsp:cNvPr id="0" name=""/>
        <dsp:cNvSpPr/>
      </dsp:nvSpPr>
      <dsp:spPr>
        <a:xfrm rot="10337106">
          <a:off x="2143595" y="3092001"/>
          <a:ext cx="8939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93937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337106">
        <a:off x="2568215" y="3081273"/>
        <a:ext cx="44696" cy="44696"/>
      </dsp:txXfrm>
    </dsp:sp>
    <dsp:sp modelId="{9779251D-D94F-458D-8625-FA8430489ABD}">
      <dsp:nvSpPr>
        <dsp:cNvPr id="0" name=""/>
        <dsp:cNvSpPr/>
      </dsp:nvSpPr>
      <dsp:spPr>
        <a:xfrm>
          <a:off x="438287" y="2420318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 174,8 тыс. рублей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1,6 %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38287" y="2420318"/>
        <a:ext cx="1717125" cy="1717125"/>
      </dsp:txXfrm>
    </dsp:sp>
    <dsp:sp modelId="{38A04AD7-3C30-42FD-9169-981E636C19E5}">
      <dsp:nvSpPr>
        <dsp:cNvPr id="0" name=""/>
        <dsp:cNvSpPr/>
      </dsp:nvSpPr>
      <dsp:spPr>
        <a:xfrm rot="12092938">
          <a:off x="1599327" y="1976162"/>
          <a:ext cx="1653530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653530" y="1161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2092938">
        <a:off x="2384754" y="1946443"/>
        <a:ext cx="82676" cy="82676"/>
      </dsp:txXfrm>
    </dsp:sp>
    <dsp:sp modelId="{21AB2C71-7445-44F1-88DA-8920B87614F7}">
      <dsp:nvSpPr>
        <dsp:cNvPr id="0" name=""/>
        <dsp:cNvSpPr/>
      </dsp:nvSpPr>
      <dsp:spPr>
        <a:xfrm>
          <a:off x="0" y="510204"/>
          <a:ext cx="1717125" cy="171712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Содержание учреждений  культуры     4269,2 тыс. рублей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38,5%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0" y="510204"/>
        <a:ext cx="1717125" cy="17171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0274D5-3C8B-4693-9DBA-38420241D3FC}">
      <dsp:nvSpPr>
        <dsp:cNvPr id="0" name=""/>
        <dsp:cNvSpPr/>
      </dsp:nvSpPr>
      <dsp:spPr>
        <a:xfrm>
          <a:off x="-58621" y="-466593"/>
          <a:ext cx="4368585" cy="4534758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9925.2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тыс. рублей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1405" y="68151"/>
        <a:ext cx="2518823" cy="3465267"/>
      </dsp:txXfrm>
    </dsp:sp>
    <dsp:sp modelId="{E30DA2D8-C1F0-4BB3-8F56-836B6D54BAEA}">
      <dsp:nvSpPr>
        <dsp:cNvPr id="0" name=""/>
        <dsp:cNvSpPr/>
      </dsp:nvSpPr>
      <dsp:spPr>
        <a:xfrm>
          <a:off x="2199909" y="848788"/>
          <a:ext cx="3079705" cy="2752782"/>
        </a:xfrm>
        <a:prstGeom prst="ellipse">
          <a:avLst/>
        </a:prstGeom>
        <a:solidFill>
          <a:srgbClr val="00B0F0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179.1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73880" y="1173400"/>
        <a:ext cx="1775685" cy="210355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6C09AA-C921-4E6A-83DC-709E72FB8C8C}">
      <dsp:nvSpPr>
        <dsp:cNvPr id="0" name=""/>
        <dsp:cNvSpPr/>
      </dsp:nvSpPr>
      <dsp:spPr>
        <a:xfrm>
          <a:off x="0" y="2036964"/>
          <a:ext cx="8280919" cy="1638000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9F272094-9CD0-4509-9786-0A048F61615B}">
      <dsp:nvSpPr>
        <dsp:cNvPr id="0" name=""/>
        <dsp:cNvSpPr/>
      </dsp:nvSpPr>
      <dsp:spPr>
        <a:xfrm>
          <a:off x="414046" y="1077563"/>
          <a:ext cx="5796644" cy="1918800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</a:t>
          </a:r>
          <a:r>
            <a:rPr lang="en-US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</a:t>
          </a: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год – </a:t>
          </a:r>
          <a:r>
            <a:rPr lang="en-US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4 249.2</a:t>
          </a: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4046" y="1077563"/>
        <a:ext cx="5796644" cy="19188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B74F64-D262-4BF8-9629-14F9702B82C9}">
      <dsp:nvSpPr>
        <dsp:cNvPr id="0" name=""/>
        <dsp:cNvSpPr/>
      </dsp:nvSpPr>
      <dsp:spPr>
        <a:xfrm>
          <a:off x="0" y="218189"/>
          <a:ext cx="8352928" cy="1853512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 smtClean="0">
            <a:effectLst/>
            <a:latin typeface="Times New Roman" pitchFamily="18" charset="0"/>
            <a:cs typeface="Times New Roman" pitchFamily="18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effectLst/>
              <a:latin typeface="Times New Roman" pitchFamily="18" charset="0"/>
              <a:cs typeface="Times New Roman" pitchFamily="18" charset="0"/>
            </a:rPr>
            <a:t>Расходы на содержание библиотек составят:  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effectLst/>
              <a:latin typeface="Times New Roman" pitchFamily="18" charset="0"/>
              <a:cs typeface="Times New Roman" pitchFamily="18" charset="0"/>
            </a:rPr>
            <a:t>в 2016 году -</a:t>
          </a:r>
          <a:r>
            <a:rPr lang="en-US" sz="2000" b="0" kern="1200" smtClean="0">
              <a:effectLst/>
              <a:latin typeface="Times New Roman" pitchFamily="18" charset="0"/>
              <a:cs typeface="Times New Roman" pitchFamily="18" charset="0"/>
            </a:rPr>
            <a:t>872.5</a:t>
          </a:r>
          <a:r>
            <a:rPr lang="ru-RU" sz="2000" b="0" kern="1200" smtClean="0">
              <a:effectLst/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2000" b="0" kern="1200" dirty="0" smtClean="0">
              <a:effectLst/>
              <a:latin typeface="Times New Roman" pitchFamily="18" charset="0"/>
              <a:cs typeface="Times New Roman" pitchFamily="18" charset="0"/>
            </a:rPr>
            <a:t>. руб.,  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18189"/>
        <a:ext cx="8352928" cy="1853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12062-CAA3-4BCF-88CE-5F3270E5995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DDB68-DC08-44B6-A706-8C98C2F322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183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60B519-DA74-4421-BEF7-5B2C93751803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5848935-92F0-4322-A0A1-176A0BC84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mlitvinov.ru/uploads/posts/2012-02/1328515230_znak-pri-vezde-v-selo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1.jpeg"/><Relationship Id="rId2" Type="http://schemas.openxmlformats.org/officeDocument/2006/relationships/hyperlink" Target="http://www.admlitvinov.ru/uploads/posts/2012-02/1328515230_znak-pri-vezde-v-selo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12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gif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2571744"/>
            <a:ext cx="5832648" cy="132343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ДЛЯ ГРАЖДАН НА  2016 ГОД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-1143032"/>
            <a:ext cx="9525000" cy="928694"/>
          </a:xfrm>
          <a:prstGeom prst="rect">
            <a:avLst/>
          </a:prstGeom>
          <a:noFill/>
        </p:spPr>
      </p:pic>
      <p:pic>
        <p:nvPicPr>
          <p:cNvPr id="21512" name="Picture 8" descr="Памятники в селе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571480"/>
            <a:ext cx="5143536" cy="15716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235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550" y="908719"/>
            <a:ext cx="8227060" cy="537811"/>
          </a:xfrm>
        </p:spPr>
        <p:txBody>
          <a:bodyPr/>
          <a:lstStyle/>
          <a:p>
            <a:pPr>
              <a:lnSpc>
                <a:spcPts val="2000"/>
              </a:lnSpc>
              <a:defRPr/>
            </a:pP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поступлений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земельного налога в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1533792"/>
              </p:ext>
            </p:extLst>
          </p:nvPr>
        </p:nvGraphicFramePr>
        <p:xfrm>
          <a:off x="564952" y="1196752"/>
          <a:ext cx="801409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Администрация 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Администратор\Desktop\район\s1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4614" y="4869160"/>
            <a:ext cx="2422526" cy="15841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-833428"/>
            <a:ext cx="9525000" cy="97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093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2420888"/>
            <a:ext cx="60264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Культура Литвиновского сельского поселения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Памятники в сел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85728"/>
            <a:ext cx="2143140" cy="1714512"/>
          </a:xfrm>
          <a:prstGeom prst="rect">
            <a:avLst/>
          </a:prstGeom>
          <a:noFill/>
        </p:spPr>
      </p:pic>
      <p:pic>
        <p:nvPicPr>
          <p:cNvPr id="3074" name="Picture 2" descr="http://itd0.mycdn.me/image?id=582203353911&amp;bid=582203353911&amp;t=13&amp;plc=WEB&amp;tkn=A55wtf3ZiTz7YhRfXrp7uShZtd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475" y="-822325"/>
            <a:ext cx="2286000" cy="1714500"/>
          </a:xfrm>
          <a:prstGeom prst="rect">
            <a:avLst/>
          </a:prstGeom>
          <a:noFill/>
        </p:spPr>
      </p:pic>
      <p:pic>
        <p:nvPicPr>
          <p:cNvPr id="3076" name="Picture 4" descr="http://itd0.mycdn.me/image?id=542272970807&amp;bid=542272970807&amp;t=13&amp;plc=WEB&amp;tkn=rM5V16qokvduHLfidmmRIPvfyN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1000108"/>
            <a:ext cx="2286000" cy="1428760"/>
          </a:xfrm>
          <a:prstGeom prst="rect">
            <a:avLst/>
          </a:prstGeom>
          <a:noFill/>
        </p:spPr>
      </p:pic>
      <p:pic>
        <p:nvPicPr>
          <p:cNvPr id="3078" name="Picture 6" descr="http://itd1.mycdn.me/image?id=468579534681&amp;bid=468579534681&amp;t=13&amp;plc=WEB&amp;tkn=XuFtXBJyGb7ut11s6VXxv8dFR1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214290"/>
            <a:ext cx="1714500" cy="2286001"/>
          </a:xfrm>
          <a:prstGeom prst="rect">
            <a:avLst/>
          </a:prstGeom>
          <a:noFill/>
        </p:spPr>
      </p:pic>
      <p:pic>
        <p:nvPicPr>
          <p:cNvPr id="3080" name="Picture 8" descr="http://itd0.mycdn.me/image?id=426269140535&amp;bid=426269140535&amp;t=13&amp;plc=WEB&amp;tkn=2Aupd2scLe94SvhRPG-S7ZJpLT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2643182"/>
            <a:ext cx="2000248" cy="2428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7887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2320893162"/>
              </p:ext>
            </p:extLst>
          </p:nvPr>
        </p:nvGraphicFramePr>
        <p:xfrm>
          <a:off x="431540" y="1628800"/>
          <a:ext cx="828092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83671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Муниципальная программа «Развитие культуры» общий объем расходов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Культура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8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3861048"/>
            <a:ext cx="6768752" cy="27363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3678740496"/>
              </p:ext>
            </p:extLst>
          </p:nvPr>
        </p:nvGraphicFramePr>
        <p:xfrm>
          <a:off x="539552" y="1573322"/>
          <a:ext cx="8352928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836712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Создание условий для выравнивания доступа населения к информационным ресурсам и пользованию услугами библиотек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Культура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80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Схема 28"/>
          <p:cNvGraphicFramePr/>
          <p:nvPr>
            <p:extLst>
              <p:ext uri="{D42A27DB-BD31-4B8C-83A1-F6EECF244321}">
                <p14:modId xmlns:p14="http://schemas.microsoft.com/office/powerpoint/2010/main" xmlns="" val="2242679248"/>
              </p:ext>
            </p:extLst>
          </p:nvPr>
        </p:nvGraphicFramePr>
        <p:xfrm>
          <a:off x="0" y="654500"/>
          <a:ext cx="6559282" cy="620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9168425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0166" y="-833428"/>
            <a:ext cx="9525000" cy="8334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754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911069370"/>
              </p:ext>
            </p:extLst>
          </p:nvPr>
        </p:nvGraphicFramePr>
        <p:xfrm>
          <a:off x="0" y="656692"/>
          <a:ext cx="91440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3861048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роли бюджетной политики для поддержки экономического роста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0166" y="-833428"/>
            <a:ext cx="9525000" cy="8334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0704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4132737875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250404" y="692696"/>
            <a:ext cx="8892480" cy="432048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Литвиновского сельского поселения на 201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0166" y="-1143032"/>
            <a:ext cx="9525000" cy="1143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3251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030" y="65736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79512" y="2492896"/>
            <a:ext cx="2308981" cy="1301477"/>
            <a:chOff x="1015575" y="1513653"/>
            <a:chExt cx="929862" cy="508234"/>
          </a:xfrm>
          <a:solidFill>
            <a:srgbClr val="FF0066"/>
          </a:solidFill>
          <a:scene3d>
            <a:camera prst="orthographicFront"/>
            <a:lightRig rig="flat" dir="t"/>
          </a:scene3d>
        </p:grpSpPr>
        <p:sp>
          <p:nvSpPr>
            <p:cNvPr id="12" name="Прямоугольник 11"/>
            <p:cNvSpPr/>
            <p:nvPr/>
          </p:nvSpPr>
          <p:spPr>
            <a:xfrm>
              <a:off x="1015575" y="1513653"/>
              <a:ext cx="929862" cy="508234"/>
            </a:xfrm>
            <a:prstGeom prst="rect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1015575" y="1513653"/>
              <a:ext cx="929862" cy="50823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Социальная поддержка граждан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kern="12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%</a:t>
              </a:r>
              <a:r>
                <a:rPr lang="en-US" sz="1600" kern="1200" dirty="0" smtClean="0">
                  <a:latin typeface="Times New Roman" pitchFamily="18" charset="0"/>
                  <a:cs typeface="Times New Roman" pitchFamily="18" charset="0"/>
                </a:rPr>
                <a:t>(105.4 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6" name="Picture 2" descr="\\Adminpro\обмен\1 Обмен в отделе\картинки\mother_k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035" y="3362325"/>
            <a:ext cx="753563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/>
        </p:nvGrpSpPr>
        <p:grpSpPr>
          <a:xfrm>
            <a:off x="1285852" y="3857628"/>
            <a:ext cx="2314550" cy="930771"/>
            <a:chOff x="2195736" y="231799"/>
            <a:chExt cx="1110921" cy="890919"/>
          </a:xfrm>
          <a:solidFill>
            <a:srgbClr val="660066"/>
          </a:solidFill>
          <a:scene3d>
            <a:camera prst="orthographicFront"/>
            <a:lightRig rig="flat" dir="t"/>
          </a:scene3d>
        </p:grpSpPr>
        <p:sp>
          <p:nvSpPr>
            <p:cNvPr id="16" name="Прямоугольник 15"/>
            <p:cNvSpPr/>
            <p:nvPr/>
          </p:nvSpPr>
          <p:spPr>
            <a:xfrm>
              <a:off x="2195736" y="231799"/>
              <a:ext cx="1110921" cy="890919"/>
            </a:xfrm>
            <a:prstGeom prst="rect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2195736" y="231799"/>
              <a:ext cx="1110921" cy="89091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Управление муниципальными финансами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31,8%(3534,3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7" name="Picture 3" descr="\\Adminpro\обмен\1 Обмен в отделе\картинки\график-рост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217" y="4259758"/>
            <a:ext cx="658366" cy="46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Группа 21"/>
          <p:cNvGrpSpPr/>
          <p:nvPr/>
        </p:nvGrpSpPr>
        <p:grpSpPr>
          <a:xfrm>
            <a:off x="142844" y="5000636"/>
            <a:ext cx="2317355" cy="842669"/>
            <a:chOff x="5580113" y="4048222"/>
            <a:chExt cx="744280" cy="606564"/>
          </a:xfrm>
          <a:scene3d>
            <a:camera prst="orthographicFront"/>
            <a:lightRig rig="flat" dir="t"/>
          </a:scene3d>
        </p:grpSpPr>
        <p:sp>
          <p:nvSpPr>
            <p:cNvPr id="23" name="Прямоугольник 22"/>
            <p:cNvSpPr/>
            <p:nvPr/>
          </p:nvSpPr>
          <p:spPr>
            <a:xfrm>
              <a:off x="5580113" y="4048222"/>
              <a:ext cx="744280" cy="606564"/>
            </a:xfrm>
            <a:prstGeom prst="rect">
              <a:avLst/>
            </a:prstGeom>
            <a:solidFill>
              <a:srgbClr val="00CCFF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5580113" y="4048222"/>
              <a:ext cx="744280" cy="6065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Развитие транспортной системы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4,8%(536,5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8" name="Picture 4" descr="\\Adminpro\обмен\1 Обмен в отделе\картинки\автобус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307" y="5055787"/>
            <a:ext cx="671276" cy="51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Группа 25"/>
          <p:cNvGrpSpPr/>
          <p:nvPr/>
        </p:nvGrpSpPr>
        <p:grpSpPr>
          <a:xfrm>
            <a:off x="2285984" y="5786454"/>
            <a:ext cx="2309825" cy="884512"/>
            <a:chOff x="4707991" y="579392"/>
            <a:chExt cx="1219052" cy="1038278"/>
          </a:xfrm>
          <a:solidFill>
            <a:srgbClr val="00FF00"/>
          </a:solidFill>
          <a:scene3d>
            <a:camera prst="orthographicFront"/>
            <a:lightRig rig="flat" dir="t"/>
          </a:scene3d>
        </p:grpSpPr>
        <p:sp>
          <p:nvSpPr>
            <p:cNvPr id="27" name="Прямоугольник 26"/>
            <p:cNvSpPr/>
            <p:nvPr/>
          </p:nvSpPr>
          <p:spPr>
            <a:xfrm>
              <a:off x="4707991" y="579392"/>
              <a:ext cx="1219052" cy="1038278"/>
            </a:xfrm>
            <a:prstGeom prst="rect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4707991" y="579392"/>
              <a:ext cx="1219052" cy="1038278"/>
            </a:xfrm>
            <a:prstGeom prst="rect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Развитие культуры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38,4 %(4259,2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9" name="Picture 5" descr="\\Adminpro\обмен\1 Обмен в отделе\картинки\21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905" y="5880531"/>
            <a:ext cx="694400" cy="59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Группа 32"/>
          <p:cNvGrpSpPr/>
          <p:nvPr/>
        </p:nvGrpSpPr>
        <p:grpSpPr>
          <a:xfrm>
            <a:off x="2468562" y="2304703"/>
            <a:ext cx="2160240" cy="980281"/>
            <a:chOff x="3347865" y="15776"/>
            <a:chExt cx="1356891" cy="1183870"/>
          </a:xfrm>
          <a:solidFill>
            <a:srgbClr val="00FF00"/>
          </a:solidFill>
          <a:scene3d>
            <a:camera prst="orthographicFront"/>
            <a:lightRig rig="flat" dir="t"/>
          </a:scene3d>
        </p:grpSpPr>
        <p:sp>
          <p:nvSpPr>
            <p:cNvPr id="34" name="Прямоугольник 33"/>
            <p:cNvSpPr/>
            <p:nvPr/>
          </p:nvSpPr>
          <p:spPr>
            <a:xfrm>
              <a:off x="3347865" y="15776"/>
              <a:ext cx="1356891" cy="1183870"/>
            </a:xfrm>
            <a:prstGeom prst="rect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35" name="Прямоугольник 34"/>
            <p:cNvSpPr/>
            <p:nvPr/>
          </p:nvSpPr>
          <p:spPr>
            <a:xfrm>
              <a:off x="3347865" y="15776"/>
              <a:ext cx="1356891" cy="1183870"/>
            </a:xfrm>
            <a:prstGeom prst="rect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Развитие муниципального управления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latin typeface="Times New Roman" pitchFamily="18" charset="0"/>
                  <a:cs typeface="Times New Roman" pitchFamily="18" charset="0"/>
                </a:rPr>
                <a:t>0.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05 %(50,1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32" name="Picture 8" descr="\\Adminpro\обмен\1 Обмен в отделе\картинки\мун 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8562" y="2794842"/>
            <a:ext cx="591270" cy="491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3" name="Группа 52"/>
          <p:cNvGrpSpPr/>
          <p:nvPr/>
        </p:nvGrpSpPr>
        <p:grpSpPr>
          <a:xfrm>
            <a:off x="4605797" y="2470500"/>
            <a:ext cx="2061542" cy="1402803"/>
            <a:chOff x="2575" y="159795"/>
            <a:chExt cx="2380364" cy="1759701"/>
          </a:xfrm>
          <a:solidFill>
            <a:srgbClr val="FF0066"/>
          </a:solidFill>
          <a:scene3d>
            <a:camera prst="orthographicFront"/>
            <a:lightRig rig="flat" dir="t"/>
          </a:scene3d>
        </p:grpSpPr>
        <p:sp>
          <p:nvSpPr>
            <p:cNvPr id="54" name="Прямоугольник 53"/>
            <p:cNvSpPr/>
            <p:nvPr/>
          </p:nvSpPr>
          <p:spPr>
            <a:xfrm>
              <a:off x="2575" y="159795"/>
              <a:ext cx="2380364" cy="1759701"/>
            </a:xfrm>
            <a:prstGeom prst="rect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55" name="Прямоугольник 54"/>
            <p:cNvSpPr/>
            <p:nvPr/>
          </p:nvSpPr>
          <p:spPr>
            <a:xfrm>
              <a:off x="2575" y="159795"/>
              <a:ext cx="2380364" cy="1759701"/>
            </a:xfrm>
            <a:prstGeom prst="rect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Энергосбережение и повышение энергетической эффективности</a:t>
              </a:r>
              <a:endParaRPr lang="ru-RU" sz="16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0,4%(45,2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4214810" y="4214818"/>
            <a:ext cx="2078640" cy="1490741"/>
            <a:chOff x="5680609" y="0"/>
            <a:chExt cx="2608294" cy="2494511"/>
          </a:xfrm>
          <a:solidFill>
            <a:srgbClr val="FF9900"/>
          </a:solidFill>
          <a:scene3d>
            <a:camera prst="orthographicFront"/>
            <a:lightRig rig="flat" dir="t"/>
          </a:scene3d>
        </p:grpSpPr>
        <p:sp>
          <p:nvSpPr>
            <p:cNvPr id="62" name="Прямоугольник 61"/>
            <p:cNvSpPr/>
            <p:nvPr/>
          </p:nvSpPr>
          <p:spPr>
            <a:xfrm>
              <a:off x="5680609" y="0"/>
              <a:ext cx="2608294" cy="2494511"/>
            </a:xfrm>
            <a:prstGeom prst="rect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63" name="Прямоугольник 62"/>
            <p:cNvSpPr/>
            <p:nvPr/>
          </p:nvSpPr>
          <p:spPr>
            <a:xfrm>
              <a:off x="5680609" y="0"/>
              <a:ext cx="2608294" cy="249451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Обеспечение качественными жилищно – коммунальными услугами населения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2,3 %(258,2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6667339" y="1321163"/>
            <a:ext cx="2290352" cy="1032773"/>
            <a:chOff x="0" y="21414"/>
            <a:chExt cx="2333233" cy="2303298"/>
          </a:xfrm>
          <a:solidFill>
            <a:srgbClr val="FF0000"/>
          </a:solidFill>
          <a:scene3d>
            <a:camera prst="orthographicFront"/>
            <a:lightRig rig="flat" dir="t"/>
          </a:scene3d>
        </p:grpSpPr>
        <p:sp>
          <p:nvSpPr>
            <p:cNvPr id="65" name="Прямоугольник 64"/>
            <p:cNvSpPr/>
            <p:nvPr/>
          </p:nvSpPr>
          <p:spPr>
            <a:xfrm>
              <a:off x="27193" y="21414"/>
              <a:ext cx="2306040" cy="2303298"/>
            </a:xfrm>
            <a:prstGeom prst="rect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66" name="Прямоугольник 65"/>
            <p:cNvSpPr/>
            <p:nvPr/>
          </p:nvSpPr>
          <p:spPr>
            <a:xfrm>
              <a:off x="0" y="21414"/>
              <a:ext cx="2306040" cy="2303298"/>
            </a:xfrm>
            <a:prstGeom prst="rect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Пожарная безопасность и ГО и ЧС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1,9 %(210,5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6685731" y="2353936"/>
            <a:ext cx="2265455" cy="1075064"/>
            <a:chOff x="11699" y="663853"/>
            <a:chExt cx="4392864" cy="2511447"/>
          </a:xfrm>
          <a:solidFill>
            <a:srgbClr val="FF9900"/>
          </a:solidFill>
          <a:scene3d>
            <a:camera prst="orthographicFront"/>
            <a:lightRig rig="flat" dir="t"/>
          </a:scene3d>
        </p:grpSpPr>
        <p:sp>
          <p:nvSpPr>
            <p:cNvPr id="68" name="Прямоугольник 67"/>
            <p:cNvSpPr/>
            <p:nvPr/>
          </p:nvSpPr>
          <p:spPr>
            <a:xfrm>
              <a:off x="11699" y="663853"/>
              <a:ext cx="4392864" cy="2511447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9" name="Прямоугольник 68"/>
            <p:cNvSpPr/>
            <p:nvPr/>
          </p:nvSpPr>
          <p:spPr>
            <a:xfrm>
              <a:off x="11699" y="663853"/>
              <a:ext cx="4392864" cy="2511447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Обеспечение общественного порядка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0,05 %(5,0 тыс. </a:t>
              </a:r>
              <a:r>
                <a:rPr lang="ru-RU" sz="14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6643702" y="3929066"/>
            <a:ext cx="2287159" cy="905478"/>
            <a:chOff x="6314528" y="1356145"/>
            <a:chExt cx="2829471" cy="2473551"/>
          </a:xfrm>
          <a:solidFill>
            <a:srgbClr val="00CCFF"/>
          </a:solidFill>
          <a:scene3d>
            <a:camera prst="orthographicFront"/>
            <a:lightRig rig="flat" dir="t"/>
          </a:scene3d>
        </p:grpSpPr>
        <p:sp>
          <p:nvSpPr>
            <p:cNvPr id="71" name="Прямоугольник 70"/>
            <p:cNvSpPr/>
            <p:nvPr/>
          </p:nvSpPr>
          <p:spPr>
            <a:xfrm>
              <a:off x="6314528" y="1356145"/>
              <a:ext cx="2829471" cy="2473551"/>
            </a:xfrm>
            <a:prstGeom prst="rect">
              <a:avLst/>
            </a:prstGeom>
            <a:grp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72" name="Прямоугольник 71"/>
            <p:cNvSpPr/>
            <p:nvPr/>
          </p:nvSpPr>
          <p:spPr>
            <a:xfrm>
              <a:off x="6314528" y="1356145"/>
              <a:ext cx="2829471" cy="2473551"/>
            </a:xfrm>
            <a:prstGeom prst="rect">
              <a:avLst/>
            </a:prstGeom>
            <a:grp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Развитие физической культуры и спорта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0,2%(17,5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37" name="Picture 13" descr="\\Adminpro\обмен\1 Обмен в отделе\картинки\эконом\images (3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8802" y="3429000"/>
            <a:ext cx="735286" cy="50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Группа 76"/>
          <p:cNvGrpSpPr/>
          <p:nvPr/>
        </p:nvGrpSpPr>
        <p:grpSpPr>
          <a:xfrm>
            <a:off x="6647469" y="5387111"/>
            <a:ext cx="2327636" cy="1106854"/>
            <a:chOff x="2627756" y="663827"/>
            <a:chExt cx="2665201" cy="1827080"/>
          </a:xfrm>
          <a:solidFill>
            <a:srgbClr val="0000FF"/>
          </a:solidFill>
          <a:scene3d>
            <a:camera prst="orthographicFront"/>
            <a:lightRig rig="flat" dir="t"/>
          </a:scene3d>
        </p:grpSpPr>
        <p:sp>
          <p:nvSpPr>
            <p:cNvPr id="78" name="Прямоугольник 77"/>
            <p:cNvSpPr/>
            <p:nvPr/>
          </p:nvSpPr>
          <p:spPr>
            <a:xfrm>
              <a:off x="2627756" y="663827"/>
              <a:ext cx="2665201" cy="1827080"/>
            </a:xfrm>
            <a:prstGeom prst="rect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79" name="Прямоугольник 78"/>
            <p:cNvSpPr/>
            <p:nvPr/>
          </p:nvSpPr>
          <p:spPr>
            <a:xfrm>
              <a:off x="2627756" y="663827"/>
              <a:ext cx="2665201" cy="182708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Благоустройство территории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8,1 %(903,3 тыс. </a:t>
              </a:r>
              <a:r>
                <a:rPr lang="ru-RU" sz="1600" kern="1200" dirty="0" err="1" smtClean="0">
                  <a:latin typeface="Times New Roman" pitchFamily="18" charset="0"/>
                  <a:cs typeface="Times New Roman" pitchFamily="18" charset="0"/>
                </a:rPr>
                <a:t>руб</a:t>
              </a: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38" name="Picture 14" descr="\\Adminpro\обмен\1 Обмен в отделе\картинки\жкх\крпувр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6248" y="5429264"/>
            <a:ext cx="650876" cy="30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\\Adminpro\обмен\1 Обмен в отделе\картинки\пб\32421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3509" y="1888162"/>
            <a:ext cx="778811" cy="46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\\Adminpro\обмен\1 Обмен в отделе\картинки\8f94c54942cd64d2d78a41ad20346858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85731" y="3873303"/>
            <a:ext cx="784981" cy="41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9" descr="\\Adminpro\обмен\1 Обмен в отделе\картинки\39124614_prirodnuyy_komitet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949280"/>
            <a:ext cx="658181" cy="52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57290" y="-1214470"/>
            <a:ext cx="9525000" cy="12144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760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83671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Литвиновского сельского поселения, формируемые в рамках муниципальных программ и непрограммные расходы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663069059"/>
              </p:ext>
            </p:extLst>
          </p:nvPr>
        </p:nvGraphicFramePr>
        <p:xfrm>
          <a:off x="179512" y="1464018"/>
          <a:ext cx="2903984" cy="3621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034240542"/>
              </p:ext>
            </p:extLst>
          </p:nvPr>
        </p:nvGraphicFramePr>
        <p:xfrm>
          <a:off x="2143108" y="1500174"/>
          <a:ext cx="5715040" cy="3601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2133378592"/>
              </p:ext>
            </p:extLst>
          </p:nvPr>
        </p:nvGraphicFramePr>
        <p:xfrm>
          <a:off x="6240016" y="1452210"/>
          <a:ext cx="2903984" cy="3560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002786" y="5254490"/>
            <a:ext cx="605451" cy="402437"/>
            <a:chOff x="-74979" y="514436"/>
            <a:chExt cx="2219809" cy="2304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Овал 9"/>
            <p:cNvSpPr/>
            <p:nvPr/>
          </p:nvSpPr>
          <p:spPr>
            <a:xfrm>
              <a:off x="-74979" y="514436"/>
              <a:ext cx="2219809" cy="230424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5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34993" y="786157"/>
              <a:ext cx="1279890" cy="17608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19672" y="5212198"/>
            <a:ext cx="7056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75103" y="6093296"/>
            <a:ext cx="605451" cy="402437"/>
          </a:xfrm>
          <a:prstGeom prst="ellipse">
            <a:avLst/>
          </a:prstGeom>
          <a:solidFill>
            <a:srgbClr val="00B0F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22" name="Прямоугольник 21"/>
          <p:cNvSpPr/>
          <p:nvPr/>
        </p:nvSpPr>
        <p:spPr>
          <a:xfrm>
            <a:off x="1688282" y="6067902"/>
            <a:ext cx="6192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епрограммные расходы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00166" y="-833428"/>
            <a:ext cx="9525000" cy="1047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47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885063581"/>
              </p:ext>
            </p:extLst>
          </p:nvPr>
        </p:nvGraphicFramePr>
        <p:xfrm>
          <a:off x="53752" y="1052736"/>
          <a:ext cx="90364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76470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Литвиновского сельского поселения в 2016 году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9663" y="5805264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-833428"/>
            <a:ext cx="9525000" cy="97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1072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4500"/>
            <a:ext cx="8229600" cy="547464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поступлений бюджетообразующих налогов в бюджет 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3" name="Объект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3939889664"/>
              </p:ext>
            </p:extLst>
          </p:nvPr>
        </p:nvGraphicFramePr>
        <p:xfrm>
          <a:off x="107504" y="1628800"/>
          <a:ext cx="6285904" cy="5111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03890945"/>
              </p:ext>
            </p:extLst>
          </p:nvPr>
        </p:nvGraphicFramePr>
        <p:xfrm>
          <a:off x="8429652" y="1643050"/>
          <a:ext cx="472184" cy="205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-833428"/>
            <a:ext cx="9525000" cy="8334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883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54500"/>
            <a:ext cx="8229600" cy="675878"/>
          </a:xfrm>
        </p:spPr>
        <p:txBody>
          <a:bodyPr/>
          <a:lstStyle/>
          <a:p>
            <a:pPr>
              <a:lnSpc>
                <a:spcPts val="2000"/>
              </a:lnSpc>
              <a:defRPr/>
            </a:pP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поступления налога на доходы физических лиц в бюджет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1354138"/>
              </p:ext>
            </p:extLst>
          </p:nvPr>
        </p:nvGraphicFramePr>
        <p:xfrm>
          <a:off x="2470950" y="1487242"/>
          <a:ext cx="6400601" cy="5038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Литвиновского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953" y="1772816"/>
            <a:ext cx="2294940" cy="17634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4077072"/>
            <a:ext cx="2376264" cy="2121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descr="http://www.admlitvinov.ru/templates/admlitvinov/images/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66" y="-833428"/>
            <a:ext cx="9525000" cy="1262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31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2758</TotalTime>
  <Words>575</Words>
  <Application>Microsoft Office PowerPoint</Application>
  <PresentationFormat>Экран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Слайд 1</vt:lpstr>
      <vt:lpstr>Слайд 2</vt:lpstr>
      <vt:lpstr>Слайд 3</vt:lpstr>
      <vt:lpstr>Расходы бюджета Литвиновского сельского поселения на 2016 год</vt:lpstr>
      <vt:lpstr>Слайд 5</vt:lpstr>
      <vt:lpstr>Слайд 6</vt:lpstr>
      <vt:lpstr>Слайд 7</vt:lpstr>
      <vt:lpstr>Структура поступлений бюджетообразующих налогов в бюджет </vt:lpstr>
      <vt:lpstr>Динамика поступления налога на доходы физических лиц в бюджет Литвиновского сельского поселения</vt:lpstr>
      <vt:lpstr>Динамика поступлений земельного налога в бюджет Литвиновского сельского поселения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331</cp:revision>
  <cp:lastPrinted>2013-11-22T13:20:24Z</cp:lastPrinted>
  <dcterms:created xsi:type="dcterms:W3CDTF">2013-11-19T11:15:28Z</dcterms:created>
  <dcterms:modified xsi:type="dcterms:W3CDTF">2015-11-24T12:40:07Z</dcterms:modified>
</cp:coreProperties>
</file>