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791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5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33176.2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735E-2"/>
                  <c:y val="0.3851823137492468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33377.2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33176.199999999997</c:v>
                </c:pt>
                <c:pt idx="1">
                  <c:v>33377.199999999997</c:v>
                </c:pt>
                <c:pt idx="2">
                  <c:v>201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8573928040798771E-2"/>
                  <c:y val="0.423123804593929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36929.5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7189651152945497E-2"/>
                  <c:y val="0.3623111893440835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 32118.6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>
                <c:manualLayout>
                  <c:x val="-1.8412564385983032E-3"/>
                  <c:y val="-2.179706690429475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4810.9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36929.5</c:v>
                </c:pt>
                <c:pt idx="1">
                  <c:v>32118.6</c:v>
                </c:pt>
                <c:pt idx="2">
                  <c:v>4810.9000000000005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90272128"/>
        <c:axId val="90273664"/>
        <c:axId val="0"/>
      </c:bar3DChart>
      <c:catAx>
        <c:axId val="90272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273664"/>
        <c:crosses val="autoZero"/>
        <c:auto val="1"/>
        <c:lblAlgn val="ctr"/>
        <c:lblOffset val="100"/>
      </c:catAx>
      <c:valAx>
        <c:axId val="90273664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272128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18824.0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3758220502901353"/>
                  <c:y val="-1.269841269841270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18 654.9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04056704"/>
        <c:axId val="104058240"/>
      </c:barChart>
      <c:catAx>
        <c:axId val="104056704"/>
        <c:scaling>
          <c:orientation val="minMax"/>
        </c:scaling>
        <c:delete val="1"/>
        <c:axPos val="l"/>
        <c:numFmt formatCode="General" sourceLinked="1"/>
        <c:tickLblPos val="none"/>
        <c:crossAx val="104058240"/>
        <c:crosses val="autoZero"/>
        <c:auto val="1"/>
        <c:lblAlgn val="ctr"/>
        <c:lblOffset val="100"/>
      </c:catAx>
      <c:valAx>
        <c:axId val="104058240"/>
        <c:scaling>
          <c:orientation val="minMax"/>
        </c:scaling>
        <c:delete val="1"/>
        <c:axPos val="b"/>
        <c:numFmt formatCode="#,##0.0" sourceLinked="1"/>
        <c:tickLblPos val="none"/>
        <c:crossAx val="104056704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21.5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21.5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4354944"/>
        <c:axId val="104356480"/>
      </c:barChart>
      <c:catAx>
        <c:axId val="104354944"/>
        <c:scaling>
          <c:orientation val="minMax"/>
        </c:scaling>
        <c:delete val="1"/>
        <c:axPos val="l"/>
        <c:numFmt formatCode="General" sourceLinked="1"/>
        <c:tickLblPos val="none"/>
        <c:crossAx val="104356480"/>
        <c:crosses val="autoZero"/>
        <c:auto val="1"/>
        <c:lblAlgn val="ctr"/>
        <c:lblOffset val="100"/>
      </c:catAx>
      <c:valAx>
        <c:axId val="104356480"/>
        <c:scaling>
          <c:orientation val="minMax"/>
        </c:scaling>
        <c:delete val="1"/>
        <c:axPos val="b"/>
        <c:numFmt formatCode="#,##0.0" sourceLinked="1"/>
        <c:tickLblPos val="none"/>
        <c:crossAx val="10435494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6494.2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6221724122148429"/>
                  <c:y val="-3.29489291598023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6484.1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4489344"/>
        <c:axId val="104490880"/>
      </c:barChart>
      <c:catAx>
        <c:axId val="104489344"/>
        <c:scaling>
          <c:orientation val="minMax"/>
        </c:scaling>
        <c:delete val="1"/>
        <c:axPos val="l"/>
        <c:numFmt formatCode="General" sourceLinked="1"/>
        <c:tickLblPos val="none"/>
        <c:crossAx val="104490880"/>
        <c:crosses val="autoZero"/>
        <c:auto val="1"/>
        <c:lblAlgn val="ctr"/>
        <c:lblOffset val="100"/>
      </c:catAx>
      <c:valAx>
        <c:axId val="104490880"/>
        <c:scaling>
          <c:orientation val="minMax"/>
        </c:scaling>
        <c:delete val="1"/>
        <c:axPos val="b"/>
        <c:numFmt formatCode="#,##0.0" sourceLinked="1"/>
        <c:tickLblPos val="none"/>
        <c:crossAx val="10448934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136.5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136.5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20215.599999999904</c:v>
                </c:pt>
              </c:numCache>
            </c:numRef>
          </c:val>
        </c:ser>
        <c:overlap val="50"/>
        <c:axId val="104865792"/>
        <c:axId val="104867328"/>
      </c:barChart>
      <c:catAx>
        <c:axId val="104865792"/>
        <c:scaling>
          <c:orientation val="minMax"/>
        </c:scaling>
        <c:delete val="1"/>
        <c:axPos val="l"/>
        <c:numFmt formatCode="General" sourceLinked="1"/>
        <c:tickLblPos val="none"/>
        <c:crossAx val="104867328"/>
        <c:crosses val="autoZero"/>
        <c:auto val="1"/>
        <c:lblAlgn val="ctr"/>
        <c:lblOffset val="100"/>
      </c:catAx>
      <c:valAx>
        <c:axId val="104867328"/>
        <c:scaling>
          <c:orientation val="minMax"/>
        </c:scaling>
        <c:delete val="1"/>
        <c:axPos val="b"/>
        <c:numFmt formatCode="#,##0.0" sourceLinked="1"/>
        <c:tickLblPos val="none"/>
        <c:crossAx val="104865792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451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6.0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4.9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4938496"/>
        <c:axId val="105157376"/>
      </c:barChart>
      <c:catAx>
        <c:axId val="104938496"/>
        <c:scaling>
          <c:orientation val="minMax"/>
        </c:scaling>
        <c:delete val="1"/>
        <c:axPos val="l"/>
        <c:numFmt formatCode="General" sourceLinked="1"/>
        <c:tickLblPos val="none"/>
        <c:crossAx val="105157376"/>
        <c:crosses val="autoZero"/>
        <c:auto val="1"/>
        <c:lblAlgn val="ctr"/>
        <c:lblOffset val="100"/>
      </c:catAx>
      <c:valAx>
        <c:axId val="105157376"/>
        <c:scaling>
          <c:orientation val="minMax"/>
        </c:scaling>
        <c:delete val="1"/>
        <c:axPos val="b"/>
        <c:numFmt formatCode="#,##0.0" sourceLinked="1"/>
        <c:tickLblPos val="none"/>
        <c:crossAx val="10493849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97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6400.3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6400.3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54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200" dirty="0" smtClean="0"/>
                      <a:t>10227.8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10227.799999999996</c:v>
                </c:pt>
              </c:numCache>
            </c:numRef>
          </c:val>
        </c:ser>
        <c:shape val="cylinder"/>
        <c:axId val="90930176"/>
        <c:axId val="90936064"/>
        <c:axId val="0"/>
      </c:bar3DChart>
      <c:catAx>
        <c:axId val="90930176"/>
        <c:scaling>
          <c:orientation val="minMax"/>
        </c:scaling>
        <c:axPos val="b"/>
        <c:numFmt formatCode="General" sourceLinked="1"/>
        <c:tickLblPos val="nextTo"/>
        <c:crossAx val="90936064"/>
        <c:crosses val="autoZero"/>
        <c:auto val="1"/>
        <c:lblAlgn val="ctr"/>
        <c:lblOffset val="100"/>
      </c:catAx>
      <c:valAx>
        <c:axId val="9093606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93017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49934764775407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2878,7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2878.7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86440677966102"/>
                  <c:y val="-2.781132111111712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6929,7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6929.7</c:v>
                </c:pt>
              </c:numCache>
            </c:numRef>
          </c:val>
        </c:ser>
        <c:shape val="cylinder"/>
        <c:axId val="91073536"/>
        <c:axId val="92537600"/>
        <c:axId val="0"/>
      </c:bar3DChart>
      <c:catAx>
        <c:axId val="91073536"/>
        <c:scaling>
          <c:orientation val="minMax"/>
        </c:scaling>
        <c:axPos val="b"/>
        <c:numFmt formatCode="General" sourceLinked="1"/>
        <c:tickLblPos val="nextTo"/>
        <c:crossAx val="92537600"/>
        <c:crosses val="autoZero"/>
        <c:auto val="1"/>
        <c:lblAlgn val="ctr"/>
        <c:lblOffset val="100"/>
      </c:catAx>
      <c:valAx>
        <c:axId val="9253760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07353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22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26775,9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26775.9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176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Исполнено126701,7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26701.7</c:v>
                </c:pt>
              </c:numCache>
            </c:numRef>
          </c:val>
        </c:ser>
        <c:shape val="cylinder"/>
        <c:axId val="92695168"/>
        <c:axId val="92713344"/>
        <c:axId val="0"/>
      </c:bar3DChart>
      <c:catAx>
        <c:axId val="92695168"/>
        <c:scaling>
          <c:orientation val="minMax"/>
        </c:scaling>
        <c:axPos val="b"/>
        <c:numFmt formatCode="General" sourceLinked="1"/>
        <c:tickLblPos val="nextTo"/>
        <c:crossAx val="92713344"/>
        <c:crosses val="autoZero"/>
        <c:auto val="1"/>
        <c:lblAlgn val="ctr"/>
        <c:lblOffset val="100"/>
      </c:catAx>
      <c:valAx>
        <c:axId val="9271334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69516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95E-2"/>
          <c:w val="0.84444444444444744"/>
          <c:h val="0.828439293103819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7.3611111111111113E-2"/>
                  <c:y val="-0.292062658834312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5500,2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17,1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97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231,1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0,7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0.14027777777777778"/>
                  <c:y val="-9.947089947089968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16,2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05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1069,4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52"/>
                  <c:y val="8.25391826021746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18654,7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58,1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75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6484,1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20,2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67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136,5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43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4,9</a:t>
                    </a:r>
                    <a:r>
                      <a:rPr lang="en-US" dirty="0"/>
                      <a:t>
</a:t>
                    </a:r>
                    <a:r>
                      <a:rPr lang="ru-RU" smtClean="0"/>
                      <a:t>0,02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21,5</a:t>
                    </a:r>
                  </a:p>
                  <a:p>
                    <a:r>
                      <a:rPr lang="ru-RU" dirty="0" smtClean="0"/>
                      <a:t>0,07%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306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9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5500.2</c:v>
                </c:pt>
                <c:pt idx="1">
                  <c:v>231.1</c:v>
                </c:pt>
                <c:pt idx="2">
                  <c:v>16.2</c:v>
                </c:pt>
                <c:pt idx="3">
                  <c:v>1069.4000000000001</c:v>
                </c:pt>
                <c:pt idx="4">
                  <c:v>18654.7</c:v>
                </c:pt>
                <c:pt idx="5">
                  <c:v>9484.1</c:v>
                </c:pt>
                <c:pt idx="6">
                  <c:v>136.5</c:v>
                </c:pt>
                <c:pt idx="7">
                  <c:v>4.9000000000000004</c:v>
                </c:pt>
                <c:pt idx="8">
                  <c:v>21.5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0.18791681809004646"/>
          <c:w val="0.95794514626178884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5500.2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6571.8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3361280"/>
        <c:axId val="93362816"/>
      </c:barChart>
      <c:catAx>
        <c:axId val="93361280"/>
        <c:scaling>
          <c:orientation val="minMax"/>
        </c:scaling>
        <c:delete val="1"/>
        <c:axPos val="l"/>
        <c:numFmt formatCode="General" sourceLinked="1"/>
        <c:tickLblPos val="none"/>
        <c:crossAx val="93362816"/>
        <c:crosses val="autoZero"/>
        <c:auto val="1"/>
        <c:lblAlgn val="ctr"/>
        <c:lblOffset val="100"/>
      </c:catAx>
      <c:valAx>
        <c:axId val="93362816"/>
        <c:scaling>
          <c:orientation val="minMax"/>
        </c:scaling>
        <c:delete val="1"/>
        <c:axPos val="b"/>
        <c:numFmt formatCode="#,##0.0" sourceLinked="1"/>
        <c:tickLblPos val="none"/>
        <c:crossAx val="93361280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61"/>
          <c:h val="0.965925862328825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31.1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3"/>
                  <c:y val="2.135231316725983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31.1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3569792"/>
        <c:axId val="93571328"/>
      </c:barChart>
      <c:catAx>
        <c:axId val="93569792"/>
        <c:scaling>
          <c:orientation val="minMax"/>
        </c:scaling>
        <c:delete val="1"/>
        <c:axPos val="l"/>
        <c:numFmt formatCode="General" sourceLinked="1"/>
        <c:tickLblPos val="none"/>
        <c:crossAx val="93571328"/>
        <c:crosses val="autoZero"/>
        <c:auto val="1"/>
        <c:lblAlgn val="ctr"/>
        <c:lblOffset val="100"/>
      </c:catAx>
      <c:valAx>
        <c:axId val="93571328"/>
        <c:scaling>
          <c:orientation val="minMax"/>
        </c:scaling>
        <c:delete val="1"/>
        <c:axPos val="b"/>
        <c:numFmt formatCode="#,##0.0" sourceLinked="1"/>
        <c:tickLblPos val="none"/>
        <c:crossAx val="935697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83"/>
          <c:h val="0.9659258623288260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108"/>
                  <c:y val="2.135231316725988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6.2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5616954162365568"/>
                  <c:y val="2.135231316725980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22.5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3737344"/>
        <c:axId val="93738880"/>
      </c:barChart>
      <c:catAx>
        <c:axId val="93737344"/>
        <c:scaling>
          <c:orientation val="minMax"/>
        </c:scaling>
        <c:delete val="1"/>
        <c:axPos val="l"/>
        <c:numFmt formatCode="General" sourceLinked="1"/>
        <c:tickLblPos val="none"/>
        <c:crossAx val="93738880"/>
        <c:crosses val="autoZero"/>
        <c:auto val="1"/>
        <c:lblAlgn val="ctr"/>
        <c:lblOffset val="100"/>
      </c:catAx>
      <c:valAx>
        <c:axId val="93738880"/>
        <c:scaling>
          <c:orientation val="minMax"/>
        </c:scaling>
        <c:delete val="1"/>
        <c:axPos val="b"/>
        <c:numFmt formatCode="#,##0.0" sourceLinked="1"/>
        <c:tickLblPos val="none"/>
        <c:crossAx val="9373734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107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23911955977985"/>
                  <c:y val="4.4444444444444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1069.4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3591795897949"/>
                  <c:y val="1.90476190476190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1069.6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3998080"/>
        <c:axId val="93909760"/>
      </c:barChart>
      <c:catAx>
        <c:axId val="93998080"/>
        <c:scaling>
          <c:orientation val="minMax"/>
        </c:scaling>
        <c:delete val="1"/>
        <c:axPos val="l"/>
        <c:numFmt formatCode="General" sourceLinked="1"/>
        <c:tickLblPos val="none"/>
        <c:crossAx val="93909760"/>
        <c:crosses val="autoZero"/>
        <c:auto val="1"/>
        <c:lblAlgn val="ctr"/>
        <c:lblOffset val="100"/>
      </c:catAx>
      <c:valAx>
        <c:axId val="93909760"/>
        <c:scaling>
          <c:orientation val="minMax"/>
        </c:scaling>
        <c:delete val="1"/>
        <c:axPos val="b"/>
        <c:numFmt formatCode="#,##0.0" sourceLinked="1"/>
        <c:tickLblPos val="none"/>
        <c:crossAx val="93998080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5500.2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83.7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31.1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,2 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72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069.4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18 654.7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97,0%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21.5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6484.1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136.5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4.9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81.7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957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956.9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112.6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112.5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18743.5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18574.2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6494.2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6484.1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136.5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136.5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6.0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4.9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81.7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744.9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846.7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113.7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366.2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292.7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208.3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244.6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117.4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2173.3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1881.5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86.6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112.8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33270476"/>
              </p:ext>
            </p:extLst>
          </p:nvPr>
        </p:nvGraphicFramePr>
        <p:xfrm>
          <a:off x="4429124" y="819505"/>
          <a:ext cx="4714875" cy="631736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79.1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75.7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95.7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55.1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2690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8752,4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8752,4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17752,2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17678,0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2020од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8564585"/>
              </p:ext>
            </p:extLst>
          </p:nvPr>
        </p:nvGraphicFramePr>
        <p:xfrm>
          <a:off x="214282" y="2500305"/>
          <a:ext cx="8786875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6342.8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5296.1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83.5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192.6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191.7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</a:t>
                      </a:r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231.1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231.1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031323"/>
                <a:gridCol w="1214447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1872</TotalTime>
  <Words>655</Words>
  <Application>Microsoft Office PowerPoint</Application>
  <PresentationFormat>Экран (4:3)</PresentationFormat>
  <Paragraphs>278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2020 год    </vt:lpstr>
      <vt:lpstr>Исполнение основных показателей бюджета Литвиновского сельского поселения за 2020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2020од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203</cp:revision>
  <dcterms:created xsi:type="dcterms:W3CDTF">2013-10-31T05:10:24Z</dcterms:created>
  <dcterms:modified xsi:type="dcterms:W3CDTF">2021-03-29T08:31:33Z</dcterms:modified>
</cp:coreProperties>
</file>