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9" r:id="rId8"/>
    <p:sldId id="260" r:id="rId9"/>
    <p:sldId id="275" r:id="rId10"/>
    <p:sldId id="261" r:id="rId11"/>
    <p:sldId id="262" r:id="rId12"/>
    <p:sldId id="277" r:id="rId13"/>
    <p:sldId id="276" r:id="rId14"/>
    <p:sldId id="265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9900"/>
    <a:srgbClr val="5390FF"/>
    <a:srgbClr val="AFCCFF"/>
    <a:srgbClr val="993366"/>
    <a:srgbClr val="FFFF66"/>
    <a:srgbClr val="FF4747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570" y="-1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Office_Excel12.xlsx"/><Relationship Id="rId1" Type="http://schemas.openxmlformats.org/officeDocument/2006/relationships/themeOverride" Target="../theme/themeOverride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Office_Excel13.xlsx"/><Relationship Id="rId1" Type="http://schemas.openxmlformats.org/officeDocument/2006/relationships/image" Target="../media/image4.jpeg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.20185052671416337"/>
          <c:y val="2.7122322157481782E-2"/>
          <c:w val="0.76606804294548914"/>
          <c:h val="0.8472697227270625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0"/>
            <c:spPr>
              <a:solidFill>
                <a:srgbClr val="FF66CC"/>
              </a:solidFill>
              <a:ln w="22209"/>
            </c:spPr>
          </c:dPt>
          <c:dPt>
            <c:idx val="1"/>
            <c:spPr>
              <a:solidFill>
                <a:srgbClr val="5390FF"/>
              </a:solidFill>
            </c:spPr>
          </c:dPt>
          <c:dPt>
            <c:idx val="2"/>
            <c:spPr>
              <a:solidFill>
                <a:srgbClr val="FFCC00"/>
              </a:solidFill>
            </c:spPr>
          </c:dPt>
          <c:dLbls>
            <c:dLbl>
              <c:idx val="0"/>
              <c:layout>
                <c:manualLayout>
                  <c:x val="8.7513568462585546E-3"/>
                  <c:y val="0.3920197411221059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Утверждено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9241,0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9.8257852451278105E-3"/>
                  <c:y val="0.3851823195923714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Утверждено19566,0</a:t>
                    </a:r>
                    <a:r>
                      <a:rPr lang="en-US" dirty="0" smtClean="0"/>
                      <a:t>.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0.00">
                  <c:v>153409.1</c:v>
                </c:pt>
                <c:pt idx="1">
                  <c:v>153425.4</c:v>
                </c:pt>
                <c:pt idx="2">
                  <c:v>-16.3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1"/>
            <c:spPr>
              <a:solidFill>
                <a:srgbClr val="AFCCFF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8573928040798805E-2"/>
                  <c:y val="0.4231238045939293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8976,2</a:t>
                    </a:r>
                    <a:endParaRPr lang="en-US" dirty="0" smtClean="0"/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6.1421125213556764E-3"/>
                  <c:y val="0.3623111893440839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Исполнено19327,9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2"/>
              <c:layout>
                <c:manualLayout>
                  <c:x val="0.13441172001767615"/>
                  <c:y val="4.3594133808589515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baseline="0" dirty="0" smtClean="0"/>
                      <a:t> 691,8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149374.79999999999</c:v>
                </c:pt>
                <c:pt idx="1">
                  <c:v>148683</c:v>
                </c:pt>
                <c:pt idx="2">
                  <c:v>691.8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gapWidth val="41"/>
        <c:gapDepth val="0"/>
        <c:shape val="cylinder"/>
        <c:axId val="120944896"/>
        <c:axId val="126504960"/>
        <c:axId val="0"/>
      </c:bar3DChart>
      <c:catAx>
        <c:axId val="1209448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6504960"/>
        <c:crosses val="autoZero"/>
        <c:auto val="1"/>
        <c:lblAlgn val="ctr"/>
        <c:lblOffset val="100"/>
      </c:catAx>
      <c:valAx>
        <c:axId val="126504960"/>
        <c:scaling>
          <c:orientation val="minMax"/>
          <c:min val="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1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0944896"/>
        <c:crosses val="autoZero"/>
        <c:crossBetween val="between"/>
      </c:valAx>
      <c:spPr>
        <a:noFill/>
        <a:ln w="253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11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72935,8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265873.5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3177949709864603"/>
                  <c:y val="1.904761904761905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68253,9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102377.9</c:v>
                </c:pt>
              </c:numCache>
            </c:numRef>
          </c:val>
        </c:ser>
        <c:overlap val="50"/>
        <c:axId val="182414336"/>
        <c:axId val="184971264"/>
      </c:barChart>
      <c:catAx>
        <c:axId val="182414336"/>
        <c:scaling>
          <c:orientation val="minMax"/>
        </c:scaling>
        <c:delete val="1"/>
        <c:axPos val="l"/>
        <c:numFmt formatCode="General" sourceLinked="1"/>
        <c:tickLblPos val="none"/>
        <c:crossAx val="184971264"/>
        <c:crosses val="autoZero"/>
        <c:auto val="1"/>
        <c:lblAlgn val="ctr"/>
        <c:lblOffset val="100"/>
      </c:catAx>
      <c:valAx>
        <c:axId val="184971264"/>
        <c:scaling>
          <c:orientation val="minMax"/>
        </c:scaling>
        <c:delete val="1"/>
        <c:axPos val="b"/>
        <c:numFmt formatCode="#,##0.0" sourceLinked="1"/>
        <c:tickLblPos val="none"/>
        <c:crossAx val="182414336"/>
        <c:crosses val="autoZero"/>
        <c:crossBetween val="between"/>
      </c:valAx>
      <c:spPr>
        <a:noFill/>
        <a:ln w="2536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29,5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ru-RU" dirty="0" smtClean="0"/>
                      <a:t>29,1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74443008"/>
        <c:axId val="174764032"/>
      </c:barChart>
      <c:catAx>
        <c:axId val="74443008"/>
        <c:scaling>
          <c:orientation val="minMax"/>
        </c:scaling>
        <c:delete val="1"/>
        <c:axPos val="l"/>
        <c:numFmt formatCode="General" sourceLinked="1"/>
        <c:tickLblPos val="none"/>
        <c:crossAx val="174764032"/>
        <c:crosses val="autoZero"/>
        <c:auto val="1"/>
        <c:lblAlgn val="ctr"/>
        <c:lblOffset val="100"/>
      </c:catAx>
      <c:valAx>
        <c:axId val="174764032"/>
        <c:scaling>
          <c:orientation val="minMax"/>
        </c:scaling>
        <c:delete val="1"/>
        <c:axPos val="b"/>
        <c:numFmt formatCode="#,##0.0" sourceLinked="1"/>
        <c:tickLblPos val="none"/>
        <c:crossAx val="74443008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69797,7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502322215523684"/>
                  <c:y val="-1.318009054469509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ru-RU" dirty="0" smtClean="0"/>
                      <a:t>69796,5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82138240"/>
        <c:axId val="82139776"/>
      </c:barChart>
      <c:catAx>
        <c:axId val="82138240"/>
        <c:scaling>
          <c:orientation val="minMax"/>
        </c:scaling>
        <c:delete val="1"/>
        <c:axPos val="l"/>
        <c:numFmt formatCode="General" sourceLinked="1"/>
        <c:tickLblPos val="none"/>
        <c:crossAx val="82139776"/>
        <c:crosses val="autoZero"/>
        <c:auto val="1"/>
        <c:lblAlgn val="ctr"/>
        <c:lblOffset val="100"/>
      </c:catAx>
      <c:valAx>
        <c:axId val="82139776"/>
        <c:scaling>
          <c:orientation val="minMax"/>
        </c:scaling>
        <c:delete val="1"/>
        <c:axPos val="b"/>
        <c:numFmt formatCode="#,##0.0" sourceLinked="1"/>
        <c:tickLblPos val="none"/>
        <c:crossAx val="82138240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blipFill dpi="0" rotWithShape="1">
                <a:blip xmlns:r="http://schemas.openxmlformats.org/officeDocument/2006/relationships" r:embed="rId1">
                  <a:alphaModFix amt="77000"/>
                </a:blip>
                <a:srcRect/>
                <a:tile tx="0" ty="0" sx="100000" sy="100000" flip="none" algn="tl"/>
              </a:blip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186,1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52899.5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Исполнено 181,6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20215.599999999897</c:v>
                </c:pt>
              </c:numCache>
            </c:numRef>
          </c:val>
        </c:ser>
        <c:overlap val="50"/>
        <c:axId val="180470144"/>
        <c:axId val="183696000"/>
      </c:barChart>
      <c:catAx>
        <c:axId val="180470144"/>
        <c:scaling>
          <c:orientation val="minMax"/>
        </c:scaling>
        <c:delete val="1"/>
        <c:axPos val="l"/>
        <c:numFmt formatCode="General" sourceLinked="1"/>
        <c:tickLblPos val="none"/>
        <c:crossAx val="183696000"/>
        <c:crosses val="autoZero"/>
        <c:auto val="1"/>
        <c:lblAlgn val="ctr"/>
        <c:lblOffset val="100"/>
      </c:catAx>
      <c:valAx>
        <c:axId val="183696000"/>
        <c:scaling>
          <c:orientation val="minMax"/>
        </c:scaling>
        <c:delete val="1"/>
        <c:axPos val="b"/>
        <c:numFmt formatCode="#,##0.0" sourceLinked="1"/>
        <c:tickLblPos val="none"/>
        <c:crossAx val="180470144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2"/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1257628853498788E-2"/>
          <c:y val="7.8222321853896618E-2"/>
          <c:w val="0.95702085949666715"/>
          <c:h val="0.8435550737654066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baseline="0" dirty="0" smtClean="0"/>
                      <a:t> 17,5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33883.9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AFCC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9,9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13650.3</c:v>
                </c:pt>
              </c:numCache>
            </c:numRef>
          </c:val>
        </c:ser>
        <c:overlap val="50"/>
        <c:axId val="186515840"/>
        <c:axId val="186517376"/>
      </c:barChart>
      <c:catAx>
        <c:axId val="186515840"/>
        <c:scaling>
          <c:orientation val="minMax"/>
        </c:scaling>
        <c:delete val="1"/>
        <c:axPos val="l"/>
        <c:numFmt formatCode="General" sourceLinked="1"/>
        <c:tickLblPos val="none"/>
        <c:crossAx val="186517376"/>
        <c:crosses val="autoZero"/>
        <c:auto val="1"/>
        <c:lblAlgn val="ctr"/>
        <c:lblOffset val="100"/>
      </c:catAx>
      <c:valAx>
        <c:axId val="186517376"/>
        <c:scaling>
          <c:orientation val="minMax"/>
        </c:scaling>
        <c:delete val="1"/>
        <c:axPos val="b"/>
        <c:numFmt formatCode="#,##0.0" sourceLinked="1"/>
        <c:tickLblPos val="none"/>
        <c:crossAx val="18651584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4981E-2"/>
                  <c:y val="-4.497978692364912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4803,8</a:t>
                    </a: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4803.8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4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ru-RU" sz="1200" dirty="0" smtClean="0"/>
                      <a:t>5309,9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#,##0.0">
                  <c:v>5309.9</c:v>
                </c:pt>
              </c:numCache>
            </c:numRef>
          </c:val>
        </c:ser>
        <c:shape val="cylinder"/>
        <c:axId val="172828928"/>
        <c:axId val="172838912"/>
        <c:axId val="0"/>
      </c:bar3DChart>
      <c:catAx>
        <c:axId val="172828928"/>
        <c:scaling>
          <c:orientation val="minMax"/>
        </c:scaling>
        <c:axPos val="b"/>
        <c:numFmt formatCode="General" sourceLinked="1"/>
        <c:tickLblPos val="nextTo"/>
        <c:crossAx val="172838912"/>
        <c:crosses val="autoZero"/>
        <c:auto val="1"/>
        <c:lblAlgn val="ctr"/>
        <c:lblOffset val="100"/>
      </c:catAx>
      <c:valAx>
        <c:axId val="172838912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2828928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5.3671871524533996E-2"/>
                  <c:y val="1.7135377595242082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261,4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261.39999999999981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2146892655367238"/>
                  <c:y val="-1.4960083058540356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ru-RU" sz="1600" dirty="0" smtClean="0"/>
                      <a:t>315,4</a:t>
                    </a:r>
                    <a:endParaRPr lang="en-US" sz="1600" dirty="0" smtClean="0"/>
                  </a:p>
                  <a:p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315.39999999999981</c:v>
                </c:pt>
              </c:numCache>
            </c:numRef>
          </c:val>
        </c:ser>
        <c:shape val="cylinder"/>
        <c:axId val="174553344"/>
        <c:axId val="174567424"/>
        <c:axId val="0"/>
      </c:bar3DChart>
      <c:catAx>
        <c:axId val="174553344"/>
        <c:scaling>
          <c:orientation val="minMax"/>
        </c:scaling>
        <c:axPos val="b"/>
        <c:numFmt formatCode="General" sourceLinked="1"/>
        <c:tickLblPos val="nextTo"/>
        <c:crossAx val="174567424"/>
        <c:crosses val="autoZero"/>
        <c:auto val="1"/>
        <c:lblAlgn val="ctr"/>
        <c:lblOffset val="100"/>
      </c:catAx>
      <c:valAx>
        <c:axId val="174567424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4553344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5008E-2"/>
                  <c:y val="-3.427031384658981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148605,3</a:t>
                    </a: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148605.29999999999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6666644423684326"/>
                  <c:y val="-2.5702813412416245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Исполнено1144064,9</a:t>
                    </a:r>
                  </a:p>
                  <a:p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Лист1!$C$2:$C$2</c:f>
              <c:numCache>
                <c:formatCode>#,##0.0</c:formatCode>
                <c:ptCount val="1"/>
                <c:pt idx="0">
                  <c:v>144064.9</c:v>
                </c:pt>
              </c:numCache>
            </c:numRef>
          </c:val>
        </c:ser>
        <c:shape val="cylinder"/>
        <c:axId val="179015680"/>
        <c:axId val="179017216"/>
        <c:axId val="0"/>
      </c:bar3DChart>
      <c:catAx>
        <c:axId val="179015680"/>
        <c:scaling>
          <c:orientation val="minMax"/>
        </c:scaling>
        <c:axPos val="b"/>
        <c:numFmt formatCode="General" sourceLinked="1"/>
        <c:tickLblPos val="nextTo"/>
        <c:crossAx val="179017216"/>
        <c:crosses val="autoZero"/>
        <c:auto val="1"/>
        <c:lblAlgn val="ctr"/>
        <c:lblOffset val="100"/>
      </c:catAx>
      <c:valAx>
        <c:axId val="179017216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9015680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7.7777777777777779E-2"/>
          <c:y val="1.382289733580783E-2"/>
          <c:w val="0.84444444444444844"/>
          <c:h val="0.8284392931038211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spPr>
              <a:solidFill>
                <a:srgbClr val="5390FF"/>
              </a:solidFill>
            </c:spPr>
          </c:dPt>
          <c:dLbls>
            <c:dLbl>
              <c:idx val="0"/>
              <c:layout>
                <c:manualLayout>
                  <c:x val="7.3611111111111113E-2"/>
                  <c:y val="-0.2920626588343123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0100</a:t>
                    </a:r>
                    <a:r>
                      <a:rPr lang="en-US" dirty="0" smtClean="0"/>
                      <a:t>
</a:t>
                    </a:r>
                    <a:r>
                      <a:rPr lang="ru-RU" dirty="0" smtClean="0"/>
                      <a:t>8169,1</a:t>
                    </a:r>
                    <a:r>
                      <a:rPr lang="en-US" dirty="0" smtClean="0"/>
                      <a:t>
</a:t>
                    </a:r>
                    <a:r>
                      <a:rPr lang="ru-RU" dirty="0" smtClean="0"/>
                      <a:t>5,5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-0.13194444444444647"/>
                  <c:y val="0.1079361841684266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2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299,2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0,2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2"/>
              <c:layout>
                <c:manualLayout>
                  <c:x val="-9.820209973753298E-2"/>
                  <c:y val="-9.5238095238095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300</a:t>
                    </a:r>
                  </a:p>
                  <a:p>
                    <a:r>
                      <a:rPr lang="ru-RU" dirty="0" smtClean="0"/>
                      <a:t>5,8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</a:t>
                    </a:r>
                    <a:r>
                      <a:rPr lang="ru-RU" dirty="0" smtClean="0"/>
                      <a:t>01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3"/>
              <c:layout>
                <c:manualLayout>
                  <c:x val="5.9722112860892414E-2"/>
                  <c:y val="0.114286047577386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0400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1937,9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-0.11805566491688564"/>
                  <c:y val="8.253918260217468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500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68253,9</a:t>
                    </a:r>
                  </a:p>
                  <a:p>
                    <a:r>
                      <a:rPr lang="en-US" dirty="0"/>
                      <a:t>
</a:t>
                    </a:r>
                    <a:r>
                      <a:rPr lang="ru-RU" dirty="0" smtClean="0"/>
                      <a:t>45,9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0.22222222222222221"/>
                  <c:y val="-2.962962962962981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0800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69796,5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47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6"/>
              <c:layout>
                <c:manualLayout>
                  <c:x val="0.23888888888888898"/>
                  <c:y val="4.6560679915010804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0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181,6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7"/>
              <c:layout>
                <c:manualLayout>
                  <c:x val="0.13055555555555537"/>
                  <c:y val="9.3121359830021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1100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9,9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0,01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8"/>
              <c:layout>
                <c:manualLayout>
                  <c:x val="3.6111111111111212E-2"/>
                  <c:y val="8.888862225635120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0705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29,1</a:t>
                    </a:r>
                  </a:p>
                  <a:p>
                    <a:r>
                      <a:rPr lang="ru-RU" dirty="0" smtClean="0"/>
                      <a:t>0,02%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9"/>
              <c:delete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CatName val="1"/>
            <c:showPercent val="1"/>
            <c:separator>
</c:separator>
            <c:showLeaderLines val="1"/>
          </c:dLbls>
          <c:cat>
            <c:strRef>
              <c:f>Лист1!$A$2:$A$11</c:f>
              <c:strCache>
                <c:ptCount val="10"/>
                <c:pt idx="0">
                  <c:v>0100</c:v>
                </c:pt>
                <c:pt idx="1">
                  <c:v>0200</c:v>
                </c:pt>
                <c:pt idx="2">
                  <c:v>0300</c:v>
                </c:pt>
                <c:pt idx="3">
                  <c:v>0400</c:v>
                </c:pt>
                <c:pt idx="4">
                  <c:v>0500</c:v>
                </c:pt>
                <c:pt idx="5">
                  <c:v>0800</c:v>
                </c:pt>
                <c:pt idx="6">
                  <c:v>1000</c:v>
                </c:pt>
                <c:pt idx="7">
                  <c:v>1100</c:v>
                </c:pt>
                <c:pt idx="8">
                  <c:v>0705</c:v>
                </c:pt>
                <c:pt idx="9">
                  <c:v>0605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8169.1</c:v>
                </c:pt>
                <c:pt idx="1">
                  <c:v>299.2</c:v>
                </c:pt>
                <c:pt idx="2">
                  <c:v>5.8</c:v>
                </c:pt>
                <c:pt idx="3">
                  <c:v>1937.9</c:v>
                </c:pt>
                <c:pt idx="4">
                  <c:v>68253.899999999994</c:v>
                </c:pt>
                <c:pt idx="5">
                  <c:v>69796.5</c:v>
                </c:pt>
                <c:pt idx="6">
                  <c:v>181.6</c:v>
                </c:pt>
                <c:pt idx="7">
                  <c:v>9.9</c:v>
                </c:pt>
                <c:pt idx="8">
                  <c:v>29.1</c:v>
                </c:pt>
                <c:pt idx="9">
                  <c:v>0</c:v>
                </c:pt>
              </c:numCache>
            </c:numRef>
          </c:val>
        </c:ser>
      </c:pie3DChart>
      <c:spPr>
        <a:noFill/>
        <a:ln w="25399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"/>
          <c:y val="0.18791681809004679"/>
          <c:w val="0.95794514626179028"/>
          <c:h val="0.8078395796206464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8169,1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99177.7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5400000" scaled="1"/>
                <a:tileRect/>
              </a:gradFill>
              <a:ln w="9529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957219544325381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8177,8</a:t>
                    </a:r>
                    <a:endParaRPr lang="ru-RU" dirty="0"/>
                  </a:p>
                </c:rich>
              </c:tx>
              <c:dLblPos val="out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58348.2</c:v>
                </c:pt>
              </c:numCache>
            </c:numRef>
          </c:val>
        </c:ser>
        <c:overlap val="50"/>
        <c:axId val="179379584"/>
        <c:axId val="179385472"/>
      </c:barChart>
      <c:catAx>
        <c:axId val="179379584"/>
        <c:scaling>
          <c:orientation val="minMax"/>
        </c:scaling>
        <c:delete val="1"/>
        <c:axPos val="l"/>
        <c:numFmt formatCode="General" sourceLinked="1"/>
        <c:tickLblPos val="none"/>
        <c:crossAx val="179385472"/>
        <c:crosses val="autoZero"/>
        <c:auto val="1"/>
        <c:lblAlgn val="ctr"/>
        <c:lblOffset val="100"/>
      </c:catAx>
      <c:valAx>
        <c:axId val="179385472"/>
        <c:scaling>
          <c:orientation val="minMax"/>
        </c:scaling>
        <c:delete val="1"/>
        <c:axPos val="b"/>
        <c:numFmt formatCode="#,##0.0" sourceLinked="1"/>
        <c:tickLblPos val="none"/>
        <c:crossAx val="179379584"/>
        <c:crosses val="autoZero"/>
        <c:crossBetween val="between"/>
      </c:valAx>
      <c:spPr>
        <a:noFill/>
        <a:ln w="25410">
          <a:noFill/>
        </a:ln>
      </c:spPr>
    </c:plotArea>
    <c:plotVisOnly val="1"/>
    <c:dispBlanksAs val="gap"/>
  </c:chart>
  <c:txPr>
    <a:bodyPr/>
    <a:lstStyle/>
    <a:p>
      <a:pPr>
        <a:defRPr sz="1601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683"/>
          <c:h val="0.9659258623288278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299,2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700573798419744"/>
                  <c:y val="2.135231316725988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299,2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179732480"/>
        <c:axId val="179734016"/>
      </c:barChart>
      <c:catAx>
        <c:axId val="179732480"/>
        <c:scaling>
          <c:orientation val="minMax"/>
        </c:scaling>
        <c:delete val="1"/>
        <c:axPos val="l"/>
        <c:numFmt formatCode="General" sourceLinked="1"/>
        <c:tickLblPos val="none"/>
        <c:crossAx val="179734016"/>
        <c:crosses val="autoZero"/>
        <c:auto val="1"/>
        <c:lblAlgn val="ctr"/>
        <c:lblOffset val="100"/>
      </c:catAx>
      <c:valAx>
        <c:axId val="179734016"/>
        <c:scaling>
          <c:orientation val="minMax"/>
        </c:scaling>
        <c:delete val="1"/>
        <c:axPos val="b"/>
        <c:numFmt formatCode="#,##0.0" sourceLinked="1"/>
        <c:tickLblPos val="none"/>
        <c:crossAx val="17973248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705"/>
          <c:h val="0.9659258623288282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0.15794731952971158"/>
                  <c:y val="2.135231316725993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8,0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700573798419717"/>
                  <c:y val="2.135231316725982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5,8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174774528"/>
        <c:axId val="174780416"/>
      </c:barChart>
      <c:catAx>
        <c:axId val="174774528"/>
        <c:scaling>
          <c:orientation val="minMax"/>
        </c:scaling>
        <c:delete val="1"/>
        <c:axPos val="l"/>
        <c:numFmt formatCode="General" sourceLinked="1"/>
        <c:tickLblPos val="none"/>
        <c:crossAx val="174780416"/>
        <c:crosses val="autoZero"/>
        <c:auto val="1"/>
        <c:lblAlgn val="ctr"/>
        <c:lblOffset val="100"/>
      </c:catAx>
      <c:valAx>
        <c:axId val="174780416"/>
        <c:scaling>
          <c:orientation val="minMax"/>
        </c:scaling>
        <c:delete val="1"/>
        <c:axPos val="b"/>
        <c:numFmt formatCode="#,##0.0" sourceLinked="1"/>
        <c:tickLblPos val="none"/>
        <c:crossAx val="17477452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1984991393455144E-2"/>
          <c:y val="3.8095333321668111E-2"/>
          <c:w val="0.95605503155733162"/>
          <c:h val="0.9238093333566637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9823911955977991"/>
                  <c:y val="4.44444444444445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Утверждено 1963,8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58272.3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983591795897949"/>
                  <c:y val="1.904761904761909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1937,9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27470.1</c:v>
                </c:pt>
              </c:numCache>
            </c:numRef>
          </c:val>
        </c:ser>
        <c:overlap val="50"/>
        <c:axId val="181503872"/>
        <c:axId val="181505408"/>
      </c:barChart>
      <c:catAx>
        <c:axId val="181503872"/>
        <c:scaling>
          <c:orientation val="minMax"/>
        </c:scaling>
        <c:delete val="1"/>
        <c:axPos val="l"/>
        <c:numFmt formatCode="General" sourceLinked="1"/>
        <c:tickLblPos val="none"/>
        <c:crossAx val="181505408"/>
        <c:crosses val="autoZero"/>
        <c:auto val="1"/>
        <c:lblAlgn val="ctr"/>
        <c:lblOffset val="100"/>
      </c:catAx>
      <c:valAx>
        <c:axId val="181505408"/>
        <c:scaling>
          <c:orientation val="minMax"/>
        </c:scaling>
        <c:delete val="1"/>
        <c:axPos val="b"/>
        <c:numFmt formatCode="#,##0.0" sourceLinked="1"/>
        <c:tickLblPos val="none"/>
        <c:crossAx val="181503872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0.02151</cdr:x>
      <cdr:y>0.11539</cdr:y>
    </cdr:from>
    <cdr:to>
      <cdr:x>0.98925</cdr:x>
      <cdr:y>0.26923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214314"/>
          <a:ext cx="6429378" cy="285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8169,1тыс. руб., исполнение – 99,9%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0.07999</cdr:y>
    </cdr:from>
    <cdr:to>
      <cdr:x>0.93965</cdr:x>
      <cdr:y>0.21332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142857"/>
          <a:ext cx="6429420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299,2тыс. руб., исполнение – 100,0%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0.08006</cdr:y>
    </cdr:from>
    <cdr:to>
      <cdr:x>0.93965</cdr:x>
      <cdr:y>0.21339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21" y="142857"/>
          <a:ext cx="6439803" cy="2379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5,8тыс. руб., исполнение 72,5%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0.07142</cdr:y>
    </cdr:from>
    <cdr:to>
      <cdr:x>1</cdr:x>
      <cdr:y>0.19046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142857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1937,9тыс. руб., исполнение 98,7%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0.00779</cdr:x>
      <cdr:y>0.06145</cdr:y>
    </cdr:from>
    <cdr:to>
      <cdr:x>0.97518</cdr:x>
      <cdr:y>0.18049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51147" y="122907"/>
          <a:ext cx="6351786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исполнения68253,9тыс. руб., исполнение – 93,6%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исполнения29,1 руб., 98,7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69796,5тыс. руб., исполнение 100%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0.01136</cdr:x>
      <cdr:y>0.03571</cdr:y>
    </cdr:from>
    <cdr:to>
      <cdr:x>0.97728</cdr:x>
      <cdr:y>0.17857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исполнения181,6тыс. руб., исполнение – 97,6%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0.01099</cdr:x>
      <cdr:y>0.03999</cdr:y>
    </cdr:from>
    <cdr:to>
      <cdr:x>0.94506</cdr:x>
      <cdr:y>0.19999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19"/>
          <a:ext cx="6072226" cy="2857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9,9тыс. руб., исполнение – 56,6%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40C48-073E-4EB4-927C-BA50E7C771F7}" type="datetimeFigureOut">
              <a:rPr lang="ru-RU"/>
              <a:pPr>
                <a:defRPr/>
              </a:pPr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64201-C472-45D4-A31E-4BF4D7E6F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2EA0-E79F-4544-96A1-CD0ADD22EE06}" type="datetimeFigureOut">
              <a:rPr lang="ru-RU"/>
              <a:pPr>
                <a:defRPr/>
              </a:pPr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0906-8D88-4C05-AF93-D2D077390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F38A0-23EF-4023-830A-A90293C6D9F2}" type="datetimeFigureOut">
              <a:rPr lang="ru-RU"/>
              <a:pPr>
                <a:defRPr/>
              </a:pPr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CCDF4-1D34-4BA9-806D-3CEE78836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7F4E-E237-4924-B5DE-73ACCB4A8DD8}" type="datetimeFigureOut">
              <a:rPr lang="ru-RU"/>
              <a:pPr>
                <a:defRPr/>
              </a:pPr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A7F3-C0A1-4C7A-A3E4-AE15C22F5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FBC12-4754-4427-A4E4-54ED9E93BEB3}" type="datetimeFigureOut">
              <a:rPr lang="ru-RU"/>
              <a:pPr>
                <a:defRPr/>
              </a:pPr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89DF-66C3-4489-A3A5-9EE5741CC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7C863-928D-4F74-A288-0637B3827D16}" type="datetimeFigureOut">
              <a:rPr lang="ru-RU"/>
              <a:pPr>
                <a:defRPr/>
              </a:pPr>
              <a:t>20.02.2024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6FF00-0CA7-48AD-9855-6A7979C63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2DD5-851A-4B90-BAC8-8F9F0E1185F1}" type="datetimeFigureOut">
              <a:rPr lang="ru-RU"/>
              <a:pPr>
                <a:defRPr/>
              </a:pPr>
              <a:t>20.02.2024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CBCF-29BF-4AE7-8B54-196014689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7B41-68F7-4E3C-99B3-1CEC31B88845}" type="datetimeFigureOut">
              <a:rPr lang="ru-RU"/>
              <a:pPr>
                <a:defRPr/>
              </a:pPr>
              <a:t>20.02.2024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F3A3-91AA-41BB-B499-1A79C0D38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D306-5731-4CEE-8965-1D3D627C6612}" type="datetimeFigureOut">
              <a:rPr lang="ru-RU"/>
              <a:pPr>
                <a:defRPr/>
              </a:pPr>
              <a:t>20.02.2024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C33D-47E5-4031-AC3C-11E4BDAB5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4EA9-FADB-460D-AB2D-93371D51B002}" type="datetimeFigureOut">
              <a:rPr lang="ru-RU"/>
              <a:pPr>
                <a:defRPr/>
              </a:pPr>
              <a:t>20.02.2024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7AB95-B192-44EE-9BEA-7BEA572DC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F1F2E-2F41-4E66-A79C-8E4ACCE4A5B4}" type="datetimeFigureOut">
              <a:rPr lang="ru-RU"/>
              <a:pPr>
                <a:defRPr/>
              </a:pPr>
              <a:t>20.02.2024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9289-1E5F-4B1C-B90F-97A6053D7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CBF60-5E24-4B8A-B99F-1E2B70D10F9E}" type="datetimeFigureOut">
              <a:rPr lang="ru-RU"/>
              <a:pPr>
                <a:defRPr/>
              </a:pPr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6CAB04-C2AF-4C3B-82DF-8E20DC334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2130424"/>
            <a:ext cx="9252520" cy="194664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Литвиновского сельского поселения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Ростовской области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 год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72188"/>
            <a:ext cx="9144000" cy="60960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 экономики и финансов Администрации Литвиновского сельского поселения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0400 Национальная экономика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9975083"/>
              </p:ext>
            </p:extLst>
          </p:nvPr>
        </p:nvGraphicFramePr>
        <p:xfrm>
          <a:off x="142844" y="3143248"/>
          <a:ext cx="8786873" cy="221171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01.01.2024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Дорожное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хозяйство (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дорожные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фонды)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1619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1618,9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вопросы в области национальной экономики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344,8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318,9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92,5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582194"/>
              </p:ext>
            </p:extLst>
          </p:nvPr>
        </p:nvGraphicFramePr>
        <p:xfrm>
          <a:off x="2643174" y="785794"/>
          <a:ext cx="6346825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0500 Жилищно – коммунальное хозяйство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302930"/>
              </p:ext>
            </p:extLst>
          </p:nvPr>
        </p:nvGraphicFramePr>
        <p:xfrm>
          <a:off x="142844" y="3000372"/>
          <a:ext cx="8786873" cy="238082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01.01.2024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0502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Коммунальное хозяйство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71163,5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66623,6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93,6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4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Благоустройство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1772,3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1630,3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92,0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2830511"/>
              </p:ext>
            </p:extLst>
          </p:nvPr>
        </p:nvGraphicFramePr>
        <p:xfrm>
          <a:off x="2360613" y="785813"/>
          <a:ext cx="656590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2535" name="Picture 2" descr="http://www.nakhodka-city.ru/files/admnews/L0002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928688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0705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ОБРАЗОВАНИЕ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01.01.2024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0705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29,5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29,1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98,7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0800 Культура, кинематография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8175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01.01.2024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0801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69797,7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69796,5</a:t>
                      </a:r>
                    </a:p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82594"/>
          </a:xfrm>
          <a:blipFill>
            <a:blip r:embed="rId3" cstate="print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1000 Социальная политика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1124215"/>
              </p:ext>
            </p:extLst>
          </p:nvPr>
        </p:nvGraphicFramePr>
        <p:xfrm>
          <a:off x="142844" y="3000372"/>
          <a:ext cx="8786873" cy="2469384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8584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3год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9451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01.01.2024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08673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Пенсионное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186,1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181,6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3648575"/>
              </p:ext>
            </p:extLst>
          </p:nvPr>
        </p:nvGraphicFramePr>
        <p:xfrm>
          <a:off x="2574925" y="1000125"/>
          <a:ext cx="628015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5607" name="Picture 2" descr="http://images.kakprosto.ru/articles/201207/3213_1343201251_558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00125"/>
            <a:ext cx="2359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solidFill>
            <a:srgbClr val="5390F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1100 Физическая культура и спорт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7659888"/>
              </p:ext>
            </p:extLst>
          </p:nvPr>
        </p:nvGraphicFramePr>
        <p:xfrm>
          <a:off x="214282" y="2786058"/>
          <a:ext cx="8715436" cy="208310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42237"/>
                <a:gridCol w="4168950"/>
                <a:gridCol w="1155167"/>
                <a:gridCol w="1174541"/>
                <a:gridCol w="1174541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01.01.2024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5898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Массовый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9,9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smtClean="0"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1906331"/>
              </p:ext>
            </p:extLst>
          </p:nvPr>
        </p:nvGraphicFramePr>
        <p:xfrm>
          <a:off x="2428875" y="928688"/>
          <a:ext cx="6500813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6631" name="Picture 2" descr="http://www.kineshemec.ru/images/stories/news_01_12/pro_m_vas_2012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000125"/>
            <a:ext cx="1905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основных показателей бюджета Литвиновского сельского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поселения за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 год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(тыс. руб.)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994188024"/>
              </p:ext>
            </p:extLst>
          </p:nvPr>
        </p:nvGraphicFramePr>
        <p:xfrm>
          <a:off x="2246536" y="1031528"/>
          <a:ext cx="6897464" cy="5826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41637572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887375223"/>
              </p:ext>
            </p:extLst>
          </p:nvPr>
        </p:nvGraphicFramePr>
        <p:xfrm>
          <a:off x="4648201" y="857250"/>
          <a:ext cx="4495801" cy="529406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95435"/>
                <a:gridCol w="1000614"/>
                <a:gridCol w="999876"/>
                <a:gridCol w="999876"/>
              </a:tblGrid>
              <a:tr h="116547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373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физических лиц (НДФЛ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1150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1163,7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101,2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сельскохозяйственный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814,8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454,2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55,8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физ. лиц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279,0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292,6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104,9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2277,4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123,4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Государствен-ная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пошлина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72,7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2666650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33270476"/>
              </p:ext>
            </p:extLst>
          </p:nvPr>
        </p:nvGraphicFramePr>
        <p:xfrm>
          <a:off x="4429124" y="819505"/>
          <a:ext cx="4714875" cy="603849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71642"/>
                <a:gridCol w="1122601"/>
                <a:gridCol w="1010316"/>
                <a:gridCol w="1010316"/>
              </a:tblGrid>
              <a:tr h="133240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963299">
                <a:tc>
                  <a:txBody>
                    <a:bodyPr/>
                    <a:lstStyle/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имущества, </a:t>
                      </a:r>
                    </a:p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находящегося в государственной и муниципальной собственности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146,1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142,6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97,6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35194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101,0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133,5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3168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Штрафы, санкции, возмещение ущерба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38,0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265,7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04429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неналоговые доходы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257,4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87284149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775439293"/>
              </p:ext>
            </p:extLst>
          </p:nvPr>
        </p:nvGraphicFramePr>
        <p:xfrm>
          <a:off x="4429124" y="857233"/>
          <a:ext cx="4714876" cy="386773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15512"/>
                <a:gridCol w="1178732"/>
                <a:gridCol w="1010316"/>
                <a:gridCol w="1010316"/>
              </a:tblGrid>
              <a:tr h="15981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01.01.2024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3609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9714,3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9714,3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1127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299,4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299,4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  <a:p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138656,6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134116,1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96,7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расходов Литвиновского сельского поселения за 2023год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8644530"/>
              </p:ext>
            </p:extLst>
          </p:nvPr>
        </p:nvGraphicFramePr>
        <p:xfrm>
          <a:off x="251520" y="857250"/>
          <a:ext cx="914400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0100 Общегосударственные вопросы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8564585"/>
              </p:ext>
            </p:extLst>
          </p:nvPr>
        </p:nvGraphicFramePr>
        <p:xfrm>
          <a:off x="214283" y="2500305"/>
          <a:ext cx="8786874" cy="288198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27622"/>
                <a:gridCol w="5177745"/>
                <a:gridCol w="1038366"/>
                <a:gridCol w="1143008"/>
                <a:gridCol w="1000133"/>
              </a:tblGrid>
              <a:tr h="285753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3год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07954">
                <a:tc>
                  <a:txBody>
                    <a:bodyPr/>
                    <a:lstStyle/>
                    <a:p>
                      <a:pPr algn="ctr" fontAlgn="ctr"/>
                      <a:endParaRPr lang="ru-RU" sz="16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0104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Функционирование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Правительства Российской Федерации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высших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исполнительных органов  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государственной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власти субъектов Российской Федерации, местных администраций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7283,2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7282,2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0106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надзора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23,0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23,0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0113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864,1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863,9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14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394796"/>
              </p:ext>
            </p:extLst>
          </p:nvPr>
        </p:nvGraphicFramePr>
        <p:xfrm>
          <a:off x="2286000" y="642938"/>
          <a:ext cx="6643688" cy="18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0200 Национальная оборона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928934"/>
          <a:ext cx="8858313" cy="221457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0203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Мобилизационная и вневойсковая подготовка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299,2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299,2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0300 Национальная безопасность и правоохранительная деятельность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928934"/>
          <a:ext cx="8858313" cy="231362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031323"/>
                <a:gridCol w="1214447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 4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0310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Предупреждение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 ликвидация последствий</a:t>
                      </a:r>
                      <a:b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чрезвычайных ситуаций  природного и техногенного 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характера, </a:t>
                      </a:r>
                    </a:p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гражданская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2018</TotalTime>
  <Words>625</Words>
  <Application>Microsoft Office PowerPoint</Application>
  <PresentationFormat>Экран (4:3)</PresentationFormat>
  <Paragraphs>276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Исполнение бюджета  Литвиновского сельского поселения Белокалитвинского района Ростовской области за 2023 год    </vt:lpstr>
      <vt:lpstr>Исполнение основных показателей бюджета Литвиновского сельского поселения за 2023 год (тыс. руб.)</vt:lpstr>
      <vt:lpstr>Налоговые доходы, тыс. руб.</vt:lpstr>
      <vt:lpstr>Неналоговые доходы, тыс. руб.</vt:lpstr>
      <vt:lpstr>Безвозмездные поступления, тыс. руб.</vt:lpstr>
      <vt:lpstr>Исполнение расходов Литвиновского сельского поселения за 2023год</vt:lpstr>
      <vt:lpstr>0100 Общегосударственные вопросы</vt:lpstr>
      <vt:lpstr>0200 Национальная оборона</vt:lpstr>
      <vt:lpstr>0300 Национальная безопасность и правоохранительная деятельность</vt:lpstr>
      <vt:lpstr>0400 Национальная экономика</vt:lpstr>
      <vt:lpstr>0500 Жилищно – коммунальное хозяйство</vt:lpstr>
      <vt:lpstr>0705 ОБРАЗОВАНИЕ</vt:lpstr>
      <vt:lpstr>0800 Культура, кинематография</vt:lpstr>
      <vt:lpstr>1000 Социальная политика</vt:lpstr>
      <vt:lpstr>1100 Физическая культура и спорт</vt:lpstr>
    </vt:vector>
  </TitlesOfParts>
  <Company>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Зайцева</dc:creator>
  <cp:lastModifiedBy>RePack by SPecialiST</cp:lastModifiedBy>
  <cp:revision>224</cp:revision>
  <dcterms:created xsi:type="dcterms:W3CDTF">2013-10-31T05:10:24Z</dcterms:created>
  <dcterms:modified xsi:type="dcterms:W3CDTF">2024-02-20T12:47:39Z</dcterms:modified>
</cp:coreProperties>
</file>