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75" r:id="rId10"/>
    <p:sldId id="261" r:id="rId11"/>
    <p:sldId id="262" r:id="rId12"/>
    <p:sldId id="277" r:id="rId13"/>
    <p:sldId id="276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570" y="-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13.xlsx"/><Relationship Id="rId1" Type="http://schemas.openxmlformats.org/officeDocument/2006/relationships/image" Target="../media/image4.jpeg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82E-2"/>
          <c:w val="0.76606804294548914"/>
          <c:h val="0.847269722727062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46E-3"/>
                  <c:y val="0.392019741122105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9241,0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9.8257852451278105E-3"/>
                  <c:y val="0.385182319592371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Утверждено19566,0</a:t>
                    </a:r>
                    <a:r>
                      <a:rPr lang="en-US" dirty="0" smtClean="0"/>
                      <a:t>.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153409.1</c:v>
                </c:pt>
                <c:pt idx="1">
                  <c:v>153425.4</c:v>
                </c:pt>
                <c:pt idx="2">
                  <c:v>-16.3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8573928040798805E-2"/>
                  <c:y val="0.423123804593929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8976,2</a:t>
                    </a:r>
                    <a:endParaRPr lang="en-US" dirty="0" smtClean="0"/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6.1421125213556764E-3"/>
                  <c:y val="0.362311189344083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Исполнено19327,9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>
                <c:manualLayout>
                  <c:x val="0.13441172001767615"/>
                  <c:y val="4.3594133808589515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baseline="0" dirty="0" smtClean="0"/>
                      <a:t> 691,8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149374.79999999999</c:v>
                </c:pt>
                <c:pt idx="1">
                  <c:v>148683</c:v>
                </c:pt>
                <c:pt idx="2">
                  <c:v>691.8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41"/>
        <c:gapDepth val="0"/>
        <c:shape val="cylinder"/>
        <c:axId val="120944896"/>
        <c:axId val="126504960"/>
        <c:axId val="0"/>
      </c:bar3DChart>
      <c:catAx>
        <c:axId val="1209448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504960"/>
        <c:crosses val="autoZero"/>
        <c:auto val="1"/>
        <c:lblAlgn val="ctr"/>
        <c:lblOffset val="100"/>
      </c:catAx>
      <c:valAx>
        <c:axId val="126504960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94489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72935,8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3177949709864603"/>
                  <c:y val="1.90476190476190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68253,9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overlap val="50"/>
        <c:axId val="182414336"/>
        <c:axId val="184971264"/>
      </c:barChart>
      <c:catAx>
        <c:axId val="182414336"/>
        <c:scaling>
          <c:orientation val="minMax"/>
        </c:scaling>
        <c:delete val="1"/>
        <c:axPos val="l"/>
        <c:numFmt formatCode="General" sourceLinked="1"/>
        <c:tickLblPos val="none"/>
        <c:crossAx val="184971264"/>
        <c:crosses val="autoZero"/>
        <c:auto val="1"/>
        <c:lblAlgn val="ctr"/>
        <c:lblOffset val="100"/>
      </c:catAx>
      <c:valAx>
        <c:axId val="184971264"/>
        <c:scaling>
          <c:orientation val="minMax"/>
        </c:scaling>
        <c:delete val="1"/>
        <c:axPos val="b"/>
        <c:numFmt formatCode="#,##0.0" sourceLinked="1"/>
        <c:tickLblPos val="none"/>
        <c:crossAx val="182414336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29,5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29,1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74443008"/>
        <c:axId val="174764032"/>
      </c:barChart>
      <c:catAx>
        <c:axId val="74443008"/>
        <c:scaling>
          <c:orientation val="minMax"/>
        </c:scaling>
        <c:delete val="1"/>
        <c:axPos val="l"/>
        <c:numFmt formatCode="General" sourceLinked="1"/>
        <c:tickLblPos val="none"/>
        <c:crossAx val="174764032"/>
        <c:crosses val="autoZero"/>
        <c:auto val="1"/>
        <c:lblAlgn val="ctr"/>
        <c:lblOffset val="100"/>
      </c:catAx>
      <c:valAx>
        <c:axId val="174764032"/>
        <c:scaling>
          <c:orientation val="minMax"/>
        </c:scaling>
        <c:delete val="1"/>
        <c:axPos val="b"/>
        <c:numFmt formatCode="#,##0.0" sourceLinked="1"/>
        <c:tickLblPos val="none"/>
        <c:crossAx val="74443008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69797,7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502322215523684"/>
                  <c:y val="-1.31800905446950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69796,5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82138240"/>
        <c:axId val="82139776"/>
      </c:barChart>
      <c:catAx>
        <c:axId val="82138240"/>
        <c:scaling>
          <c:orientation val="minMax"/>
        </c:scaling>
        <c:delete val="1"/>
        <c:axPos val="l"/>
        <c:numFmt formatCode="General" sourceLinked="1"/>
        <c:tickLblPos val="none"/>
        <c:crossAx val="82139776"/>
        <c:crosses val="autoZero"/>
        <c:auto val="1"/>
        <c:lblAlgn val="ctr"/>
        <c:lblOffset val="100"/>
      </c:catAx>
      <c:valAx>
        <c:axId val="82139776"/>
        <c:scaling>
          <c:orientation val="minMax"/>
        </c:scaling>
        <c:delete val="1"/>
        <c:axPos val="b"/>
        <c:numFmt formatCode="#,##0.0" sourceLinked="1"/>
        <c:tickLblPos val="none"/>
        <c:crossAx val="82138240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186,1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Исполнено 181,6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20215.599999999897</c:v>
                </c:pt>
              </c:numCache>
            </c:numRef>
          </c:val>
        </c:ser>
        <c:overlap val="50"/>
        <c:axId val="180470144"/>
        <c:axId val="183696000"/>
      </c:barChart>
      <c:catAx>
        <c:axId val="180470144"/>
        <c:scaling>
          <c:orientation val="minMax"/>
        </c:scaling>
        <c:delete val="1"/>
        <c:axPos val="l"/>
        <c:numFmt formatCode="General" sourceLinked="1"/>
        <c:tickLblPos val="none"/>
        <c:crossAx val="183696000"/>
        <c:crosses val="autoZero"/>
        <c:auto val="1"/>
        <c:lblAlgn val="ctr"/>
        <c:lblOffset val="100"/>
      </c:catAx>
      <c:valAx>
        <c:axId val="183696000"/>
        <c:scaling>
          <c:orientation val="minMax"/>
        </c:scaling>
        <c:delete val="1"/>
        <c:axPos val="b"/>
        <c:numFmt formatCode="#,##0.0" sourceLinked="1"/>
        <c:tickLblPos val="none"/>
        <c:crossAx val="180470144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257628853498788E-2"/>
          <c:y val="7.8222321853896618E-2"/>
          <c:w val="0.95702085949666715"/>
          <c:h val="0.843555073765406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17,5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9,9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overlap val="50"/>
        <c:axId val="186515840"/>
        <c:axId val="186517376"/>
      </c:barChart>
      <c:catAx>
        <c:axId val="186515840"/>
        <c:scaling>
          <c:orientation val="minMax"/>
        </c:scaling>
        <c:delete val="1"/>
        <c:axPos val="l"/>
        <c:numFmt formatCode="General" sourceLinked="1"/>
        <c:tickLblPos val="none"/>
        <c:crossAx val="186517376"/>
        <c:crosses val="autoZero"/>
        <c:auto val="1"/>
        <c:lblAlgn val="ctr"/>
        <c:lblOffset val="100"/>
      </c:catAx>
      <c:valAx>
        <c:axId val="186517376"/>
        <c:scaling>
          <c:orientation val="minMax"/>
        </c:scaling>
        <c:delete val="1"/>
        <c:axPos val="b"/>
        <c:numFmt formatCode="#,##0.0" sourceLinked="1"/>
        <c:tickLblPos val="none"/>
        <c:crossAx val="1865158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981E-2"/>
                  <c:y val="-4.497978692364912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4803,8</a:t>
                    </a: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4803.8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4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200" dirty="0" smtClean="0"/>
                      <a:t>5309,9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">
                  <c:v>5309.9</c:v>
                </c:pt>
              </c:numCache>
            </c:numRef>
          </c:val>
        </c:ser>
        <c:shape val="cylinder"/>
        <c:axId val="172828928"/>
        <c:axId val="172838912"/>
        <c:axId val="0"/>
      </c:bar3DChart>
      <c:catAx>
        <c:axId val="172828928"/>
        <c:scaling>
          <c:orientation val="minMax"/>
        </c:scaling>
        <c:axPos val="b"/>
        <c:numFmt formatCode="General" sourceLinked="1"/>
        <c:tickLblPos val="nextTo"/>
        <c:crossAx val="172838912"/>
        <c:crosses val="autoZero"/>
        <c:auto val="1"/>
        <c:lblAlgn val="ctr"/>
        <c:lblOffset val="100"/>
      </c:catAx>
      <c:valAx>
        <c:axId val="17283891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82892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5.3671871524533996E-2"/>
                  <c:y val="1.7135377595242082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261,4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261.39999999999981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2146892655367238"/>
                  <c:y val="-1.4960083058540356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315,4</a:t>
                    </a:r>
                    <a:endParaRPr lang="en-US" sz="1600" dirty="0" smtClean="0"/>
                  </a:p>
                  <a:p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315.39999999999981</c:v>
                </c:pt>
              </c:numCache>
            </c:numRef>
          </c:val>
        </c:ser>
        <c:shape val="cylinder"/>
        <c:axId val="174553344"/>
        <c:axId val="174567424"/>
        <c:axId val="0"/>
      </c:bar3DChart>
      <c:catAx>
        <c:axId val="174553344"/>
        <c:scaling>
          <c:orientation val="minMax"/>
        </c:scaling>
        <c:axPos val="b"/>
        <c:numFmt formatCode="General" sourceLinked="1"/>
        <c:tickLblPos val="nextTo"/>
        <c:crossAx val="174567424"/>
        <c:crosses val="autoZero"/>
        <c:auto val="1"/>
        <c:lblAlgn val="ctr"/>
        <c:lblOffset val="100"/>
      </c:catAx>
      <c:valAx>
        <c:axId val="17456742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55334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5008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148605,3</a:t>
                    </a: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148605.29999999999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6666644423684326"/>
                  <c:y val="-2.5702813412416245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Исполнено1144064,9</a:t>
                    </a:r>
                  </a:p>
                  <a:p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Лист1!$C$2:$C$2</c:f>
              <c:numCache>
                <c:formatCode>#,##0.0</c:formatCode>
                <c:ptCount val="1"/>
                <c:pt idx="0">
                  <c:v>144064.9</c:v>
                </c:pt>
              </c:numCache>
            </c:numRef>
          </c:val>
        </c:ser>
        <c:shape val="cylinder"/>
        <c:axId val="179015680"/>
        <c:axId val="179017216"/>
        <c:axId val="0"/>
      </c:bar3DChart>
      <c:catAx>
        <c:axId val="179015680"/>
        <c:scaling>
          <c:orientation val="minMax"/>
        </c:scaling>
        <c:axPos val="b"/>
        <c:numFmt formatCode="General" sourceLinked="1"/>
        <c:tickLblPos val="nextTo"/>
        <c:crossAx val="179017216"/>
        <c:crosses val="autoZero"/>
        <c:auto val="1"/>
        <c:lblAlgn val="ctr"/>
        <c:lblOffset val="100"/>
      </c:catAx>
      <c:valAx>
        <c:axId val="17901721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901568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7777777777777779E-2"/>
          <c:y val="1.382289733580783E-2"/>
          <c:w val="0.84444444444444844"/>
          <c:h val="0.828439293103821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Lbls>
            <c:dLbl>
              <c:idx val="0"/>
              <c:layout>
                <c:manualLayout>
                  <c:x val="7.3611111111111113E-2"/>
                  <c:y val="-0.2920626588343123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0100</a:t>
                    </a:r>
                    <a:r>
                      <a:rPr lang="en-US" dirty="0" smtClean="0"/>
                      <a:t>
</a:t>
                    </a:r>
                    <a:r>
                      <a:rPr lang="ru-RU" dirty="0" smtClean="0"/>
                      <a:t>8169,1</a:t>
                    </a:r>
                    <a:r>
                      <a:rPr lang="en-US" dirty="0" smtClean="0"/>
                      <a:t>
</a:t>
                    </a:r>
                    <a:r>
                      <a:rPr lang="ru-RU" dirty="0" smtClean="0"/>
                      <a:t>5,5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647"/>
                  <c:y val="0.1079361841684266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299,2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9.820209973753298E-2"/>
                  <c:y val="-9.5238095238095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ru-RU" dirty="0" smtClean="0"/>
                      <a:t>5,8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</a:t>
                    </a:r>
                    <a:r>
                      <a:rPr lang="ru-RU" dirty="0" smtClean="0"/>
                      <a:t>01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5.9722112860892414E-2"/>
                  <c:y val="0.114286047577386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1937,9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11805566491688564"/>
                  <c:y val="8.253918260217468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68253,9</a:t>
                    </a:r>
                  </a:p>
                  <a:p>
                    <a:r>
                      <a:rPr lang="en-US" dirty="0"/>
                      <a:t>
</a:t>
                    </a:r>
                    <a:r>
                      <a:rPr lang="ru-RU" dirty="0" smtClean="0"/>
                      <a:t>45,9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2222222222222221"/>
                  <c:y val="-2.962962962962981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69796,5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47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3888888888888898"/>
                  <c:y val="4.656067991501080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181,6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3055555555555537"/>
                  <c:y val="9.3121359830021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9,9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0,01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3.6111111111111212E-2"/>
                  <c:y val="8.88886222563512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0705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29,1</a:t>
                    </a:r>
                  </a:p>
                  <a:p>
                    <a:r>
                      <a:rPr lang="ru-RU" dirty="0" smtClean="0"/>
                      <a:t>0,02%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delete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1000</c:v>
                </c:pt>
                <c:pt idx="7">
                  <c:v>1100</c:v>
                </c:pt>
                <c:pt idx="8">
                  <c:v>0705</c:v>
                </c:pt>
                <c:pt idx="9">
                  <c:v>0605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8169.1</c:v>
                </c:pt>
                <c:pt idx="1">
                  <c:v>299.2</c:v>
                </c:pt>
                <c:pt idx="2">
                  <c:v>5.8</c:v>
                </c:pt>
                <c:pt idx="3">
                  <c:v>1937.9</c:v>
                </c:pt>
                <c:pt idx="4">
                  <c:v>68253.899999999994</c:v>
                </c:pt>
                <c:pt idx="5">
                  <c:v>69796.5</c:v>
                </c:pt>
                <c:pt idx="6">
                  <c:v>181.6</c:v>
                </c:pt>
                <c:pt idx="7">
                  <c:v>9.9</c:v>
                </c:pt>
                <c:pt idx="8">
                  <c:v>29.1</c:v>
                </c:pt>
                <c:pt idx="9">
                  <c:v>0</c:v>
                </c:pt>
              </c:numCache>
            </c:numRef>
          </c:val>
        </c:ser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"/>
          <c:y val="0.18791681809004679"/>
          <c:w val="0.95794514626179028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8169,1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95721954432538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8177,8</a:t>
                    </a:r>
                    <a:endParaRPr lang="ru-RU" dirty="0"/>
                  </a:p>
                </c:rich>
              </c:tx>
              <c:dLblPos val="out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overlap val="50"/>
        <c:axId val="179379584"/>
        <c:axId val="179385472"/>
      </c:barChart>
      <c:catAx>
        <c:axId val="179379584"/>
        <c:scaling>
          <c:orientation val="minMax"/>
        </c:scaling>
        <c:delete val="1"/>
        <c:axPos val="l"/>
        <c:numFmt formatCode="General" sourceLinked="1"/>
        <c:tickLblPos val="none"/>
        <c:crossAx val="179385472"/>
        <c:crosses val="autoZero"/>
        <c:auto val="1"/>
        <c:lblAlgn val="ctr"/>
        <c:lblOffset val="100"/>
      </c:catAx>
      <c:valAx>
        <c:axId val="179385472"/>
        <c:scaling>
          <c:orientation val="minMax"/>
        </c:scaling>
        <c:delete val="1"/>
        <c:axPos val="b"/>
        <c:numFmt formatCode="#,##0.0" sourceLinked="1"/>
        <c:tickLblPos val="none"/>
        <c:crossAx val="179379584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683"/>
          <c:h val="0.9659258623288278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299,2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44"/>
                  <c:y val="2.13523131672598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299,2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179732480"/>
        <c:axId val="179734016"/>
      </c:barChart>
      <c:catAx>
        <c:axId val="179732480"/>
        <c:scaling>
          <c:orientation val="minMax"/>
        </c:scaling>
        <c:delete val="1"/>
        <c:axPos val="l"/>
        <c:numFmt formatCode="General" sourceLinked="1"/>
        <c:tickLblPos val="none"/>
        <c:crossAx val="179734016"/>
        <c:crosses val="autoZero"/>
        <c:auto val="1"/>
        <c:lblAlgn val="ctr"/>
        <c:lblOffset val="100"/>
      </c:catAx>
      <c:valAx>
        <c:axId val="179734016"/>
        <c:scaling>
          <c:orientation val="minMax"/>
        </c:scaling>
        <c:delete val="1"/>
        <c:axPos val="b"/>
        <c:numFmt formatCode="#,##0.0" sourceLinked="1"/>
        <c:tickLblPos val="none"/>
        <c:crossAx val="17973248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705"/>
          <c:h val="0.9659258623288282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5794731952971158"/>
                  <c:y val="2.135231316725993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8,0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17"/>
                  <c:y val="2.135231316725982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5,8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174774528"/>
        <c:axId val="174780416"/>
      </c:barChart>
      <c:catAx>
        <c:axId val="174774528"/>
        <c:scaling>
          <c:orientation val="minMax"/>
        </c:scaling>
        <c:delete val="1"/>
        <c:axPos val="l"/>
        <c:numFmt formatCode="General" sourceLinked="1"/>
        <c:tickLblPos val="none"/>
        <c:crossAx val="174780416"/>
        <c:crosses val="autoZero"/>
        <c:auto val="1"/>
        <c:lblAlgn val="ctr"/>
        <c:lblOffset val="100"/>
      </c:catAx>
      <c:valAx>
        <c:axId val="174780416"/>
        <c:scaling>
          <c:orientation val="minMax"/>
        </c:scaling>
        <c:delete val="1"/>
        <c:axPos val="b"/>
        <c:numFmt formatCode="#,##0.0" sourceLinked="1"/>
        <c:tickLblPos val="none"/>
        <c:crossAx val="17477452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984991393455144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9823911955977991"/>
                  <c:y val="4.44444444444445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 1963,8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983591795897949"/>
                  <c:y val="1.90476190476190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1937,9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overlap val="50"/>
        <c:axId val="181503872"/>
        <c:axId val="181505408"/>
      </c:barChart>
      <c:catAx>
        <c:axId val="181503872"/>
        <c:scaling>
          <c:orientation val="minMax"/>
        </c:scaling>
        <c:delete val="1"/>
        <c:axPos val="l"/>
        <c:numFmt formatCode="General" sourceLinked="1"/>
        <c:tickLblPos val="none"/>
        <c:crossAx val="181505408"/>
        <c:crosses val="autoZero"/>
        <c:auto val="1"/>
        <c:lblAlgn val="ctr"/>
        <c:lblOffset val="100"/>
      </c:catAx>
      <c:valAx>
        <c:axId val="181505408"/>
        <c:scaling>
          <c:orientation val="minMax"/>
        </c:scaling>
        <c:delete val="1"/>
        <c:axPos val="b"/>
        <c:numFmt formatCode="#,##0.0" sourceLinked="1"/>
        <c:tickLblPos val="none"/>
        <c:crossAx val="181503872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8169,1тыс. руб., исполнение – 99,9%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299,2тыс.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0.08006</cdr:y>
    </cdr:from>
    <cdr:to>
      <cdr:x>0.93965</cdr:x>
      <cdr:y>0.21339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21" y="142857"/>
          <a:ext cx="6439803" cy="237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5,8тыс. руб., исполнение 72,5%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1937,9тыс. руб., исполнение 98,7%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0.00779</cdr:x>
      <cdr:y>0.06145</cdr:y>
    </cdr:from>
    <cdr:to>
      <cdr:x>0.97518</cdr:x>
      <cdr:y>0.18049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51147" y="122907"/>
          <a:ext cx="6351786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исполнения68253,9тыс. руб., исполнение – 93,6%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исполнения29,1 руб., 98,7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69796,5тыс. руб., исполнение 100%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исполнения181,6тыс. руб., исполнение – 97,6%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9,9тыс. руб., исполнение – 56,6%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год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экономики и финансов Администрации Литвиновского сельского поселения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9975083"/>
              </p:ext>
            </p:extLst>
          </p:nvPr>
        </p:nvGraphicFramePr>
        <p:xfrm>
          <a:off x="142844" y="3143248"/>
          <a:ext cx="8786873" cy="22117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1619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1618,9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 в области национальной экономики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344,8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318,9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582194"/>
              </p:ext>
            </p:extLst>
          </p:nvPr>
        </p:nvGraphicFramePr>
        <p:xfrm>
          <a:off x="2643174" y="785794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302930"/>
              </p:ext>
            </p:extLst>
          </p:nvPr>
        </p:nvGraphicFramePr>
        <p:xfrm>
          <a:off x="142844" y="3000372"/>
          <a:ext cx="8786873" cy="238082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71163,5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66623,6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1772,3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1630,3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0705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ОБРАЗОВАНИЕ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8175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69797,7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69796,5</a:t>
                      </a:r>
                    </a:p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01.01.2024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3648575"/>
              </p:ext>
            </p:extLst>
          </p:nvPr>
        </p:nvGraphicFramePr>
        <p:xfrm>
          <a:off x="2574925" y="1000125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Литвиновского сельского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94188024"/>
              </p:ext>
            </p:extLst>
          </p:nvPr>
        </p:nvGraphicFramePr>
        <p:xfrm>
          <a:off x="2246536" y="1031528"/>
          <a:ext cx="6897464" cy="582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87375223"/>
              </p:ext>
            </p:extLst>
          </p:nvPr>
        </p:nvGraphicFramePr>
        <p:xfrm>
          <a:off x="4648201" y="857250"/>
          <a:ext cx="4495801" cy="529406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5435"/>
                <a:gridCol w="1000614"/>
                <a:gridCol w="999876"/>
                <a:gridCol w="999876"/>
              </a:tblGrid>
              <a:tr h="11654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73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1163,7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814,8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454,2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279,0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292,6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2277,4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123,4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33270476"/>
              </p:ext>
            </p:extLst>
          </p:nvPr>
        </p:nvGraphicFramePr>
        <p:xfrm>
          <a:off x="4429124" y="819505"/>
          <a:ext cx="4714875" cy="603849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3324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963299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146,1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519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3168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265,7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4429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775439293"/>
              </p:ext>
            </p:extLst>
          </p:nvPr>
        </p:nvGraphicFramePr>
        <p:xfrm>
          <a:off x="4429124" y="857233"/>
          <a:ext cx="4714876" cy="386773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01.01.2024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9714,3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9714,3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138656,6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134116,1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Литвиновского сельского поселения за 2023год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8644530"/>
              </p:ext>
            </p:extLst>
          </p:nvPr>
        </p:nvGraphicFramePr>
        <p:xfrm>
          <a:off x="25152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8564585"/>
              </p:ext>
            </p:extLst>
          </p:nvPr>
        </p:nvGraphicFramePr>
        <p:xfrm>
          <a:off x="214283" y="2500305"/>
          <a:ext cx="8786874" cy="288198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7622"/>
                <a:gridCol w="5177745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7283,2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7282,2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864,1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863,9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4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0200 Национальная оборона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14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Мобилизационная и вневойсковая подготовка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299,2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299,2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3136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031323"/>
                <a:gridCol w="1214447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 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2018</TotalTime>
  <Words>625</Words>
  <Application>Microsoft Office PowerPoint</Application>
  <PresentationFormat>Экран (4:3)</PresentationFormat>
  <Paragraphs>276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Исполнение бюджета  Литвиновского сельского поселения Белокалитвинского района Ростовской области за 2023 год    </vt:lpstr>
      <vt:lpstr>Исполнение основных показателей бюджета Литвиновского сельского поселения за 2023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Литвиновского сельского поселения за 2023год</vt:lpstr>
      <vt:lpstr>0100 Общегосударственные вопросы</vt:lpstr>
      <vt:lpstr>0200 Национальная оборона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0705 ОБРАЗОВАНИЕ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RePack by SPecialiST</cp:lastModifiedBy>
  <cp:revision>224</cp:revision>
  <dcterms:created xsi:type="dcterms:W3CDTF">2013-10-31T05:10:24Z</dcterms:created>
  <dcterms:modified xsi:type="dcterms:W3CDTF">2024-02-20T12:47:39Z</dcterms:modified>
</cp:coreProperties>
</file>