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57" r:id="rId3"/>
    <p:sldId id="256" r:id="rId4"/>
    <p:sldId id="281" r:id="rId5"/>
    <p:sldId id="259" r:id="rId6"/>
    <p:sldId id="258" r:id="rId7"/>
    <p:sldId id="262" r:id="rId8"/>
    <p:sldId id="264" r:id="rId9"/>
    <p:sldId id="268" r:id="rId10"/>
    <p:sldId id="270" r:id="rId11"/>
    <p:sldId id="277" r:id="rId12"/>
    <p:sldId id="279" r:id="rId13"/>
    <p:sldId id="280" r:id="rId14"/>
    <p:sldId id="276" r:id="rId15"/>
    <p:sldId id="288" r:id="rId16"/>
    <p:sldId id="325" r:id="rId17"/>
    <p:sldId id="350" r:id="rId18"/>
    <p:sldId id="352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CCFF"/>
    <a:srgbClr val="0000FF"/>
    <a:srgbClr val="FF0066"/>
    <a:srgbClr val="660066"/>
    <a:srgbClr val="00CC00"/>
    <a:srgbClr val="FF0000"/>
    <a:srgbClr val="009900"/>
    <a:srgbClr val="00FF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4689" autoAdjust="0"/>
  </p:normalViewPr>
  <p:slideViewPr>
    <p:cSldViewPr>
      <p:cViewPr>
        <p:scale>
          <a:sx n="100" d="100"/>
          <a:sy n="100" d="100"/>
        </p:scale>
        <p:origin x="600" y="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>
        <c:manualLayout>
          <c:layoutTarget val="inner"/>
          <c:xMode val="edge"/>
          <c:yMode val="edge"/>
          <c:x val="0.1786383854174958"/>
          <c:y val="0.10440942291815072"/>
          <c:w val="0.77660393884806467"/>
          <c:h val="0.6656213923090766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местный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9464.5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9789,6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8591.1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8887.8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accent2">
                  <a:lumMod val="75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 (первонач. принятый)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9464.5</c:v>
                </c:pt>
                <c:pt idx="1">
                  <c:v>9638.5</c:v>
                </c:pt>
                <c:pt idx="2">
                  <c:v>8591.1</c:v>
                </c:pt>
                <c:pt idx="3">
                  <c:v>8887.7999999999811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420.1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430,6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420.3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265.9</a:t>
                    </a:r>
                    <a:endParaRPr lang="en-US" dirty="0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2014 год (первонач. принятый)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420.1</c:v>
                </c:pt>
                <c:pt idx="1">
                  <c:v>420.3</c:v>
                </c:pt>
                <c:pt idx="2">
                  <c:v>420.3</c:v>
                </c:pt>
                <c:pt idx="3">
                  <c:v>265.89999999999969</c:v>
                </c:pt>
              </c:numCache>
            </c:numRef>
          </c:val>
        </c:ser>
        <c:gapWidth val="55"/>
        <c:overlap val="100"/>
        <c:axId val="101375360"/>
        <c:axId val="101803136"/>
      </c:barChart>
      <c:catAx>
        <c:axId val="101375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803136"/>
        <c:crosses val="autoZero"/>
        <c:auto val="1"/>
        <c:lblAlgn val="ctr"/>
        <c:lblOffset val="100"/>
      </c:catAx>
      <c:valAx>
        <c:axId val="101803136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75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385747813735202"/>
          <c:y val="0.92571099823596836"/>
          <c:w val="0.52662377791356563"/>
          <c:h val="5.9170593511290094E-2"/>
        </c:manualLayout>
      </c:layout>
    </c:legend>
    <c:plotVisOnly val="1"/>
    <c:dispBlanksAs val="gap"/>
  </c:chart>
  <c:spPr>
    <a:ln w="28575">
      <a:beve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(тыс. рублей)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Pt>
            <c:idx val="0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1.2788384790079129E-2"/>
                  <c:y val="-1.7823990201951422E-2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49.5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7051179720105565E-2"/>
                  <c:y val="-6.08777517223125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46.2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919782255092362E-2"/>
                  <c:y val="-4.56583137917347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50.0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1">
                  <c:v>2014     (факт)      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1">
                  <c:v>211.3</c:v>
                </c:pt>
                <c:pt idx="2">
                  <c:v>211.8</c:v>
                </c:pt>
                <c:pt idx="3">
                  <c:v>222.4</c:v>
                </c:pt>
                <c:pt idx="4">
                  <c:v>222.6</c:v>
                </c:pt>
              </c:numCache>
            </c:numRef>
          </c:val>
          <c:extLst/>
        </c:ser>
        <c:shape val="pyramid"/>
        <c:axId val="110601344"/>
        <c:axId val="110602880"/>
        <c:axId val="0"/>
      </c:bar3DChart>
      <c:catAx>
        <c:axId val="110601344"/>
        <c:scaling>
          <c:orientation val="minMax"/>
        </c:scaling>
        <c:axPos val="b"/>
        <c:numFmt formatCode="General" sourceLinked="1"/>
        <c:tickLblPos val="nextTo"/>
        <c:crossAx val="110602880"/>
        <c:crosses val="autoZero"/>
        <c:auto val="1"/>
        <c:lblAlgn val="ctr"/>
        <c:lblOffset val="100"/>
      </c:catAx>
      <c:valAx>
        <c:axId val="1106028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0601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0103139124892574"/>
          <c:y val="3.1657549939685455E-2"/>
          <c:w val="0.6278029293041516"/>
          <c:h val="0.7120913594671111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Литвиновского сельского поселения на содержание органов местного самоуправления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Лист1!$A$2:$A$3</c:f>
              <c:strCache>
                <c:ptCount val="2"/>
                <c:pt idx="0">
                  <c:v>2014 (план)</c:v>
                </c:pt>
                <c:pt idx="1">
                  <c:v>2015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4235.4000000000005</c:v>
                </c:pt>
                <c:pt idx="1">
                  <c:v>4235.4000000000005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5470990552706619E-3"/>
                  <c:y val="-0.286367395246153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11433,8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1.5470990552706619E-3"/>
                  <c:y val="-0.254270541577251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10220,2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2014 (план)</c:v>
                </c:pt>
                <c:pt idx="1">
                  <c:v>2015 (план)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11433.8</c:v>
                </c:pt>
                <c:pt idx="1">
                  <c:v>10220.200000000003</c:v>
                </c:pt>
              </c:numCache>
            </c:numRef>
          </c:val>
        </c:ser>
        <c:overlap val="100"/>
        <c:axId val="112274048"/>
        <c:axId val="112279936"/>
      </c:barChart>
      <c:catAx>
        <c:axId val="11227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79936"/>
        <c:crosses val="autoZero"/>
        <c:auto val="1"/>
        <c:lblAlgn val="ctr"/>
        <c:lblOffset val="100"/>
      </c:catAx>
      <c:valAx>
        <c:axId val="112279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7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889910867603744E-2"/>
          <c:y val="0.78654435584823457"/>
          <c:w val="0.96328039574550151"/>
          <c:h val="0.2073587539545856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инфляция</a:t>
            </a:r>
          </a:p>
        </c:rich>
      </c:tx>
      <c:layout>
        <c:manualLayout>
          <c:xMode val="edge"/>
          <c:yMode val="edge"/>
          <c:x val="0.82940105989247481"/>
          <c:y val="0.2645539384512815"/>
        </c:manualLayout>
      </c:layout>
    </c:title>
    <c:plotArea>
      <c:layout>
        <c:manualLayout>
          <c:layoutTarget val="inner"/>
          <c:xMode val="edge"/>
          <c:yMode val="edge"/>
          <c:x val="1.300418745075432E-2"/>
          <c:y val="0.29231923577118885"/>
          <c:w val="0.96455398964887173"/>
          <c:h val="0.645942934445199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accent6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4.4980087969346147E-2"/>
                  <c:y val="-0.1089339746564115"/>
                </c:manualLayout>
              </c:layout>
              <c:showVal val="1"/>
            </c:dLbl>
            <c:dLbl>
              <c:idx val="1"/>
              <c:layout>
                <c:manualLayout>
                  <c:x val="-3.3143222714254801E-2"/>
                  <c:y val="-8.8184646150428453E-2"/>
                </c:manualLayout>
              </c:layout>
              <c:showVal val="1"/>
            </c:dLbl>
            <c:dLbl>
              <c:idx val="2"/>
              <c:layout>
                <c:manualLayout>
                  <c:x val="-2.840847661221834E-2"/>
                  <c:y val="-0.11930863890940215"/>
                </c:manualLayout>
              </c:layout>
              <c:showVal val="1"/>
            </c:dLbl>
            <c:dLbl>
              <c:idx val="3"/>
              <c:layout>
                <c:manualLayout>
                  <c:x val="-3.0775849663236612E-2"/>
                  <c:y val="-0.11930863890940215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 formatCode="0.0%">
                  <c:v>6.3E-2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marker val="1"/>
        <c:axId val="102101376"/>
        <c:axId val="102103296"/>
      </c:lineChart>
      <c:catAx>
        <c:axId val="102101376"/>
        <c:scaling>
          <c:orientation val="minMax"/>
        </c:scaling>
        <c:delete val="1"/>
        <c:axPos val="b"/>
        <c:numFmt formatCode="General" sourceLinked="1"/>
        <c:tickLblPos val="none"/>
        <c:crossAx val="102103296"/>
        <c:crosses val="autoZero"/>
        <c:auto val="1"/>
        <c:lblAlgn val="ctr"/>
        <c:lblOffset val="100"/>
      </c:catAx>
      <c:valAx>
        <c:axId val="102103296"/>
        <c:scaling>
          <c:orientation val="minMax"/>
        </c:scaling>
        <c:delete val="1"/>
        <c:axPos val="l"/>
        <c:numFmt formatCode="0.0%" sourceLinked="1"/>
        <c:tickLblPos val="none"/>
        <c:crossAx val="10210137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rAngAx val="1"/>
    </c:view3D>
    <c:floor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plotArea>
      <c:layout>
        <c:manualLayout>
          <c:layoutTarget val="inner"/>
          <c:xMode val="edge"/>
          <c:yMode val="edge"/>
          <c:x val="0.15174026557435777"/>
          <c:y val="4.5809304016725422E-2"/>
          <c:w val="0.84825973442564362"/>
          <c:h val="0.838263341110242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3206485829059941E-2"/>
                  <c:y val="-1.249999999999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7655.5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70990552706614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6529,8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5470990552706619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4981.7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923891497436107E-2"/>
                  <c:y val="-9.37500000000008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5004.2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7655.5</c:v>
                </c:pt>
                <c:pt idx="1">
                  <c:v>5952.8</c:v>
                </c:pt>
                <c:pt idx="2">
                  <c:v>4981.7</c:v>
                </c:pt>
                <c:pt idx="3">
                  <c:v>5004.2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62"/>
        <c:gapDepth val="242"/>
        <c:shape val="box"/>
        <c:axId val="108573824"/>
        <c:axId val="108575360"/>
        <c:axId val="0"/>
      </c:bar3DChart>
      <c:catAx>
        <c:axId val="108573824"/>
        <c:scaling>
          <c:orientation val="minMax"/>
        </c:scaling>
        <c:axPos val="b"/>
        <c:tickLblPos val="nextTo"/>
        <c:crossAx val="108575360"/>
        <c:crosses val="autoZero"/>
        <c:auto val="1"/>
        <c:lblAlgn val="ctr"/>
        <c:lblOffset val="100"/>
      </c:catAx>
      <c:valAx>
        <c:axId val="108575360"/>
        <c:scaling>
          <c:orientation val="minMax"/>
          <c:max val="10000"/>
          <c:min val="1000"/>
        </c:scaling>
        <c:axPos val="l"/>
        <c:majorGridlines/>
        <c:minorGridlines/>
        <c:numFmt formatCode="General" sourceLinked="1"/>
        <c:tickLblPos val="nextTo"/>
        <c:crossAx val="108573824"/>
        <c:crosses val="autoZero"/>
        <c:crossBetween val="between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66713159614081086"/>
          <c:y val="1.9124381092863997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063377645247643E-2"/>
          <c:y val="8.5634963323859697E-2"/>
          <c:w val="0.62851062525619761"/>
          <c:h val="0.88065147232963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10220.2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7.6021246681403217E-3"/>
                  <c:y val="-0.1871235174411515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0"/>
                  <c:y val="-7.1807115139817135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-1.5770825328755872E-2"/>
                  <c:y val="-0.26030407598620475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456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7.1000197421655475E-2"/>
                  <c:y val="5.9757249194534033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035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Лист1!$A$2:$A$11</c:f>
              <c:strCache>
                <c:ptCount val="8"/>
                <c:pt idx="0">
                  <c:v>Соцполитика - 47.0</c:v>
                </c:pt>
                <c:pt idx="1">
                  <c:v>национальная безопасность- 168.0</c:v>
                </c:pt>
                <c:pt idx="2">
                  <c:v>Национальная оборона-164.7</c:v>
                </c:pt>
                <c:pt idx="3">
                  <c:v>Культура, кинематография - 3807.8</c:v>
                </c:pt>
                <c:pt idx="4">
                  <c:v>Физкультура и спорт - 17.5</c:v>
                </c:pt>
                <c:pt idx="5">
                  <c:v>Нацэкономика - 538.4</c:v>
                </c:pt>
                <c:pt idx="6">
                  <c:v>ЖКХ - 993.6</c:v>
                </c:pt>
                <c:pt idx="7">
                  <c:v>Общегосударственные вопросы - 4483.2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4.6000000000000017E-3</c:v>
                </c:pt>
                <c:pt idx="1">
                  <c:v>1.6500000000000008E-2</c:v>
                </c:pt>
                <c:pt idx="2">
                  <c:v>1.6199999999999999E-2</c:v>
                </c:pt>
                <c:pt idx="3">
                  <c:v>0.37260000000000015</c:v>
                </c:pt>
                <c:pt idx="4">
                  <c:v>1.8000000000000008E-3</c:v>
                </c:pt>
                <c:pt idx="5">
                  <c:v>5.3000000000000012E-2</c:v>
                </c:pt>
                <c:pt idx="6">
                  <c:v>9.7000000000000003E-2</c:v>
                </c:pt>
                <c:pt idx="7">
                  <c:v>0.43800000000000011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618288327688445"/>
          <c:y val="9.6658102245668218E-2"/>
          <c:w val="0.33538464466758244"/>
          <c:h val="0.8303555294391653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799297963803479E-3"/>
          <c:y val="0.17015613880221253"/>
          <c:w val="0.58924714726791383"/>
          <c:h val="0.77261781629827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58,7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1.6639392967427221E-3"/>
                  <c:y val="6.388590935840589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21,3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-1.8463104833335329E-2"/>
                  <c:y val="-2.19983440083210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6,3 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-8.8930891054542806E-3"/>
                  <c:y val="-5.06437496578527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5,8</a:t>
                    </a:r>
                    <a:endParaRPr lang="en-US" dirty="0"/>
                  </a:p>
                </c:rich>
              </c:tx>
              <c:dLblPos val="bestFit"/>
            </c:dLbl>
            <c:dLbl>
              <c:idx val="4"/>
              <c:layout>
                <c:manualLayout>
                  <c:x val="1.6486671717245681E-2"/>
                  <c:y val="-3.68402549679750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effectLst/>
                      </a:rPr>
                      <a:t>2</a:t>
                    </a:r>
                    <a:r>
                      <a:rPr lang="ru-RU" b="1" dirty="0" smtClean="0">
                        <a:effectLst/>
                      </a:rPr>
                      <a:t>,7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5"/>
              <c:layout>
                <c:manualLayout>
                  <c:x val="6.2263662575468462E-2"/>
                  <c:y val="-4.059553258608406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5,2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31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совокупный доход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0.58699999999999997</c:v>
                </c:pt>
                <c:pt idx="1">
                  <c:v>0.21300000000000024</c:v>
                </c:pt>
                <c:pt idx="2">
                  <c:v>6.3E-2</c:v>
                </c:pt>
                <c:pt idx="3">
                  <c:v>5.8000000000000003E-2</c:v>
                </c:pt>
                <c:pt idx="4">
                  <c:v>2.7000000000000066E-2</c:v>
                </c:pt>
                <c:pt idx="5">
                  <c:v>5.1999999999999998E-2</c:v>
                </c:pt>
              </c:numCache>
            </c:numRef>
          </c:val>
        </c:ser>
      </c:pie3DChart>
      <c:spPr>
        <a:noFill/>
        <a:ln w="23894">
          <a:noFill/>
        </a:ln>
      </c:spPr>
    </c:plotArea>
    <c:legend>
      <c:legendPos val="r"/>
      <c:layout>
        <c:manualLayout>
          <c:xMode val="edge"/>
          <c:yMode val="edge"/>
          <c:x val="0.57287082335333628"/>
          <c:y val="0.11250223265682972"/>
          <c:w val="0.41745021877521532"/>
          <c:h val="0.84551051593593229"/>
        </c:manualLayout>
      </c:layout>
      <c:spPr>
        <a:ln>
          <a:solidFill>
            <a:schemeClr val="bg1"/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3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1"/>
              <c:layout>
                <c:manualLayout>
                  <c:x val="-5.1589713546040097E-2"/>
                  <c:y val="0.14551448306510187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2.9742334831013611E-2"/>
                  <c:y val="-3.088114730547208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6.9325953447033434E-2"/>
                  <c:y val="-6.942236303245999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21031965440532582"/>
                  <c:y val="-1.226970949587977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3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совокупный доход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0.53400000000000003</c:v>
                </c:pt>
                <c:pt idx="1">
                  <c:v>0.23300000000000001</c:v>
                </c:pt>
                <c:pt idx="2">
                  <c:v>8.6000000000000021E-2</c:v>
                </c:pt>
                <c:pt idx="3">
                  <c:v>6.5000000000000002E-2</c:v>
                </c:pt>
                <c:pt idx="4">
                  <c:v>2.7000000000000066E-2</c:v>
                </c:pt>
                <c:pt idx="5">
                  <c:v>5.5000000000000014E-2</c:v>
                </c:pt>
              </c:numCache>
            </c:numRef>
          </c:val>
        </c:ser>
      </c:pie3DChart>
      <c:spPr>
        <a:noFill/>
        <a:ln w="23924">
          <a:noFill/>
        </a:ln>
      </c:spPr>
    </c:plotArea>
    <c:plotVisOnly val="1"/>
    <c:dispBlanksAs val="zero"/>
  </c:chart>
  <c:txPr>
    <a:bodyPr/>
    <a:lstStyle/>
    <a:p>
      <a:pPr>
        <a:defRPr sz="1695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2017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03061416949084E-2"/>
          <c:y val="0.25298046949031838"/>
          <c:w val="0.92421966034781666"/>
          <c:h val="0.71623863688349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1"/>
              <c:layout>
                <c:manualLayout>
                  <c:x val="-5.2694241983449033E-2"/>
                  <c:y val="0.14258750661691186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5.3950562340618492E-2"/>
                  <c:y val="-1.1624933830881539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778653792989475E-2"/>
                  <c:y val="-9.142856676055624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6867692995352032E-2"/>
                  <c:y val="-8.447958396779442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20999346325860441"/>
                  <c:y val="-1.93957207369117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33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совокупный доход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0.52800000000000002</c:v>
                </c:pt>
                <c:pt idx="1">
                  <c:v>0.23400000000000001</c:v>
                </c:pt>
                <c:pt idx="2">
                  <c:v>8.8000000000000064E-2</c:v>
                </c:pt>
                <c:pt idx="3" formatCode="0%">
                  <c:v>6.8000000000000019E-2</c:v>
                </c:pt>
                <c:pt idx="4">
                  <c:v>2.1000000000000012E-2</c:v>
                </c:pt>
                <c:pt idx="5">
                  <c:v>5.3999999999999999E-2</c:v>
                </c:pt>
              </c:numCache>
            </c:numRef>
          </c:val>
        </c:ser>
      </c:pie3DChart>
      <c:spPr>
        <a:noFill/>
        <a:ln w="23861">
          <a:noFill/>
        </a:ln>
      </c:spPr>
    </c:plotArea>
    <c:plotVisOnly val="1"/>
    <c:dispBlanksAs val="zero"/>
  </c:chart>
  <c:txPr>
    <a:bodyPr/>
    <a:lstStyle/>
    <a:p>
      <a:pPr>
        <a:defRPr sz="1691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525"/>
          <c:h val="0.7783109591667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Val val="1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Val val="1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showVal val="1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Val val="1"/>
            </c:dLbl>
            <c:dLbl>
              <c:idx val="5"/>
              <c:layout>
                <c:manualLayout>
                  <c:x val="1.0165183662800469E-2"/>
                  <c:y val="-1.4853325168292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2" formatCode="#,##0">
                  <c:v>837.1</c:v>
                </c:pt>
                <c:pt idx="3" formatCode="#,##0.00">
                  <c:v>873.9</c:v>
                </c:pt>
                <c:pt idx="4" formatCode="#,##0.00">
                  <c:v>937.9</c:v>
                </c:pt>
                <c:pt idx="5" formatCode="#,##0.00">
                  <c:v>969.3</c:v>
                </c:pt>
              </c:numCache>
            </c:numRef>
          </c:val>
        </c:ser>
        <c:shape val="cylinder"/>
        <c:axId val="110482560"/>
        <c:axId val="110484096"/>
        <c:axId val="0"/>
      </c:bar3DChart>
      <c:catAx>
        <c:axId val="110482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84096"/>
        <c:crosses val="autoZero"/>
        <c:auto val="1"/>
        <c:lblAlgn val="ctr"/>
        <c:lblOffset val="100"/>
      </c:catAx>
      <c:valAx>
        <c:axId val="110484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82560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</c:chart>
  <c:txPr>
    <a:bodyPr/>
    <a:lstStyle/>
    <a:p>
      <a:pPr>
        <a:defRPr sz="1184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1.8399330379870696E-2"/>
          <c:y val="7.2309461721534574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7431785194487424E-2"/>
          <c:y val="0.12690310532129412"/>
          <c:w val="0.90174811981288971"/>
          <c:h val="0.566642238160854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F0"/>
            </a:solidFill>
            <a:ln w="28575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1871010058711429E-2"/>
                  <c:y val="-2.4753584884330587E-2"/>
                </c:manualLayout>
              </c:layout>
              <c:showVal val="1"/>
            </c:dLbl>
            <c:dLbl>
              <c:idx val="1"/>
              <c:layout>
                <c:manualLayout>
                  <c:x val="2.2046161537606992E-2"/>
                  <c:y val="9.2825943316240909E-3"/>
                </c:manualLayout>
              </c:layout>
              <c:showVal val="1"/>
            </c:dLbl>
            <c:dLbl>
              <c:idx val="2"/>
              <c:layout>
                <c:manualLayout>
                  <c:x val="2.374202011742284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566868638527494E-2"/>
                  <c:y val="-1.2376792442165295E-2"/>
                </c:manualLayout>
              </c:layout>
              <c:showVal val="1"/>
            </c:dLbl>
            <c:dLbl>
              <c:idx val="4"/>
              <c:layout>
                <c:manualLayout>
                  <c:x val="1.3566868638527494E-2"/>
                  <c:y val="-1.2376792442165295E-2"/>
                </c:manualLayout>
              </c:layout>
              <c:showVal val="1"/>
            </c:dLbl>
            <c:dLbl>
              <c:idx val="5"/>
              <c:layout>
                <c:manualLayout>
                  <c:x val="2.7133737277054992E-2"/>
                  <c:y val="-2.475358488433058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2">
                  <c:v>2014                ()</c:v>
                </c:pt>
                <c:pt idx="3">
                  <c:v>2015   (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2">
                  <c:v>2420.6999999999998</c:v>
                </c:pt>
                <c:pt idx="3">
                  <c:v>2409.1999999999998</c:v>
                </c:pt>
                <c:pt idx="4">
                  <c:v>2150.6</c:v>
                </c:pt>
                <c:pt idx="5">
                  <c:v>2192.1</c:v>
                </c:pt>
              </c:numCache>
            </c:numRef>
          </c:val>
        </c:ser>
        <c:gapWidth val="0"/>
        <c:gapDepth val="0"/>
        <c:shape val="pyramid"/>
        <c:axId val="110531328"/>
        <c:axId val="110532864"/>
        <c:axId val="0"/>
      </c:bar3DChart>
      <c:catAx>
        <c:axId val="11053132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532864"/>
        <c:crosses val="autoZero"/>
        <c:auto val="1"/>
        <c:lblAlgn val="ctr"/>
        <c:lblOffset val="100"/>
      </c:catAx>
      <c:valAx>
        <c:axId val="1105328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53132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201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от 01.10.2014 № 04)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6786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EF5B0B8D-0F2A-4BF7-B129-4BABF154B7A0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БюджетЛитвиновского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201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201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годов направлен на решение следующих ключевых задач</a:t>
          </a:r>
          <a:endParaRPr lang="ru-RU" sz="1400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Соответствие финансовых возможностей Литвиновского сельского поселения ключевым направлениям развития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4855" custScaleY="122798" custLinFactNeighborX="-702" custLinFactNeighborY="-18399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156969" custScaleY="121632" custRadScaleRad="137079" custRadScaleInc="13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143819" custScaleY="103006" custRadScaleRad="72769" custRadScaleInc="29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143071" custScaleY="104081" custRadScaleRad="114272" custRadScaleInc="-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57078" custScaleY="119781" custRadScaleRad="115474" custRadScaleInc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61261" custScaleY="128429" custRadScaleRad="142660" custRadScaleInc="5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10220,2тыс.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525,4тыс.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Защита территории и населения от ЧС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168,0тыс. рублей 1,7%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13,0тыс.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0,1%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30,0тыс. рублей 0,3%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 поселения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963,6тыс.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9,4%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17,5тыс.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4416,1тыс.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43,2%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114,1тыс.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3807,8тыс.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37,3%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93951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06613" custRadScaleInc="-18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64371" custScaleY="145447" custRadScaleRad="101793" custRadScaleInc="-6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9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9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9" custScaleX="145447" custScaleY="145447" custRadScaleRad="178210" custRadScaleInc="-6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9" custScaleX="145447" custScaleY="145447" custRadScaleRad="127374" custRadScaleInc="-11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9" custScaleX="145447" custScaleY="145447" custRadScaleRad="180954" custRadScaleInc="-15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9" custScaleX="145447" custScaleY="145447" custRadScaleRad="98962" custRadScaleInc="-18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9" custScaleX="145447" custScaleY="145447" custRadScaleRad="99583" custRadScaleInc="-1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6894" custRadScaleInc="-8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4544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056F96FF-72E0-4896-8E1B-3A25063FD02C}" type="presParOf" srcId="{FC4E895A-5CB6-4776-9D34-BC12EF08CF61}" destId="{BC211171-4868-4B1B-8C84-7AFE7DA92B72}" srcOrd="15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6" destOrd="0" presId="urn:microsoft.com/office/officeart/2005/8/layout/radial1"/>
    <dgm:cxn modelId="{F7F15935-6194-4385-A09A-61576EDE1BCE}" type="presParOf" srcId="{FC4E895A-5CB6-4776-9D34-BC12EF08CF61}" destId="{38A04AD7-3C30-42FD-9169-981E636C19E5}" srcOrd="17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9182.5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1037,7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7469,0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1542,4тыс.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8150,1</a:t>
          </a:r>
        </a:p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1003,6тыс,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2015 год – 3807,8</a:t>
          </a:r>
        </a:p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год – 3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934,3тыс.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–3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643,0 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39D82-1442-4E26-BAB5-5EFE21FA3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E04E8-FAFF-472A-A271-2B3D04316C2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endParaRPr lang="ru-RU" sz="2000" b="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algn="l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Расходы на содержание библиотек составят:  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2015 году – 760,8тыс. руб.,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2016 году -762,2тыс. руб.,  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2017 году -764,3тыс. руб. </a:t>
          </a:r>
        </a:p>
        <a:p>
          <a:pPr algn="l" rtl="0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5185A-2A6D-428E-BC24-A62890041659}" type="parTrans" cxnId="{14372791-2BC6-48E1-850E-DA3195FA6F21}">
      <dgm:prSet/>
      <dgm:spPr/>
      <dgm:t>
        <a:bodyPr/>
        <a:lstStyle/>
        <a:p>
          <a:endParaRPr lang="ru-RU"/>
        </a:p>
      </dgm:t>
    </dgm:pt>
    <dgm:pt modelId="{D6C3C4F8-3995-4710-9AA4-1ECB3374E6E2}" type="sibTrans" cxnId="{14372791-2BC6-48E1-850E-DA3195FA6F21}">
      <dgm:prSet/>
      <dgm:spPr/>
      <dgm:t>
        <a:bodyPr/>
        <a:lstStyle/>
        <a:p>
          <a:endParaRPr lang="ru-RU"/>
        </a:p>
      </dgm:t>
    </dgm:pt>
    <dgm:pt modelId="{D1B470E7-EFF8-43D4-8E14-5A55709D91AA}" type="pres">
      <dgm:prSet presAssocID="{23839D82-1442-4E26-BAB5-5EFE21FA3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74F64-D262-4BF8-9629-14F9702B82C9}" type="pres">
      <dgm:prSet presAssocID="{4DEE04E8-FAFF-472A-A271-2B3D04316C26}" presName="parentText" presStyleLbl="node1" presStyleIdx="0" presStyleCnt="1" custScaleY="330364" custLinFactY="38775" custLinFactNeighborX="-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5ED91-BC85-4417-9D05-B2751C845D80}" type="presOf" srcId="{23839D82-1442-4E26-BAB5-5EFE21FA35DF}" destId="{D1B470E7-EFF8-43D4-8E14-5A55709D91AA}" srcOrd="0" destOrd="0" presId="urn:microsoft.com/office/officeart/2005/8/layout/vList2"/>
    <dgm:cxn modelId="{B3C8AE48-F168-4AC1-AFFC-3404894FCF0D}" type="presOf" srcId="{4DEE04E8-FAFF-472A-A271-2B3D04316C26}" destId="{4FB74F64-D262-4BF8-9629-14F9702B82C9}" srcOrd="0" destOrd="0" presId="urn:microsoft.com/office/officeart/2005/8/layout/vList2"/>
    <dgm:cxn modelId="{14372791-2BC6-48E1-850E-DA3195FA6F21}" srcId="{23839D82-1442-4E26-BAB5-5EFE21FA35DF}" destId="{4DEE04E8-FAFF-472A-A271-2B3D04316C26}" srcOrd="0" destOrd="0" parTransId="{E755185A-2A6D-428E-BC24-A62890041659}" sibTransId="{D6C3C4F8-3995-4710-9AA4-1ECB3374E6E2}"/>
    <dgm:cxn modelId="{FD18D55D-5E7D-41E3-BBDA-4E5EBF0B8C4E}" type="presParOf" srcId="{D1B470E7-EFF8-43D4-8E14-5A55709D91AA}" destId="{4FB74F64-D262-4BF8-9629-14F9702B82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559281" cy="186105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201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559281" cy="1861050"/>
      </dsp:txXfrm>
    </dsp:sp>
    <dsp:sp modelId="{F5C3F7F1-CEA0-49C4-9AA0-D342FEFEA354}">
      <dsp:nvSpPr>
        <dsp:cNvPr id="0" name=""/>
        <dsp:cNvSpPr/>
      </dsp:nvSpPr>
      <dsp:spPr>
        <a:xfrm>
          <a:off x="282" y="1861050"/>
          <a:ext cx="2138887" cy="3908205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от 01.10.2014 № 04)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2" y="1861050"/>
        <a:ext cx="2138887" cy="3908205"/>
      </dsp:txXfrm>
    </dsp:sp>
    <dsp:sp modelId="{FAE584BA-2169-4818-86D4-2DFBE33EDFFC}">
      <dsp:nvSpPr>
        <dsp:cNvPr id="0" name=""/>
        <dsp:cNvSpPr/>
      </dsp:nvSpPr>
      <dsp:spPr>
        <a:xfrm>
          <a:off x="2139170" y="1861050"/>
          <a:ext cx="2209914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9170" y="1861050"/>
        <a:ext cx="2209914" cy="3908205"/>
      </dsp:txXfrm>
    </dsp:sp>
    <dsp:sp modelId="{77B589DE-2A0B-4817-8666-D284E4CFE8A0}">
      <dsp:nvSpPr>
        <dsp:cNvPr id="0" name=""/>
        <dsp:cNvSpPr/>
      </dsp:nvSpPr>
      <dsp:spPr>
        <a:xfrm>
          <a:off x="4349084" y="1861050"/>
          <a:ext cx="2209914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9084" y="1861050"/>
        <a:ext cx="2209914" cy="3908205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6559281" cy="43424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419287" y="1376382"/>
          <a:ext cx="2390362" cy="2176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БюджетЛитвиновского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 201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 201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годов направлен на решение следующих ключевых задач</a:t>
          </a:r>
          <a:endParaRPr lang="ru-RU" sz="1400" kern="1200" dirty="0"/>
        </a:p>
      </dsp:txBody>
      <dsp:txXfrm>
        <a:off x="3419287" y="1376382"/>
        <a:ext cx="2390362" cy="2176647"/>
      </dsp:txXfrm>
    </dsp:sp>
    <dsp:sp modelId="{4BFCC67C-01E0-4706-B8B4-1F8F2C2F130B}">
      <dsp:nvSpPr>
        <dsp:cNvPr id="0" name=""/>
        <dsp:cNvSpPr/>
      </dsp:nvSpPr>
      <dsp:spPr>
        <a:xfrm rot="19879275">
          <a:off x="5707944" y="1502980"/>
          <a:ext cx="22763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879275">
        <a:off x="5707944" y="1502980"/>
        <a:ext cx="227639" cy="602664"/>
      </dsp:txXfrm>
    </dsp:sp>
    <dsp:sp modelId="{D1074AC8-5E5D-44C1-B388-B81C344112D7}">
      <dsp:nvSpPr>
        <dsp:cNvPr id="0" name=""/>
        <dsp:cNvSpPr/>
      </dsp:nvSpPr>
      <dsp:spPr>
        <a:xfrm>
          <a:off x="5761176" y="-1508"/>
          <a:ext cx="2782342" cy="21559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1176" y="-1508"/>
        <a:ext cx="2782342" cy="2155979"/>
      </dsp:txXfrm>
    </dsp:sp>
    <dsp:sp modelId="{118CB159-B422-44AE-B8B5-625D5ED9ED39}">
      <dsp:nvSpPr>
        <dsp:cNvPr id="0" name=""/>
        <dsp:cNvSpPr/>
      </dsp:nvSpPr>
      <dsp:spPr>
        <a:xfrm rot="5253603">
          <a:off x="4485755" y="3598016"/>
          <a:ext cx="37969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253603">
        <a:off x="4485755" y="3598016"/>
        <a:ext cx="379690" cy="602664"/>
      </dsp:txXfrm>
    </dsp:sp>
    <dsp:sp modelId="{E0A4CD80-46A9-4C58-B3C2-2D572F0DFB5F}">
      <dsp:nvSpPr>
        <dsp:cNvPr id="0" name=""/>
        <dsp:cNvSpPr/>
      </dsp:nvSpPr>
      <dsp:spPr>
        <a:xfrm>
          <a:off x="3455562" y="4267534"/>
          <a:ext cx="2549253" cy="18258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Соответствие финансовых возможностей Литвиновского сельского поселения ключевым направлениям развития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5562" y="4267534"/>
        <a:ext cx="2549253" cy="1825825"/>
      </dsp:txXfrm>
    </dsp:sp>
    <dsp:sp modelId="{CB264C7A-5A81-4BAE-807A-A681681D9954}">
      <dsp:nvSpPr>
        <dsp:cNvPr id="0" name=""/>
        <dsp:cNvSpPr/>
      </dsp:nvSpPr>
      <dsp:spPr>
        <a:xfrm rot="1438556">
          <a:off x="5823169" y="2790059"/>
          <a:ext cx="400902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438556">
        <a:off x="5823169" y="2790059"/>
        <a:ext cx="400902" cy="602664"/>
      </dsp:txXfrm>
    </dsp:sp>
    <dsp:sp modelId="{DA20B577-E084-4A3A-8A0B-24E3B4429303}">
      <dsp:nvSpPr>
        <dsp:cNvPr id="0" name=""/>
        <dsp:cNvSpPr/>
      </dsp:nvSpPr>
      <dsp:spPr>
        <a:xfrm>
          <a:off x="6193423" y="2808378"/>
          <a:ext cx="2535994" cy="18448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6193423" y="2808378"/>
        <a:ext cx="2535994" cy="1844880"/>
      </dsp:txXfrm>
    </dsp:sp>
    <dsp:sp modelId="{30729D24-0D62-4224-8B03-8D0408277A71}">
      <dsp:nvSpPr>
        <dsp:cNvPr id="0" name=""/>
        <dsp:cNvSpPr/>
      </dsp:nvSpPr>
      <dsp:spPr>
        <a:xfrm rot="8886030">
          <a:off x="3105181" y="2975433"/>
          <a:ext cx="409266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8886030">
        <a:off x="3105181" y="2975433"/>
        <a:ext cx="409266" cy="602664"/>
      </dsp:txXfrm>
    </dsp:sp>
    <dsp:sp modelId="{9B89C421-F0D8-44E3-BD0A-4C6E08938364}">
      <dsp:nvSpPr>
        <dsp:cNvPr id="0" name=""/>
        <dsp:cNvSpPr/>
      </dsp:nvSpPr>
      <dsp:spPr>
        <a:xfrm>
          <a:off x="501575" y="3096609"/>
          <a:ext cx="2784275" cy="2123169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575" y="3096609"/>
        <a:ext cx="2784275" cy="2123169"/>
      </dsp:txXfrm>
    </dsp:sp>
    <dsp:sp modelId="{7CD94444-8331-41F3-825C-CDF51849DCA2}">
      <dsp:nvSpPr>
        <dsp:cNvPr id="0" name=""/>
        <dsp:cNvSpPr/>
      </dsp:nvSpPr>
      <dsp:spPr>
        <a:xfrm rot="12215655">
          <a:off x="3181516" y="1595472"/>
          <a:ext cx="265444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2215655">
        <a:off x="3181516" y="1595472"/>
        <a:ext cx="265444" cy="602664"/>
      </dsp:txXfrm>
    </dsp:sp>
    <dsp:sp modelId="{30D3701F-8426-4130-8133-4F32806D0F99}">
      <dsp:nvSpPr>
        <dsp:cNvPr id="0" name=""/>
        <dsp:cNvSpPr/>
      </dsp:nvSpPr>
      <dsp:spPr>
        <a:xfrm>
          <a:off x="395531" y="108007"/>
          <a:ext cx="2858420" cy="22764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531" y="108007"/>
        <a:ext cx="2858420" cy="22764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07341" y="1690318"/>
          <a:ext cx="3129317" cy="2289756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10220,2тыс.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07341" y="1690318"/>
        <a:ext cx="3129317" cy="2289756"/>
      </dsp:txXfrm>
    </dsp:sp>
    <dsp:sp modelId="{2CB797D3-131D-4B40-8D1C-3C0BCCD4E26A}">
      <dsp:nvSpPr>
        <dsp:cNvPr id="0" name=""/>
        <dsp:cNvSpPr/>
      </dsp:nvSpPr>
      <dsp:spPr>
        <a:xfrm rot="13976249">
          <a:off x="3606729" y="1717740"/>
          <a:ext cx="260140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60140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976249">
        <a:off x="3730296" y="1722857"/>
        <a:ext cx="13007" cy="13007"/>
      </dsp:txXfrm>
    </dsp:sp>
    <dsp:sp modelId="{9F81A141-1B04-4A03-B238-37F7A90993F2}">
      <dsp:nvSpPr>
        <dsp:cNvPr id="0" name=""/>
        <dsp:cNvSpPr/>
      </dsp:nvSpPr>
      <dsp:spPr>
        <a:xfrm>
          <a:off x="2282401" y="81890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525,4тыс.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82401" y="81890"/>
        <a:ext cx="1717125" cy="1717125"/>
      </dsp:txXfrm>
    </dsp:sp>
    <dsp:sp modelId="{09F81971-61A1-4CB0-8EEA-38BD69D84A68}">
      <dsp:nvSpPr>
        <dsp:cNvPr id="0" name=""/>
        <dsp:cNvSpPr/>
      </dsp:nvSpPr>
      <dsp:spPr>
        <a:xfrm rot="17875710">
          <a:off x="5098138" y="1690211"/>
          <a:ext cx="149339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49339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7875710">
        <a:off x="5169074" y="1698097"/>
        <a:ext cx="7466" cy="7466"/>
      </dsp:txXfrm>
    </dsp:sp>
    <dsp:sp modelId="{B4689F4D-C616-4B5A-AB08-969AFEC6F29C}">
      <dsp:nvSpPr>
        <dsp:cNvPr id="0" name=""/>
        <dsp:cNvSpPr/>
      </dsp:nvSpPr>
      <dsp:spPr>
        <a:xfrm>
          <a:off x="4649563" y="0"/>
          <a:ext cx="1940539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Защита территории и населения от ЧС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168,0тыс. рублей 1,7%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649563" y="0"/>
        <a:ext cx="1940539" cy="1717125"/>
      </dsp:txXfrm>
    </dsp:sp>
    <dsp:sp modelId="{9A99AA90-6398-4A9E-9C90-9A289D0B4ED1}">
      <dsp:nvSpPr>
        <dsp:cNvPr id="0" name=""/>
        <dsp:cNvSpPr/>
      </dsp:nvSpPr>
      <dsp:spPr>
        <a:xfrm rot="20292818">
          <a:off x="5885941" y="1967080"/>
          <a:ext cx="1657862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657862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292818">
        <a:off x="6673426" y="1937253"/>
        <a:ext cx="82893" cy="82893"/>
      </dsp:txXfrm>
    </dsp:sp>
    <dsp:sp modelId="{8E90EB8E-B405-4CFE-8B98-4A3730E11E4A}">
      <dsp:nvSpPr>
        <dsp:cNvPr id="0" name=""/>
        <dsp:cNvSpPr/>
      </dsp:nvSpPr>
      <dsp:spPr>
        <a:xfrm>
          <a:off x="7423273" y="493829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13,0тыс.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23273" y="493829"/>
        <a:ext cx="1717125" cy="1717125"/>
      </dsp:txXfrm>
    </dsp:sp>
    <dsp:sp modelId="{D23AFAD6-9784-476C-B26A-F6CCAEF2A753}">
      <dsp:nvSpPr>
        <dsp:cNvPr id="0" name=""/>
        <dsp:cNvSpPr/>
      </dsp:nvSpPr>
      <dsp:spPr>
        <a:xfrm rot="441876">
          <a:off x="6110933" y="3051820"/>
          <a:ext cx="453976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53976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441876">
        <a:off x="6326571" y="3052091"/>
        <a:ext cx="22698" cy="22698"/>
      </dsp:txXfrm>
    </dsp:sp>
    <dsp:sp modelId="{30E7B6AA-B589-42F5-B263-2F67E7BFE06E}">
      <dsp:nvSpPr>
        <dsp:cNvPr id="0" name=""/>
        <dsp:cNvSpPr/>
      </dsp:nvSpPr>
      <dsp:spPr>
        <a:xfrm>
          <a:off x="6555954" y="234402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30,0тыс. рублей 0,3%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555954" y="2344026"/>
        <a:ext cx="1717125" cy="1717125"/>
      </dsp:txXfrm>
    </dsp:sp>
    <dsp:sp modelId="{6CE479B8-58DF-48DD-AC0B-D0C5FC6877CB}">
      <dsp:nvSpPr>
        <dsp:cNvPr id="0" name=""/>
        <dsp:cNvSpPr/>
      </dsp:nvSpPr>
      <dsp:spPr>
        <a:xfrm rot="2048068">
          <a:off x="5584773" y="4041343"/>
          <a:ext cx="1567065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567065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48068">
        <a:off x="6329129" y="4013786"/>
        <a:ext cx="78353" cy="78353"/>
      </dsp:txXfrm>
    </dsp:sp>
    <dsp:sp modelId="{A6529843-AF44-44C9-93DF-E3B0991FDD04}">
      <dsp:nvSpPr>
        <dsp:cNvPr id="0" name=""/>
        <dsp:cNvSpPr/>
      </dsp:nvSpPr>
      <dsp:spPr>
        <a:xfrm>
          <a:off x="6868943" y="4115841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 поселения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963,6тыс.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9,4%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68943" y="4115841"/>
        <a:ext cx="1717125" cy="1717125"/>
      </dsp:txXfrm>
    </dsp:sp>
    <dsp:sp modelId="{1BB1C879-ADD1-46CE-9D67-364F5ECE1CD3}">
      <dsp:nvSpPr>
        <dsp:cNvPr id="0" name=""/>
        <dsp:cNvSpPr/>
      </dsp:nvSpPr>
      <dsp:spPr>
        <a:xfrm rot="4410392">
          <a:off x="4829718" y="4041022"/>
          <a:ext cx="205509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05509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4410392">
        <a:off x="4927335" y="4047504"/>
        <a:ext cx="10275" cy="10275"/>
      </dsp:txXfrm>
    </dsp:sp>
    <dsp:sp modelId="{5A8679B6-7689-4D75-A7A5-C24CDE107484}">
      <dsp:nvSpPr>
        <dsp:cNvPr id="0" name=""/>
        <dsp:cNvSpPr/>
      </dsp:nvSpPr>
      <dsp:spPr>
        <a:xfrm>
          <a:off x="4346834" y="4115841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17,5тыс.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46834" y="4115841"/>
        <a:ext cx="1717125" cy="1717125"/>
      </dsp:txXfrm>
    </dsp:sp>
    <dsp:sp modelId="{A5A442AC-CDA8-474B-92EE-3D632F0EC957}">
      <dsp:nvSpPr>
        <dsp:cNvPr id="0" name=""/>
        <dsp:cNvSpPr/>
      </dsp:nvSpPr>
      <dsp:spPr>
        <a:xfrm rot="8794461">
          <a:off x="3407960" y="3591072"/>
          <a:ext cx="240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407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8794461">
        <a:off x="3409103" y="3602632"/>
        <a:ext cx="120" cy="120"/>
      </dsp:txXfrm>
    </dsp:sp>
    <dsp:sp modelId="{D418F6EB-147F-4047-B751-E8166DE58772}">
      <dsp:nvSpPr>
        <dsp:cNvPr id="0" name=""/>
        <dsp:cNvSpPr/>
      </dsp:nvSpPr>
      <dsp:spPr>
        <a:xfrm>
          <a:off x="1833039" y="321773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4416,1тыс.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33039" y="3217736"/>
        <a:ext cx="1717125" cy="1717125"/>
      </dsp:txXfrm>
    </dsp:sp>
    <dsp:sp modelId="{BC211171-4868-4B1B-8C84-7AFE7DA92B72}">
      <dsp:nvSpPr>
        <dsp:cNvPr id="0" name=""/>
        <dsp:cNvSpPr/>
      </dsp:nvSpPr>
      <dsp:spPr>
        <a:xfrm rot="10337106">
          <a:off x="2143595" y="3092001"/>
          <a:ext cx="89393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893937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337106">
        <a:off x="2568215" y="3081273"/>
        <a:ext cx="44696" cy="44696"/>
      </dsp:txXfrm>
    </dsp:sp>
    <dsp:sp modelId="{9779251D-D94F-458D-8625-FA8430489ABD}">
      <dsp:nvSpPr>
        <dsp:cNvPr id="0" name=""/>
        <dsp:cNvSpPr/>
      </dsp:nvSpPr>
      <dsp:spPr>
        <a:xfrm>
          <a:off x="438287" y="2420318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114,1тыс.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8287" y="2420318"/>
        <a:ext cx="1717125" cy="1717125"/>
      </dsp:txXfrm>
    </dsp:sp>
    <dsp:sp modelId="{38A04AD7-3C30-42FD-9169-981E636C19E5}">
      <dsp:nvSpPr>
        <dsp:cNvPr id="0" name=""/>
        <dsp:cNvSpPr/>
      </dsp:nvSpPr>
      <dsp:spPr>
        <a:xfrm rot="12092938">
          <a:off x="1599327" y="1976162"/>
          <a:ext cx="1653530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653530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092938">
        <a:off x="2384754" y="1946443"/>
        <a:ext cx="82676" cy="82676"/>
      </dsp:txXfrm>
    </dsp:sp>
    <dsp:sp modelId="{21AB2C71-7445-44F1-88DA-8920B87614F7}">
      <dsp:nvSpPr>
        <dsp:cNvPr id="0" name=""/>
        <dsp:cNvSpPr/>
      </dsp:nvSpPr>
      <dsp:spPr>
        <a:xfrm>
          <a:off x="0" y="510204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3807,8тыс.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37,3%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510204"/>
        <a:ext cx="1717125" cy="17171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9182.5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519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1037,7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201691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7469,0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1542,4тыс.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8150,1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1003,6тыс,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F272094-9CD0-4509-9786-0A048F61615B}">
      <dsp:nvSpPr>
        <dsp:cNvPr id="0" name=""/>
        <dsp:cNvSpPr/>
      </dsp:nvSpPr>
      <dsp:spPr>
        <a:xfrm>
          <a:off x="414046" y="24023"/>
          <a:ext cx="5796644" cy="10627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2015 год – 3807,8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5796644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414046" y="1656984"/>
          <a:ext cx="5796644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год – 3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934,3тыс.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656984"/>
        <a:ext cx="5796644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14046" y="3289944"/>
          <a:ext cx="5796644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–3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643,0  тыс.  руб.</a:t>
          </a:r>
        </a:p>
      </dsp:txBody>
      <dsp:txXfrm>
        <a:off x="414046" y="3289944"/>
        <a:ext cx="5796644" cy="106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74F64-D262-4BF8-9629-14F9702B82C9}">
      <dsp:nvSpPr>
        <dsp:cNvPr id="0" name=""/>
        <dsp:cNvSpPr/>
      </dsp:nvSpPr>
      <dsp:spPr>
        <a:xfrm>
          <a:off x="0" y="2023"/>
          <a:ext cx="8352928" cy="206967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Расходы на содержание библиотек составят: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2015 году – 760,8тыс. руб.,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2016 году -762,2тыс. руб.,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2017 году -764,3тыс. руб.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23"/>
        <a:ext cx="8352928" cy="206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1CA6153-D8B9-4C59-8816-557EE2C366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3" cy="4474369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04" tIns="41852" rIns="83704" bIns="41852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27061" cy="1142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1870-3377-4F6A-AE2E-4A84ADF4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8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60B519-DA74-4421-BEF7-5B2C9375180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litvinov.ru/uploads/posts/2012-02/1328515230_znak-pri-vezde-v-sel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hyperlink" Target="http://www.admlitvinov.ru/uploads/posts/2012-02/1328515230_znak-pri-vezde-v-sel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2132856"/>
            <a:ext cx="5832648" cy="37856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Литвиновского сельского поселения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на 201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201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201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-1143032"/>
            <a:ext cx="9525000" cy="928694"/>
          </a:xfrm>
          <a:prstGeom prst="rect">
            <a:avLst/>
          </a:prstGeom>
          <a:noFill/>
        </p:spPr>
      </p:pic>
      <p:pic>
        <p:nvPicPr>
          <p:cNvPr id="21512" name="Picture 8" descr="Памятники в сел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214314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85063581"/>
              </p:ext>
            </p:extLst>
          </p:nvPr>
        </p:nvGraphicFramePr>
        <p:xfrm>
          <a:off x="53752" y="1052736"/>
          <a:ext cx="90364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Литвиновского сельского поселения в 2015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663" y="580526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97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4500"/>
            <a:ext cx="8229600" cy="547464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поступлений бюджетообразующих налогов в бюджет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939889664"/>
              </p:ext>
            </p:extLst>
          </p:nvPr>
        </p:nvGraphicFramePr>
        <p:xfrm>
          <a:off x="107504" y="1628800"/>
          <a:ext cx="6285904" cy="51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3890945"/>
              </p:ext>
            </p:extLst>
          </p:nvPr>
        </p:nvGraphicFramePr>
        <p:xfrm>
          <a:off x="6062960" y="1175544"/>
          <a:ext cx="2838876" cy="252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2448278"/>
              </p:ext>
            </p:extLst>
          </p:nvPr>
        </p:nvGraphicFramePr>
        <p:xfrm>
          <a:off x="5990952" y="3839840"/>
          <a:ext cx="2906078" cy="282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8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4500"/>
            <a:ext cx="8229600" cy="675878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Литвиновского сельского поселения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1354138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53" y="1772816"/>
            <a:ext cx="2294940" cy="1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77072"/>
            <a:ext cx="2376264" cy="21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-833428"/>
            <a:ext cx="9525000" cy="126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3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50" y="908719"/>
            <a:ext cx="8227060" cy="537811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налога в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Литвиновского сельского поселения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1533792"/>
              </p:ext>
            </p:extLst>
          </p:nvPr>
        </p:nvGraphicFramePr>
        <p:xfrm>
          <a:off x="564952" y="1196752"/>
          <a:ext cx="80140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Администратор\Desktop\район\s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614" y="4869160"/>
            <a:ext cx="242252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-833428"/>
            <a:ext cx="9525000" cy="97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93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истратор\Desktop\район\sdau_zhile_na_dolgiy_srok__skidk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356" y="985367"/>
            <a:ext cx="1849416" cy="31131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91480"/>
          </a:xfrm>
        </p:spPr>
        <p:txBody>
          <a:bodyPr/>
          <a:lstStyle/>
          <a:p>
            <a:pPr>
              <a:lnSpc>
                <a:spcPts val="15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муниципальной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474810849"/>
              </p:ext>
            </p:extLst>
          </p:nvPr>
        </p:nvGraphicFramePr>
        <p:xfrm>
          <a:off x="323528" y="1484784"/>
          <a:ext cx="7064340" cy="44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578" y="4105936"/>
            <a:ext cx="1877194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74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5450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 роста расходов на содержание органов местного самоуправления в объёме расходов бюджета Литвиновского сельского поселения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870299956"/>
              </p:ext>
            </p:extLst>
          </p:nvPr>
        </p:nvGraphicFramePr>
        <p:xfrm>
          <a:off x="614429" y="1313554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7876" y="5087342"/>
            <a:ext cx="94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4235,4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0828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4235,4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5205771"/>
            <a:ext cx="1299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387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2420888"/>
            <a:ext cx="6026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Культура Литвиновского сельского поселения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Памятники в сел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2143140" cy="1714512"/>
          </a:xfrm>
          <a:prstGeom prst="rect">
            <a:avLst/>
          </a:prstGeom>
          <a:noFill/>
        </p:spPr>
      </p:pic>
      <p:pic>
        <p:nvPicPr>
          <p:cNvPr id="3074" name="Picture 2" descr="http://itd0.mycdn.me/image?id=582203353911&amp;bid=582203353911&amp;t=13&amp;plc=WEB&amp;tkn=A55wtf3ZiTz7YhRfXrp7uShZtd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-822325"/>
            <a:ext cx="2286000" cy="1714500"/>
          </a:xfrm>
          <a:prstGeom prst="rect">
            <a:avLst/>
          </a:prstGeom>
          <a:noFill/>
        </p:spPr>
      </p:pic>
      <p:pic>
        <p:nvPicPr>
          <p:cNvPr id="3076" name="Picture 4" descr="http://itd0.mycdn.me/image?id=542272970807&amp;bid=542272970807&amp;t=13&amp;plc=WEB&amp;tkn=rM5V16qokvduHLfidmmRIPvfy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2286000" cy="1428760"/>
          </a:xfrm>
          <a:prstGeom prst="rect">
            <a:avLst/>
          </a:prstGeom>
          <a:noFill/>
        </p:spPr>
      </p:pic>
      <p:pic>
        <p:nvPicPr>
          <p:cNvPr id="3078" name="Picture 6" descr="http://itd1.mycdn.me/image?id=468579534681&amp;bid=468579534681&amp;t=13&amp;plc=WEB&amp;tkn=XuFtXBJyGb7ut11s6VXxv8dFR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14290"/>
            <a:ext cx="1714500" cy="2286001"/>
          </a:xfrm>
          <a:prstGeom prst="rect">
            <a:avLst/>
          </a:prstGeom>
          <a:noFill/>
        </p:spPr>
      </p:pic>
      <p:pic>
        <p:nvPicPr>
          <p:cNvPr id="3080" name="Picture 8" descr="http://itd0.mycdn.me/image?id=426269140535&amp;bid=426269140535&amp;t=13&amp;plc=WEB&amp;tkn=2Aupd2scLe94SvhRPG-S7ZJpL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643182"/>
            <a:ext cx="200024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788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861048"/>
            <a:ext cx="676875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678740496"/>
              </p:ext>
            </p:extLst>
          </p:nvPr>
        </p:nvGraphicFramePr>
        <p:xfrm>
          <a:off x="539552" y="1573322"/>
          <a:ext cx="835292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8367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выравнивания доступа населения к информационным ресурсам и пользованию услугами библиотек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6559282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3" y="709418"/>
            <a:ext cx="2520282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656692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386104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 tIns="11340"/>
          <a:lstStyle/>
          <a:p>
            <a:pPr eaLnBrk="1">
              <a:lnSpc>
                <a:spcPct val="7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</a:rPr>
              <a:t>Основные параметры бюджета Литвиновского сельского поселения на 2015 год</a:t>
            </a:r>
            <a:r>
              <a:rPr lang="ru-RU" sz="20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</a:rPr>
              <a:t>и на плановый период 2016и 2017 годов (тыс. руб.)</a:t>
            </a:r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1935918"/>
              </p:ext>
            </p:extLst>
          </p:nvPr>
        </p:nvGraphicFramePr>
        <p:xfrm>
          <a:off x="166129" y="1412776"/>
          <a:ext cx="8811741" cy="5545265"/>
        </p:xfrm>
        <a:graphic>
          <a:graphicData uri="http://schemas.openxmlformats.org/drawingml/2006/table">
            <a:tbl>
              <a:tblPr firstCol="1" bandRow="1">
                <a:tableStyleId>{BDBED569-4797-4DF1-A0F4-6AAB3CD982D8}</a:tableStyleId>
              </a:tblPr>
              <a:tblGrid>
                <a:gridCol w="1237519"/>
                <a:gridCol w="936104"/>
                <a:gridCol w="949487"/>
                <a:gridCol w="936104"/>
                <a:gridCol w="936104"/>
                <a:gridCol w="1008112"/>
                <a:gridCol w="936104"/>
                <a:gridCol w="922721"/>
                <a:gridCol w="949486"/>
              </a:tblGrid>
              <a:tr h="326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</a:tr>
              <a:tr h="14248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поселенияот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21.12.2013 №37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поселенияот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21.12.2013 №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поселения от 12.12.2014 г №63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поселения от 21.12.2013 №37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собрания депутатов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собрания депутатов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</a:tr>
              <a:tr h="4326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Доходы,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9884,6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9092,6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9011,4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1941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5563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3690,4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321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5176,1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097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9011,4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592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Дефицит(-), профицит (+)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6586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 дефицита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6867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327378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Литвиновского сельского поселения на 2015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-1143032"/>
            <a:ext cx="9525000" cy="1143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32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774845184"/>
              </p:ext>
            </p:extLst>
          </p:nvPr>
        </p:nvGraphicFramePr>
        <p:xfrm>
          <a:off x="30929" y="2924944"/>
          <a:ext cx="8892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21089268"/>
              </p:ext>
            </p:extLst>
          </p:nvPr>
        </p:nvGraphicFramePr>
        <p:xfrm>
          <a:off x="971600" y="620688"/>
          <a:ext cx="78128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за счет средств областного бюджета и бюджета Литвиновского сельского поселения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9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54500"/>
            <a:ext cx="7772400" cy="7582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22265661"/>
              </p:ext>
            </p:extLst>
          </p:nvPr>
        </p:nvGraphicFramePr>
        <p:xfrm>
          <a:off x="467544" y="177281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522" y="16288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(тыс. рублей)</a:t>
            </a:r>
            <a:endParaRPr lang="ru-RU" dirty="0"/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9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2492896"/>
            <a:ext cx="2308981" cy="1301477"/>
            <a:chOff x="1015575" y="1513653"/>
            <a:chExt cx="929862" cy="508234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Социальная поддержка граждан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\\Adminpro\обмен\1 Обмен в отделе\картинки\mother_k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35" y="3362325"/>
            <a:ext cx="75356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285852" y="3857628"/>
            <a:ext cx="2314550" cy="930771"/>
            <a:chOff x="2195736" y="231799"/>
            <a:chExt cx="1110921" cy="890919"/>
          </a:xfrm>
          <a:solidFill>
            <a:srgbClr val="660066"/>
          </a:solidFill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195736" y="231799"/>
              <a:ext cx="1110921" cy="890919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195736" y="231799"/>
              <a:ext cx="1110921" cy="890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Управление муниципальными финансами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 descr="\\Adminpro\обмен\1 Обмен в отделе\картинки\график-ро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17" y="4259758"/>
            <a:ext cx="658366" cy="4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42844" y="5000636"/>
            <a:ext cx="2317355" cy="842669"/>
            <a:chOff x="5580113" y="4048222"/>
            <a:chExt cx="744280" cy="606564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5580113" y="4048222"/>
              <a:ext cx="744280" cy="606564"/>
            </a:xfrm>
            <a:prstGeom prst="rect">
              <a:avLst/>
            </a:prstGeom>
            <a:solidFill>
              <a:srgbClr val="00CC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5580113" y="4048222"/>
              <a:ext cx="744280" cy="606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транспортной системы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5.2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 descr="\\Adminpro\обмен\1 Обмен в отделе\картинки\автобу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07" y="5055787"/>
            <a:ext cx="671276" cy="5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285984" y="5786454"/>
            <a:ext cx="2309825" cy="884512"/>
            <a:chOff x="4707991" y="579392"/>
            <a:chExt cx="1219052" cy="1038278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37.3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05" y="5880531"/>
            <a:ext cx="694400" cy="5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2468562" y="2304703"/>
            <a:ext cx="2160240" cy="980281"/>
            <a:chOff x="3347865" y="15776"/>
            <a:chExt cx="1356891" cy="118387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муниципального управления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0.6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2" name="Picture 8" descr="\\Adminpro\обмен\1 Обмен в отделе\картинки\мун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562" y="2794842"/>
            <a:ext cx="591270" cy="4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4605797" y="2470500"/>
            <a:ext cx="2061542" cy="1402803"/>
            <a:chOff x="2575" y="159795"/>
            <a:chExt cx="2380364" cy="1759701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54" name="Прямоугольник 53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Энергосбережение и повышение энергетической эффективности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0,73%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14810" y="4214818"/>
            <a:ext cx="2078640" cy="1490741"/>
            <a:chOff x="5680609" y="0"/>
            <a:chExt cx="2608294" cy="2494511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2" name="Прямоугольник 61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качественными жилищно – коммунальными услугами населения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6.9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667339" y="1321163"/>
            <a:ext cx="2290352" cy="1032773"/>
            <a:chOff x="0" y="21414"/>
            <a:chExt cx="2333233" cy="2303298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0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Пожарная безопасность и ГО и ЧС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2.1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85731" y="2353936"/>
            <a:ext cx="2265455" cy="1075064"/>
            <a:chOff x="11699" y="663853"/>
            <a:chExt cx="4392864" cy="2511447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8" name="Прямоугольник 67"/>
            <p:cNvSpPr/>
            <p:nvPr/>
          </p:nvSpPr>
          <p:spPr>
            <a:xfrm>
              <a:off x="11699" y="663853"/>
              <a:ext cx="4392864" cy="251144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9" name="Прямоугольник 68"/>
            <p:cNvSpPr/>
            <p:nvPr/>
          </p:nvSpPr>
          <p:spPr>
            <a:xfrm>
              <a:off x="11699" y="663853"/>
              <a:ext cx="4392864" cy="251144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0,03 %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643702" y="3929066"/>
            <a:ext cx="2287159" cy="905478"/>
            <a:chOff x="6314528" y="1356145"/>
            <a:chExt cx="2829471" cy="2473551"/>
          </a:xfrm>
          <a:solidFill>
            <a:srgbClr val="00CCFF"/>
          </a:solidFill>
          <a:scene3d>
            <a:camera prst="orthographicFront"/>
            <a:lightRig rig="flat" dir="t"/>
          </a:scene3d>
        </p:grpSpPr>
        <p:sp>
          <p:nvSpPr>
            <p:cNvPr id="71" name="Прямоугольник 70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Прямоугольник 71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0,2%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7" name="Picture 13" descr="\\Adminpro\обмен\1 Обмен в отделе\картинки\эконом\images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802" y="3429000"/>
            <a:ext cx="735286" cy="5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/>
          <p:cNvGrpSpPr/>
          <p:nvPr/>
        </p:nvGrpSpPr>
        <p:grpSpPr>
          <a:xfrm>
            <a:off x="6647469" y="5387111"/>
            <a:ext cx="2327636" cy="1106854"/>
            <a:chOff x="2627756" y="663827"/>
            <a:chExt cx="2665201" cy="1827080"/>
          </a:xfrm>
          <a:solidFill>
            <a:srgbClr val="0000FF"/>
          </a:solidFill>
          <a:scene3d>
            <a:camera prst="orthographicFront"/>
            <a:lightRig rig="flat" dir="t"/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2627756" y="663827"/>
              <a:ext cx="2665201" cy="182708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2627756" y="663827"/>
              <a:ext cx="2665201" cy="18270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8,3 %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429264"/>
            <a:ext cx="650876" cy="3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509" y="1888162"/>
            <a:ext cx="778811" cy="4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\Adminpro\обмен\1 Обмен в отделе\картинки\8f94c54942cd64d2d78a41ad20346858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731" y="3873303"/>
            <a:ext cx="784981" cy="4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\\Adminpro\обмен\1 Обмен в отделе\картинки\39124614_prirodnuyy_komitet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658181" cy="52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290" y="-1214470"/>
            <a:ext cx="9525000" cy="1214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Литвиновского сельского поселения, формируемые в рамках муниципальных программ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663069059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34240542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33378592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872</Words>
  <Application>Microsoft Office PowerPoint</Application>
  <PresentationFormat>Экран (4:3)</PresentationFormat>
  <Paragraphs>248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Слайд 1</vt:lpstr>
      <vt:lpstr>Слайд 2</vt:lpstr>
      <vt:lpstr>Слайд 3</vt:lpstr>
      <vt:lpstr>Основные параметры бюджета Литвиновского сельского поселения на 2015 год и на плановый период 2016и 2017 годов (тыс. руб.)</vt:lpstr>
      <vt:lpstr>Расходы бюджета Литвиновского сельского поселения на 2015 год</vt:lpstr>
      <vt:lpstr>Слайд 6</vt:lpstr>
      <vt:lpstr>Безвозмездные поступления</vt:lpstr>
      <vt:lpstr>Слайд 8</vt:lpstr>
      <vt:lpstr>Слайд 9</vt:lpstr>
      <vt:lpstr>Слайд 10</vt:lpstr>
      <vt:lpstr>Структура поступлений бюджетообразующих налогов в бюджет </vt:lpstr>
      <vt:lpstr>Динамика поступления налога на доходы физических лиц в бюджет Литвиновского сельского поселения</vt:lpstr>
      <vt:lpstr>Динамика поступлений земельного налога в бюджет Литвиновского сельского поселения</vt:lpstr>
      <vt:lpstr>Доходы от использования государственной и муниципальной собственности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329</cp:revision>
  <cp:lastPrinted>2013-11-22T13:20:24Z</cp:lastPrinted>
  <dcterms:created xsi:type="dcterms:W3CDTF">2013-11-19T11:15:28Z</dcterms:created>
  <dcterms:modified xsi:type="dcterms:W3CDTF">2015-11-24T05:59:16Z</dcterms:modified>
</cp:coreProperties>
</file>