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3"/>
  </p:notesMasterIdLst>
  <p:sldIdLst>
    <p:sldId id="263" r:id="rId2"/>
    <p:sldId id="363" r:id="rId3"/>
    <p:sldId id="375" r:id="rId4"/>
    <p:sldId id="257" r:id="rId5"/>
    <p:sldId id="256" r:id="rId6"/>
    <p:sldId id="374" r:id="rId7"/>
    <p:sldId id="365" r:id="rId8"/>
    <p:sldId id="268" r:id="rId9"/>
    <p:sldId id="269" r:id="rId10"/>
    <p:sldId id="270" r:id="rId11"/>
    <p:sldId id="278" r:id="rId12"/>
    <p:sldId id="350" r:id="rId13"/>
    <p:sldId id="355" r:id="rId14"/>
    <p:sldId id="356" r:id="rId15"/>
    <p:sldId id="357" r:id="rId16"/>
    <p:sldId id="358" r:id="rId17"/>
    <p:sldId id="369" r:id="rId18"/>
    <p:sldId id="370" r:id="rId19"/>
    <p:sldId id="371" r:id="rId20"/>
    <p:sldId id="372" r:id="rId21"/>
    <p:sldId id="289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630" y="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7.4062644887169987E-2"/>
          <c:w val="0.60746545838341692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6911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14240.4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23E-2"/>
                  <c:y val="-5.49273747655854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8290.4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8290.4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7677.7</c:v>
                </c:pt>
              </c:numCache>
            </c:numRef>
          </c:val>
        </c:ser>
        <c:shape val="cone"/>
        <c:axId val="84089088"/>
        <c:axId val="97271808"/>
        <c:axId val="97248576"/>
      </c:bar3DChart>
      <c:catAx>
        <c:axId val="84089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271808"/>
        <c:crosses val="autoZero"/>
        <c:auto val="1"/>
        <c:lblAlgn val="ctr"/>
        <c:lblOffset val="100"/>
      </c:catAx>
      <c:valAx>
        <c:axId val="97271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089088"/>
        <c:crosses val="autoZero"/>
        <c:crossBetween val="between"/>
      </c:valAx>
      <c:serAx>
        <c:axId val="97248576"/>
        <c:scaling>
          <c:orientation val="minMax"/>
        </c:scaling>
        <c:delete val="1"/>
        <c:axPos val="b"/>
        <c:tickLblPos val="none"/>
        <c:crossAx val="97271808"/>
        <c:crosses val="autoZero"/>
      </c:serAx>
    </c:plotArea>
    <c:legend>
      <c:legendPos val="r"/>
      <c:layout>
        <c:manualLayout>
          <c:xMode val="edge"/>
          <c:yMode val="edge"/>
          <c:x val="0.72789753158740378"/>
          <c:y val="0.38716446726501902"/>
          <c:w val="0.13435009746391816"/>
          <c:h val="0.19397061774699173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dirty="0" smtClean="0"/>
              <a:t>14817.2</a:t>
            </a:r>
            <a:r>
              <a:rPr lang="ru-RU" dirty="0" smtClean="0"/>
              <a:t> </a:t>
            </a:r>
            <a:r>
              <a:rPr lang="ru-RU" dirty="0"/>
              <a:t>тыс. рублей</a:t>
            </a:r>
          </a:p>
        </c:rich>
      </c:tx>
      <c:layout>
        <c:manualLayout>
          <c:xMode val="edge"/>
          <c:yMode val="edge"/>
          <c:x val="0.66713159614081186"/>
          <c:y val="1.912438109286401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25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14817.2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416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6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543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122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14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5390.1</c:v>
                </c:pt>
                <c:pt idx="1">
                  <c:v>240.2</c:v>
                </c:pt>
                <c:pt idx="2">
                  <c:v>национальная безопасность и правоохранительная деятельность - 40.0</c:v>
                </c:pt>
                <c:pt idx="3">
                  <c:v>Национальня экономика - 740.0</c:v>
                </c:pt>
                <c:pt idx="4">
                  <c:v>жилищно-коммунальное хозяйство - 1983.1</c:v>
                </c:pt>
                <c:pt idx="5">
                  <c:v>Культура, кинематография - 6254.3</c:v>
                </c:pt>
                <c:pt idx="6">
                  <c:v>социальная политика - 137.0</c:v>
                </c:pt>
                <c:pt idx="7">
                  <c:v>физическая культура и спорт - 17.5</c:v>
                </c:pt>
                <c:pt idx="8">
                  <c:v>Образование -15.0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0.3640000000000001</c:v>
                </c:pt>
                <c:pt idx="1">
                  <c:v>1.6000000000000004E-2</c:v>
                </c:pt>
                <c:pt idx="2">
                  <c:v>3.0000000000000005E-3</c:v>
                </c:pt>
                <c:pt idx="3">
                  <c:v>0.05</c:v>
                </c:pt>
                <c:pt idx="4">
                  <c:v>0.13400000000000001</c:v>
                </c:pt>
                <c:pt idx="5">
                  <c:v>0.4220000000000001</c:v>
                </c:pt>
                <c:pt idx="6">
                  <c:v>9.0000000000000028E-3</c:v>
                </c:pt>
                <c:pt idx="7">
                  <c:v>1.0000000000000002E-3</c:v>
                </c:pt>
                <c:pt idx="8">
                  <c:v>1.0000000000000002E-3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20994332316918"/>
          <c:y val="7.3653450743798199E-2"/>
          <c:w val="0.335384644667583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en-US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3820.1</a:t>
            </a: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547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3820.1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934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462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77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806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- 791.5</c:v>
                </c:pt>
                <c:pt idx="1">
                  <c:v>налоги на совокупный доход -366.2</c:v>
                </c:pt>
                <c:pt idx="2">
                  <c:v>налоги на имущество - 2541.1</c:v>
                </c:pt>
                <c:pt idx="3">
                  <c:v>государственная пошлина - 30.1</c:v>
                </c:pt>
                <c:pt idx="4">
                  <c:v>Доходы от использования имущества, находящегося в гос. и муниципальной собственности - 81.5</c:v>
                </c:pt>
                <c:pt idx="5">
                  <c:v>Штрафы, санкции, возмещение ущерба - 9.7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0.20724000000000017</c:v>
                </c:pt>
                <c:pt idx="1">
                  <c:v>9.6000000000000002E-2</c:v>
                </c:pt>
                <c:pt idx="2">
                  <c:v>0.66500000000000081</c:v>
                </c:pt>
                <c:pt idx="3">
                  <c:v>8.0000000000000106E-3</c:v>
                </c:pt>
                <c:pt idx="4">
                  <c:v>2.1300000000000006E-2</c:v>
                </c:pt>
                <c:pt idx="5">
                  <c:v>2.5000000000000022E-3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2021 год - 17.5</c:v>
                </c:pt>
                <c:pt idx="1">
                  <c:v>2022 год -0,0</c:v>
                </c:pt>
                <c:pt idx="2">
                  <c:v>2023 год - 0,0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pyramid"/>
        <c:axId val="96126848"/>
        <c:axId val="96128384"/>
        <c:axId val="0"/>
      </c:bar3DChart>
      <c:catAx>
        <c:axId val="96126848"/>
        <c:scaling>
          <c:orientation val="minMax"/>
        </c:scaling>
        <c:axPos val="b"/>
        <c:tickLblPos val="nextTo"/>
        <c:crossAx val="96128384"/>
        <c:crosses val="autoZero"/>
        <c:auto val="1"/>
        <c:lblAlgn val="ctr"/>
        <c:lblOffset val="100"/>
      </c:catAx>
      <c:valAx>
        <c:axId val="96128384"/>
        <c:scaling>
          <c:orientation val="minMax"/>
        </c:scaling>
        <c:axPos val="l"/>
        <c:majorGridlines/>
        <c:numFmt formatCode="General" sourceLinked="1"/>
        <c:tickLblPos val="nextTo"/>
        <c:crossAx val="9612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435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6209477216395924E-2"/>
                  <c:y val="-5.965431945470111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53</a:t>
                    </a:r>
                    <a:r>
                      <a:rPr lang="ru-RU" sz="1200" dirty="0" smtClean="0"/>
                      <a:t>,</a:t>
                    </a:r>
                    <a:r>
                      <a:rPr lang="en-US" sz="1200" dirty="0" smtClean="0"/>
                      <a:t>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2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593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87606016"/>
        <c:axId val="87607552"/>
        <c:axId val="0"/>
      </c:bar3DChart>
      <c:catAx>
        <c:axId val="87606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607552"/>
        <c:crosses val="autoZero"/>
        <c:auto val="1"/>
        <c:lblAlgn val="ctr"/>
        <c:lblOffset val="100"/>
      </c:catAx>
      <c:valAx>
        <c:axId val="87607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606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.11.20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№ 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107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1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en-US" sz="1800" dirty="0" smtClean="0"/>
            <a:t>4904.0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2</a:t>
          </a:r>
          <a:r>
            <a:rPr lang="ru-RU" sz="2000" dirty="0" smtClean="0"/>
            <a:t> год – 3874,</a:t>
          </a:r>
          <a:r>
            <a:rPr lang="en-US" sz="2000" dirty="0" smtClean="0"/>
            <a:t>0</a:t>
          </a:r>
          <a:r>
            <a:rPr lang="ru-RU" sz="20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</a:t>
          </a:r>
          <a:r>
            <a:rPr lang="en-US" sz="2000" dirty="0" smtClean="0"/>
            <a:t>3</a:t>
          </a:r>
          <a:r>
            <a:rPr lang="ru-RU" sz="2000" dirty="0" smtClean="0"/>
            <a:t> год – </a:t>
          </a:r>
          <a:r>
            <a:rPr lang="ru-RU" sz="1800" dirty="0" smtClean="0"/>
            <a:t>3874,</a:t>
          </a:r>
          <a:r>
            <a:rPr lang="en-US" sz="1800" dirty="0" smtClean="0"/>
            <a:t>0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14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240.4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76,8</a:t>
          </a: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8290,4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468,8тыс.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7977,7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685,4тыс.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6254.3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3240.0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2901.8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39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1</a:t>
          </a:r>
          <a:r>
            <a:rPr lang="ru-RU" sz="4000" dirty="0" smtClean="0"/>
            <a:t>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en-US" sz="2400" dirty="0" smtClean="0"/>
            <a:t>664</a:t>
          </a:r>
          <a:r>
            <a:rPr lang="ru-RU" sz="2400" dirty="0" smtClean="0"/>
            <a:t>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2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</a:t>
          </a:r>
          <a:r>
            <a:rPr lang="en-US" sz="4000" dirty="0" smtClean="0"/>
            <a:t>3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243" custLinFactNeighborY="79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243" custLinFactNeighborY="206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.11.20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№ 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107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202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1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en-US" sz="1800" kern="1200" dirty="0" smtClean="0"/>
            <a:t>4904.0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2</a:t>
          </a:r>
          <a:r>
            <a:rPr lang="ru-RU" sz="2000" kern="1200" dirty="0" smtClean="0"/>
            <a:t> год – 3874,</a:t>
          </a:r>
          <a:r>
            <a:rPr lang="en-US" sz="2000" kern="1200" dirty="0" smtClean="0"/>
            <a:t>0</a:t>
          </a:r>
          <a:r>
            <a:rPr lang="ru-RU" sz="20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</a:t>
          </a:r>
          <a:r>
            <a:rPr lang="en-US" sz="2000" kern="1200" dirty="0" smtClean="0"/>
            <a:t>3</a:t>
          </a:r>
          <a:r>
            <a:rPr lang="ru-RU" sz="2000" kern="1200" dirty="0" smtClean="0"/>
            <a:t> год – </a:t>
          </a:r>
          <a:r>
            <a:rPr lang="ru-RU" sz="1800" kern="1200" dirty="0" smtClean="0"/>
            <a:t>3874,</a:t>
          </a:r>
          <a:r>
            <a:rPr lang="en-US" sz="1800" kern="1200" dirty="0" smtClean="0"/>
            <a:t>0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14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240.4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76,8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8290,4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468,8тыс.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7977,7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685,4тыс.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6254.3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3240.0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2901.8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39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63A27-5CF4-4253-AE30-0EF0F3CC244B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7F583E3-0DB5-49AD-A16C-3E86024769BF}">
      <dsp:nvSpPr>
        <dsp:cNvPr id="0" name=""/>
        <dsp:cNvSpPr/>
      </dsp:nvSpPr>
      <dsp:spPr>
        <a:xfrm>
          <a:off x="442390" y="0"/>
          <a:ext cx="5760720" cy="10036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0"/>
        <a:ext cx="5760720" cy="1003680"/>
      </dsp:txXfrm>
    </dsp:sp>
    <dsp:sp modelId="{D86A6CB0-9D73-4D34-B78A-A05AA6936D4B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FEB4578-7BEE-46F3-8EC2-A697F57F4356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79" y="1583661"/>
        <a:ext cx="5760720" cy="1003680"/>
      </dsp:txXfrm>
    </dsp:sp>
    <dsp:sp modelId="{582F038E-A05F-4AE9-89C5-B37011135959}">
      <dsp:nvSpPr>
        <dsp:cNvPr id="0" name=""/>
        <dsp:cNvSpPr/>
      </dsp:nvSpPr>
      <dsp:spPr>
        <a:xfrm>
          <a:off x="0" y="3629001"/>
          <a:ext cx="8229599" cy="856800"/>
        </a:xfrm>
        <a:prstGeom prst="rect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8FDBFCB-FA01-403A-8A24-1FC12F1D3F67}">
      <dsp:nvSpPr>
        <dsp:cNvPr id="0" name=""/>
        <dsp:cNvSpPr/>
      </dsp:nvSpPr>
      <dsp:spPr>
        <a:xfrm>
          <a:off x="442390" y="3124948"/>
          <a:ext cx="5760720" cy="1003680"/>
        </a:xfrm>
        <a:prstGeom prst="round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3124948"/>
        <a:ext cx="5760720" cy="1003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381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76433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1</a:t>
          </a: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1976433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76433" y="1246186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2</a:t>
          </a:r>
          <a:endParaRPr lang="ru-RU" sz="4000" kern="1200" dirty="0"/>
        </a:p>
      </dsp:txBody>
      <dsp:txXfrm>
        <a:off x="1976433" y="1246186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</a:t>
          </a:r>
          <a:r>
            <a:rPr lang="en-US" sz="4000" kern="1200" dirty="0" smtClean="0"/>
            <a:t>3</a:t>
          </a: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664</a:t>
          </a:r>
          <a:r>
            <a:rPr lang="ru-RU" sz="2400" kern="1200" dirty="0" smtClean="0"/>
            <a:t>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0,0 тыс. рублей</a:t>
          </a:r>
          <a:endParaRPr lang="ru-RU" sz="34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7677.7\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164305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1230277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Литвиновского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1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000372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r>
              <a:rPr lang="en-US" dirty="0" smtClean="0"/>
              <a:t>33. 9</a:t>
            </a:r>
            <a:r>
              <a:rPr lang="ru-RU" dirty="0" smtClean="0"/>
              <a:t>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857356" y="235743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1900.1</a:t>
            </a:r>
            <a:r>
              <a:rPr lang="ru-RU" sz="1600" dirty="0" smtClean="0"/>
              <a:t>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en-US" dirty="0" smtClean="0"/>
              <a:t>064.9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96952"/>
            <a:ext cx="5328592" cy="38610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1</a:t>
            </a:r>
            <a:r>
              <a:rPr lang="ru-RU" dirty="0" smtClean="0"/>
              <a:t> год </a:t>
            </a:r>
          </a:p>
          <a:p>
            <a:pPr algn="ctr"/>
            <a:r>
              <a:rPr lang="ru-RU" dirty="0" smtClean="0"/>
              <a:t>60,0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Литвиновского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Литвиновского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Литвиновка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Литвиновского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Литвиновского сельского поселения на 2018-2024 годы с учетом уровня инфляции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году – 3,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%,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в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10743,3</a:t>
            </a:r>
            <a:r>
              <a:rPr lang="en-US" sz="1400" dirty="0" smtClean="0"/>
              <a:t>.0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14817,2тыс.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791.5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366,2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541.1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30.1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81.5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9.7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6923,3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5390,1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240,2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40.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500570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Дорожное  хозяйство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664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5072074"/>
            <a:ext cx="2000264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1983,1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6254,3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137.0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Литвиновского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90,1 %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3818</TotalTime>
  <Words>979</Words>
  <Application>Microsoft Office PowerPoint</Application>
  <PresentationFormat>Экран (4:3)</PresentationFormat>
  <Paragraphs>215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Структура собственных доходов  местного бюджета в 2021 году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436</cp:revision>
  <cp:lastPrinted>2013-11-22T13:20:24Z</cp:lastPrinted>
  <dcterms:created xsi:type="dcterms:W3CDTF">2013-11-19T11:15:28Z</dcterms:created>
  <dcterms:modified xsi:type="dcterms:W3CDTF">2021-07-28T11:58:24Z</dcterms:modified>
</cp:coreProperties>
</file>