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drawings/drawing9.xml" ContentType="application/vnd.openxmlformats-officedocument.drawingml.chartshapes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rawings/drawing7.xml" ContentType="application/vnd.openxmlformats-officedocument.drawingml.chartshapes+xml"/>
  <Override PartName="/ppt/drawings/drawing8.xml" ContentType="application/vnd.openxmlformats-officedocument.drawingml.chartshap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5.xml" ContentType="application/vnd.openxmlformats-officedocument.drawingml.chartshapes+xml"/>
  <Override PartName="/ppt/drawings/drawing6.xml" ContentType="application/vnd.openxmlformats-officedocument.drawingml.chartshape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1" r:id="rId4"/>
    <p:sldId id="272" r:id="rId5"/>
    <p:sldId id="273" r:id="rId6"/>
    <p:sldId id="274" r:id="rId7"/>
    <p:sldId id="259" r:id="rId8"/>
    <p:sldId id="260" r:id="rId9"/>
    <p:sldId id="275" r:id="rId10"/>
    <p:sldId id="261" r:id="rId11"/>
    <p:sldId id="262" r:id="rId12"/>
    <p:sldId id="263" r:id="rId13"/>
    <p:sldId id="276" r:id="rId14"/>
    <p:sldId id="265" r:id="rId15"/>
    <p:sldId id="266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CC00"/>
    <a:srgbClr val="FF9900"/>
    <a:srgbClr val="5390FF"/>
    <a:srgbClr val="AFCCFF"/>
    <a:srgbClr val="993366"/>
    <a:srgbClr val="FFFF66"/>
    <a:srgbClr val="FF4747"/>
    <a:srgbClr val="FFCC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282" y="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_____Microsoft_Office_Excel11.xlsx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7.xml"/><Relationship Id="rId2" Type="http://schemas.openxmlformats.org/officeDocument/2006/relationships/package" Target="../embeddings/_____Microsoft_Office_Excel12.xlsx"/><Relationship Id="rId1" Type="http://schemas.openxmlformats.org/officeDocument/2006/relationships/themeOverride" Target="../theme/themeOverride1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8.xml"/><Relationship Id="rId2" Type="http://schemas.openxmlformats.org/officeDocument/2006/relationships/package" Target="../embeddings/_____Microsoft_Office_Excel13.xlsx"/><Relationship Id="rId1" Type="http://schemas.openxmlformats.org/officeDocument/2006/relationships/image" Target="../media/image4.jpeg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_____Microsoft_Office_Excel14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depthPercent val="100"/>
      <c:rAngAx val="1"/>
    </c:view3D>
    <c:plotArea>
      <c:layout>
        <c:manualLayout>
          <c:layoutTarget val="inner"/>
          <c:xMode val="edge"/>
          <c:yMode val="edge"/>
          <c:x val="0.20185052671416337"/>
          <c:y val="2.7122322157481782E-2"/>
          <c:w val="0.76606804294548825"/>
          <c:h val="0.84726972272706258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solidFill>
              <a:srgbClr val="FFCCFF"/>
            </a:solidFill>
          </c:spPr>
          <c:dPt>
            <c:idx val="0"/>
            <c:spPr>
              <a:solidFill>
                <a:srgbClr val="FF66CC"/>
              </a:solidFill>
              <a:ln w="22209"/>
            </c:spPr>
          </c:dPt>
          <c:dPt>
            <c:idx val="1"/>
            <c:spPr>
              <a:solidFill>
                <a:srgbClr val="5390FF"/>
              </a:solidFill>
            </c:spPr>
          </c:dPt>
          <c:dPt>
            <c:idx val="2"/>
            <c:spPr>
              <a:solidFill>
                <a:srgbClr val="FFCC00"/>
              </a:solidFill>
            </c:spPr>
          </c:dPt>
          <c:dLbls>
            <c:dLbl>
              <c:idx val="0"/>
              <c:layout>
                <c:manualLayout>
                  <c:x val="8.7513568462585546E-3"/>
                  <c:y val="0.39201974112210547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Утверждено</a:t>
                    </a:r>
                    <a:r>
                      <a:rPr lang="en-US" dirty="0" smtClean="0"/>
                      <a:t>18244.1</a:t>
                    </a:r>
                    <a:endParaRPr lang="ru-RU" dirty="0"/>
                  </a:p>
                </c:rich>
              </c:tx>
              <c:showVal val="1"/>
              <c:showSerName val="1"/>
              <c:separator> </c:separator>
            </c:dLbl>
            <c:dLbl>
              <c:idx val="1"/>
              <c:layout>
                <c:manualLayout>
                  <c:x val="9.825785245127781E-3"/>
                  <c:y val="0.3851823195923709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Утверждено</a:t>
                    </a:r>
                    <a:r>
                      <a:rPr lang="en-US" dirty="0" smtClean="0"/>
                      <a:t>23156.1</a:t>
                    </a:r>
                  </a:p>
                  <a:p>
                    <a:endParaRPr lang="ru-RU" dirty="0"/>
                  </a:p>
                </c:rich>
              </c:tx>
              <c:showVal val="1"/>
              <c:showSerName val="1"/>
              <c:separator> </c:separator>
            </c:dLbl>
            <c:numFmt formatCode="#,##0.0" sourceLinked="0"/>
            <c:spPr>
              <a:noFill/>
              <a:ln w="25382">
                <a:noFill/>
              </a:ln>
            </c:spPr>
            <c:txPr>
              <a:bodyPr rot="-5400000" vert="horz"/>
              <a:lstStyle/>
              <a:p>
                <a:pPr>
                  <a:defRPr sz="1599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SerName val="1"/>
            <c:separator> </c:separator>
          </c:dLbls>
          <c:cat>
            <c:strRef>
              <c:f>Лист1!$A$2:$A$7</c:f>
              <c:strCache>
                <c:ptCount val="3"/>
                <c:pt idx="0">
                  <c:v>Доходы</c:v>
                </c:pt>
                <c:pt idx="1">
                  <c:v>Расходы</c:v>
                </c:pt>
                <c:pt idx="2">
                  <c:v>Дефицит/
Профицит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18244.099999999991</c:v>
                </c:pt>
                <c:pt idx="1">
                  <c:v>23156.1</c:v>
                </c:pt>
                <c:pt idx="2">
                  <c:v>4912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solidFill>
              <a:srgbClr val="FFCCFF"/>
            </a:solidFill>
          </c:spPr>
          <c:dPt>
            <c:idx val="1"/>
            <c:spPr>
              <a:solidFill>
                <a:srgbClr val="AFCCFF"/>
              </a:solidFill>
            </c:spPr>
          </c:dPt>
          <c:dPt>
            <c:idx val="2"/>
            <c:spPr>
              <a:solidFill>
                <a:srgbClr val="00B050"/>
              </a:solidFill>
            </c:spPr>
          </c:dPt>
          <c:dLbls>
            <c:dLbl>
              <c:idx val="0"/>
              <c:layout>
                <c:manualLayout>
                  <c:x val="1.8573928040798784E-2"/>
                  <c:y val="0.42312380459392934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Исполнено </a:t>
                    </a:r>
                    <a:r>
                      <a:rPr lang="en-US" dirty="0" smtClean="0"/>
                      <a:t>17007.6</a:t>
                    </a:r>
                  </a:p>
                  <a:p>
                    <a:endParaRPr lang="ru-RU" dirty="0"/>
                  </a:p>
                </c:rich>
              </c:tx>
              <c:showVal val="1"/>
              <c:showSerName val="1"/>
              <c:separator> </c:separator>
            </c:dLbl>
            <c:dLbl>
              <c:idx val="1"/>
              <c:layout>
                <c:manualLayout>
                  <c:x val="1.7189651152945507E-2"/>
                  <c:y val="0.36231118934408396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Исполнено</a:t>
                    </a:r>
                    <a:r>
                      <a:rPr lang="en-US" dirty="0" smtClean="0"/>
                      <a:t>21394.5</a:t>
                    </a:r>
                    <a:endParaRPr lang="ru-RU" dirty="0"/>
                  </a:p>
                </c:rich>
              </c:tx>
              <c:showVal val="1"/>
              <c:showSerName val="1"/>
              <c:separator> </c:separator>
            </c:dLbl>
            <c:dLbl>
              <c:idx val="2"/>
              <c:layout>
                <c:manualLayout>
                  <c:x val="-1.8412564385983049E-3"/>
                  <c:y val="-2.1797066904294766E-3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Исполнено </a:t>
                    </a:r>
                    <a:r>
                      <a:rPr lang="ru-RU" baseline="0" dirty="0" smtClean="0"/>
                      <a:t> </a:t>
                    </a:r>
                    <a:r>
                      <a:rPr lang="en-US" baseline="0" dirty="0" smtClean="0"/>
                      <a:t>4386.9</a:t>
                    </a:r>
                    <a:endParaRPr lang="ru-RU" dirty="0"/>
                  </a:p>
                </c:rich>
              </c:tx>
              <c:showVal val="1"/>
              <c:showSerName val="1"/>
              <c:separator> </c:separator>
            </c:dLbl>
            <c:numFmt formatCode="#,##0.0" sourceLinked="0"/>
            <c:spPr>
              <a:noFill/>
              <a:ln w="25382">
                <a:noFill/>
              </a:ln>
            </c:spPr>
            <c:txPr>
              <a:bodyPr rot="-5400000" vert="horz"/>
              <a:lstStyle/>
              <a:p>
                <a:pPr>
                  <a:defRPr sz="1599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SerName val="1"/>
            <c:separator> </c:separator>
          </c:dLbls>
          <c:cat>
            <c:strRef>
              <c:f>Лист1!$A$2:$A$7</c:f>
              <c:strCache>
                <c:ptCount val="3"/>
                <c:pt idx="0">
                  <c:v>Доходы</c:v>
                </c:pt>
                <c:pt idx="1">
                  <c:v>Расходы</c:v>
                </c:pt>
                <c:pt idx="2">
                  <c:v>Дефицит/
Профицит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17007.599999999991</c:v>
                </c:pt>
                <c:pt idx="1">
                  <c:v>21394.5</c:v>
                </c:pt>
                <c:pt idx="2">
                  <c:v>4386.9000000000005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Дефицит</c:v>
                </c:pt>
              </c:strCache>
            </c:strRef>
          </c:tx>
          <c:cat>
            <c:strRef>
              <c:f>Лист1!$A$2:$A$7</c:f>
              <c:strCache>
                <c:ptCount val="3"/>
                <c:pt idx="0">
                  <c:v>Доходы</c:v>
                </c:pt>
                <c:pt idx="1">
                  <c:v>Расходы</c:v>
                </c:pt>
                <c:pt idx="2">
                  <c:v>Дефицит/
Профицит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gapWidth val="41"/>
        <c:gapDepth val="0"/>
        <c:shape val="cylinder"/>
        <c:axId val="92696960"/>
        <c:axId val="92698496"/>
        <c:axId val="0"/>
      </c:bar3DChart>
      <c:catAx>
        <c:axId val="9269696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399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2698496"/>
        <c:crosses val="autoZero"/>
        <c:auto val="1"/>
        <c:lblAlgn val="ctr"/>
        <c:lblOffset val="100"/>
      </c:catAx>
      <c:valAx>
        <c:axId val="92698496"/>
        <c:scaling>
          <c:orientation val="minMax"/>
          <c:min val="0"/>
        </c:scaling>
        <c:axPos val="l"/>
        <c:majorGridlines/>
        <c:numFmt formatCode="#,##0" sourceLinked="0"/>
        <c:tickLblPos val="nextTo"/>
        <c:txPr>
          <a:bodyPr/>
          <a:lstStyle/>
          <a:p>
            <a:pPr>
              <a:defRPr sz="1199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2696960"/>
        <c:crosses val="autoZero"/>
        <c:crossBetween val="between"/>
      </c:valAx>
      <c:spPr>
        <a:noFill/>
        <a:ln w="25382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99"/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dPt>
            <c:idx val="0"/>
            <c:spPr>
              <a:gradFill rotWithShape="1">
                <a:gsLst>
                  <a:gs pos="0">
                    <a:schemeClr val="accent4">
                      <a:shade val="51000"/>
                      <a:satMod val="130000"/>
                    </a:schemeClr>
                  </a:gs>
                  <a:gs pos="80000">
                    <a:schemeClr val="accent4">
                      <a:shade val="93000"/>
                      <a:satMod val="130000"/>
                    </a:schemeClr>
                  </a:gs>
                  <a:gs pos="100000">
                    <a:schemeClr val="accent4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11" cap="flat" cmpd="sng" algn="ctr">
                <a:solidFill>
                  <a:schemeClr val="accent4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Утверждено
</a:t>
                    </a:r>
                    <a:r>
                      <a:rPr lang="en-US" dirty="0" smtClean="0"/>
                      <a:t>2764.5</a:t>
                    </a:r>
                    <a:endParaRPr lang="ru-RU" dirty="0"/>
                  </a:p>
                </c:rich>
              </c:tx>
              <c:dLblPos val="inEnd"/>
            </c:dLbl>
            <c:numFmt formatCode="#,##0.0" sourceLinked="0"/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
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265873.5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50000"/>
                    <a:satMod val="300000"/>
                  </a:schemeClr>
                </a:gs>
                <a:gs pos="35000">
                  <a:schemeClr val="accent4">
                    <a:tint val="37000"/>
                    <a:satMod val="300000"/>
                  </a:schemeClr>
                </a:gs>
                <a:gs pos="100000">
                  <a:schemeClr val="accent4">
                    <a:tint val="15000"/>
                    <a:satMod val="350000"/>
                  </a:schemeClr>
                </a:gs>
              </a:gsLst>
              <a:lin ang="16200000" scaled="1"/>
            </a:gradFill>
            <a:ln w="9511" cap="flat" cmpd="sng" algn="ctr">
              <a:solidFill>
                <a:schemeClr val="accent4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>
                <c:manualLayout>
                  <c:x val="-0.13758220502901353"/>
                  <c:y val="-1.2698412698412705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Исполнено
</a:t>
                    </a:r>
                    <a:r>
                      <a:rPr lang="en-US" dirty="0" smtClean="0"/>
                      <a:t>2419.2</a:t>
                    </a:r>
                    <a:endParaRPr lang="ru-RU" dirty="0"/>
                  </a:p>
                </c:rich>
              </c:tx>
              <c:dLblPos val="outEnd"/>
            </c:dLbl>
            <c:numFmt formatCode="#,##0.0" sourceLinked="0"/>
            <c:txPr>
              <a:bodyPr/>
              <a:lstStyle/>
              <a:p>
                <a:pPr>
                  <a:defRPr sz="1598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
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102377.9</c:v>
                </c:pt>
              </c:numCache>
            </c:numRef>
          </c:val>
        </c:ser>
        <c:overlap val="50"/>
        <c:axId val="106505728"/>
        <c:axId val="106507264"/>
      </c:barChart>
      <c:catAx>
        <c:axId val="106505728"/>
        <c:scaling>
          <c:orientation val="minMax"/>
        </c:scaling>
        <c:delete val="1"/>
        <c:axPos val="l"/>
        <c:numFmt formatCode="General" sourceLinked="1"/>
        <c:tickLblPos val="none"/>
        <c:crossAx val="106507264"/>
        <c:crosses val="autoZero"/>
        <c:auto val="1"/>
        <c:lblAlgn val="ctr"/>
        <c:lblOffset val="100"/>
      </c:catAx>
      <c:valAx>
        <c:axId val="106507264"/>
        <c:scaling>
          <c:orientation val="minMax"/>
        </c:scaling>
        <c:delete val="1"/>
        <c:axPos val="b"/>
        <c:numFmt formatCode="#,##0.0" sourceLinked="1"/>
        <c:tickLblPos val="none"/>
        <c:crossAx val="106505728"/>
        <c:crosses val="autoZero"/>
        <c:crossBetween val="between"/>
      </c:valAx>
      <c:spPr>
        <a:noFill/>
        <a:ln w="25363">
          <a:noFill/>
        </a:ln>
      </c:spPr>
    </c:plotArea>
    <c:plotVisOnly val="1"/>
    <c:dispBlanksAs val="gap"/>
  </c:chart>
  <c:txPr>
    <a:bodyPr/>
    <a:lstStyle/>
    <a:p>
      <a:pPr>
        <a:defRPr sz="1797"/>
      </a:pPr>
      <a:endParaRPr lang="ru-RU"/>
    </a:p>
  </c:txPr>
  <c:externalData r:id="rId1"/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hade val="51000"/>
                    <a:satMod val="130000"/>
                  </a:schemeClr>
                </a:gs>
                <a:gs pos="80000">
                  <a:schemeClr val="accent6">
                    <a:shade val="93000"/>
                    <a:satMod val="130000"/>
                  </a:schemeClr>
                </a:gs>
                <a:gs pos="100000">
                  <a:schemeClr val="accent6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Утверждено </a:t>
                    </a:r>
                    <a:r>
                      <a:rPr lang="en-US" dirty="0" smtClean="0"/>
                      <a:t>26.3</a:t>
                    </a:r>
                    <a:endParaRPr lang="ru-RU" dirty="0"/>
                  </a:p>
                </c:rich>
              </c:tx>
              <c:dLblPos val="inEnd"/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48733.5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tint val="50000"/>
                    <a:satMod val="300000"/>
                  </a:schemeClr>
                </a:gs>
                <a:gs pos="35000">
                  <a:schemeClr val="accent6">
                    <a:tint val="37000"/>
                    <a:satMod val="300000"/>
                  </a:schemeClr>
                </a:gs>
                <a:gs pos="100000">
                  <a:schemeClr val="accent6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6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Исполнено </a:t>
                    </a:r>
                  </a:p>
                  <a:p>
                    <a:r>
                      <a:rPr lang="en-US" dirty="0" smtClean="0"/>
                      <a:t>26.2</a:t>
                    </a:r>
                    <a:endParaRPr lang="ru-RU" dirty="0"/>
                  </a:p>
                </c:rich>
              </c:tx>
              <c:dLblPos val="inEnd"/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35923.699999999997</c:v>
                </c:pt>
              </c:numCache>
            </c:numRef>
          </c:val>
        </c:ser>
        <c:overlap val="48"/>
        <c:axId val="107388928"/>
        <c:axId val="107390464"/>
      </c:barChart>
      <c:catAx>
        <c:axId val="107388928"/>
        <c:scaling>
          <c:orientation val="minMax"/>
        </c:scaling>
        <c:delete val="1"/>
        <c:axPos val="l"/>
        <c:numFmt formatCode="General" sourceLinked="1"/>
        <c:tickLblPos val="none"/>
        <c:crossAx val="107390464"/>
        <c:crosses val="autoZero"/>
        <c:auto val="1"/>
        <c:lblAlgn val="ctr"/>
        <c:lblOffset val="100"/>
      </c:catAx>
      <c:valAx>
        <c:axId val="107390464"/>
        <c:scaling>
          <c:orientation val="minMax"/>
        </c:scaling>
        <c:delete val="1"/>
        <c:axPos val="b"/>
        <c:numFmt formatCode="#,##0.0" sourceLinked="1"/>
        <c:tickLblPos val="none"/>
        <c:crossAx val="107388928"/>
        <c:crosses val="autoZero"/>
        <c:crossBetween val="between"/>
      </c:valAx>
      <c:spPr>
        <a:noFill/>
        <a:ln w="25401">
          <a:noFill/>
        </a:ln>
      </c:spPr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hade val="51000"/>
                    <a:satMod val="130000"/>
                  </a:schemeClr>
                </a:gs>
                <a:gs pos="80000">
                  <a:schemeClr val="accent6">
                    <a:shade val="93000"/>
                    <a:satMod val="130000"/>
                  </a:schemeClr>
                </a:gs>
                <a:gs pos="100000">
                  <a:schemeClr val="accent6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Утверждено </a:t>
                    </a:r>
                    <a:r>
                      <a:rPr lang="en-US" dirty="0" smtClean="0"/>
                      <a:t>9861.1</a:t>
                    </a:r>
                    <a:endParaRPr lang="ru-RU" dirty="0"/>
                  </a:p>
                </c:rich>
              </c:tx>
              <c:dLblPos val="inEnd"/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48733.5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tint val="50000"/>
                    <a:satMod val="300000"/>
                  </a:schemeClr>
                </a:gs>
                <a:gs pos="35000">
                  <a:schemeClr val="accent6">
                    <a:tint val="37000"/>
                    <a:satMod val="300000"/>
                  </a:schemeClr>
                </a:gs>
                <a:gs pos="100000">
                  <a:schemeClr val="accent6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6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>
                <c:manualLayout>
                  <c:x val="-0.16221724122148443"/>
                  <c:y val="-3.294892915980234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Исполнено </a:t>
                    </a:r>
                  </a:p>
                  <a:p>
                    <a:r>
                      <a:rPr lang="en-US" dirty="0" smtClean="0"/>
                      <a:t>9002.3</a:t>
                    </a:r>
                    <a:endParaRPr lang="ru-RU" dirty="0"/>
                  </a:p>
                </c:rich>
              </c:tx>
              <c:dLblPos val="outEnd"/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35923.699999999997</c:v>
                </c:pt>
              </c:numCache>
            </c:numRef>
          </c:val>
        </c:ser>
        <c:overlap val="48"/>
        <c:axId val="110439424"/>
        <c:axId val="110486272"/>
      </c:barChart>
      <c:catAx>
        <c:axId val="110439424"/>
        <c:scaling>
          <c:orientation val="minMax"/>
        </c:scaling>
        <c:delete val="1"/>
        <c:axPos val="l"/>
        <c:numFmt formatCode="General" sourceLinked="1"/>
        <c:tickLblPos val="none"/>
        <c:crossAx val="110486272"/>
        <c:crosses val="autoZero"/>
        <c:auto val="1"/>
        <c:lblAlgn val="ctr"/>
        <c:lblOffset val="100"/>
      </c:catAx>
      <c:valAx>
        <c:axId val="110486272"/>
        <c:scaling>
          <c:orientation val="minMax"/>
        </c:scaling>
        <c:delete val="1"/>
        <c:axPos val="b"/>
        <c:numFmt formatCode="#,##0.0" sourceLinked="1"/>
        <c:tickLblPos val="none"/>
        <c:crossAx val="110439424"/>
        <c:crosses val="autoZero"/>
        <c:crossBetween val="between"/>
      </c:valAx>
      <c:spPr>
        <a:noFill/>
        <a:ln w="25401">
          <a:noFill/>
        </a:ln>
      </c:spPr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2"/>
  <c:userShapes r:id="rId3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Pt>
            <c:idx val="0"/>
            <c:spPr>
              <a:blipFill dpi="0" rotWithShape="1">
                <a:blip xmlns:r="http://schemas.openxmlformats.org/officeDocument/2006/relationships" r:embed="rId1">
                  <a:alphaModFix amt="77000"/>
                </a:blip>
                <a:srcRect/>
                <a:tile tx="0" ty="0" sx="100000" sy="100000" flip="none" algn="tl"/>
              </a:blip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Утверждено </a:t>
                    </a:r>
                    <a:r>
                      <a:rPr lang="en-US" dirty="0" smtClean="0"/>
                      <a:t>145.1</a:t>
                    </a:r>
                    <a:endParaRPr lang="ru-RU" dirty="0"/>
                  </a:p>
                </c:rich>
              </c:tx>
              <c:dLblPos val="inEnd"/>
            </c:dLbl>
            <c:numFmt formatCode="#,##0.0" sourceLinked="0"/>
            <c:txPr>
              <a:bodyPr/>
              <a:lstStyle/>
              <a:p>
                <a:pPr>
                  <a:defRPr sz="1598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52899.5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gradFill flip="none" rotWithShape="1"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1"/>
              <a:tileRect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Исполнено </a:t>
                    </a:r>
                    <a:r>
                      <a:rPr lang="en-US" dirty="0" smtClean="0"/>
                      <a:t>145.1</a:t>
                    </a:r>
                    <a:endParaRPr lang="ru-RU" dirty="0"/>
                  </a:p>
                </c:rich>
              </c:tx>
              <c:dLblPos val="inEnd"/>
            </c:dLbl>
            <c:numFmt formatCode="#,##0.0" sourceLinked="0"/>
            <c:txPr>
              <a:bodyPr/>
              <a:lstStyle/>
              <a:p>
                <a:pPr>
                  <a:defRPr sz="1598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20215.599999999897</c:v>
                </c:pt>
              </c:numCache>
            </c:numRef>
          </c:val>
        </c:ser>
        <c:overlap val="50"/>
        <c:axId val="110697472"/>
        <c:axId val="110703360"/>
      </c:barChart>
      <c:catAx>
        <c:axId val="110697472"/>
        <c:scaling>
          <c:orientation val="minMax"/>
        </c:scaling>
        <c:delete val="1"/>
        <c:axPos val="l"/>
        <c:numFmt formatCode="General" sourceLinked="1"/>
        <c:tickLblPos val="none"/>
        <c:crossAx val="110703360"/>
        <c:crosses val="autoZero"/>
        <c:auto val="1"/>
        <c:lblAlgn val="ctr"/>
        <c:lblOffset val="100"/>
      </c:catAx>
      <c:valAx>
        <c:axId val="110703360"/>
        <c:scaling>
          <c:orientation val="minMax"/>
        </c:scaling>
        <c:delete val="1"/>
        <c:axPos val="b"/>
        <c:numFmt formatCode="#,##0.0" sourceLinked="1"/>
        <c:tickLblPos val="none"/>
        <c:crossAx val="110697472"/>
        <c:crosses val="autoZero"/>
        <c:crossBetween val="between"/>
      </c:valAx>
      <c:spPr>
        <a:noFill/>
        <a:ln w="25362">
          <a:noFill/>
        </a:ln>
      </c:spPr>
    </c:plotArea>
    <c:plotVisOnly val="1"/>
    <c:dispBlanksAs val="gap"/>
  </c:chart>
  <c:txPr>
    <a:bodyPr/>
    <a:lstStyle/>
    <a:p>
      <a:pPr>
        <a:defRPr sz="1797"/>
      </a:pPr>
      <a:endParaRPr lang="ru-RU"/>
    </a:p>
  </c:txPr>
  <c:externalData r:id="rId2"/>
  <c:userShapes r:id="rId3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3.1257628853498788E-2"/>
          <c:y val="7.8222321853896506E-2"/>
          <c:w val="0.95702085949666715"/>
          <c:h val="0.84355507376540662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solidFill>
              <a:srgbClr val="5390FF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Утверждено </a:t>
                    </a:r>
                    <a:r>
                      <a:rPr lang="ru-RU" baseline="0" dirty="0" smtClean="0"/>
                      <a:t> </a:t>
                    </a:r>
                    <a:r>
                      <a:rPr lang="en-US" baseline="0" dirty="0" smtClean="0"/>
                      <a:t>6.5</a:t>
                    </a:r>
                    <a:endParaRPr lang="ru-RU" dirty="0"/>
                  </a:p>
                </c:rich>
              </c:tx>
              <c:dLblPos val="inEnd"/>
            </c:dLbl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33883.9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solidFill>
              <a:srgbClr val="AFCCFF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Исполнено
</a:t>
                    </a:r>
                    <a:r>
                      <a:rPr lang="en-US" dirty="0" smtClean="0"/>
                      <a:t>6.5</a:t>
                    </a:r>
                    <a:endParaRPr lang="ru-RU" dirty="0"/>
                  </a:p>
                </c:rich>
              </c:tx>
              <c:dLblPos val="inEnd"/>
            </c:dLbl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ctr"/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13650.3</c:v>
                </c:pt>
              </c:numCache>
            </c:numRef>
          </c:val>
        </c:ser>
        <c:overlap val="50"/>
        <c:axId val="111147648"/>
        <c:axId val="105791872"/>
      </c:barChart>
      <c:catAx>
        <c:axId val="111147648"/>
        <c:scaling>
          <c:orientation val="minMax"/>
        </c:scaling>
        <c:delete val="1"/>
        <c:axPos val="l"/>
        <c:numFmt formatCode="General" sourceLinked="1"/>
        <c:tickLblPos val="none"/>
        <c:crossAx val="105791872"/>
        <c:crosses val="autoZero"/>
        <c:auto val="1"/>
        <c:lblAlgn val="ctr"/>
        <c:lblOffset val="100"/>
      </c:catAx>
      <c:valAx>
        <c:axId val="105791872"/>
        <c:scaling>
          <c:orientation val="minMax"/>
        </c:scaling>
        <c:delete val="1"/>
        <c:axPos val="b"/>
        <c:numFmt formatCode="#,##0.0" sourceLinked="1"/>
        <c:tickLblPos val="none"/>
        <c:crossAx val="111147648"/>
        <c:crosses val="autoZero"/>
        <c:crossBetween val="between"/>
      </c:valAx>
      <c:spPr>
        <a:noFill/>
        <a:ln w="25398">
          <a:noFill/>
        </a:ln>
      </c:spPr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depthPercent val="100"/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>
                <c:manualLayout>
                  <c:x val="2.8248142710974922E-2"/>
                  <c:y val="-4.4979786923649123E-2"/>
                </c:manualLayout>
              </c:layout>
              <c:tx>
                <c:rich>
                  <a:bodyPr rot="0" vert="horz"/>
                  <a:lstStyle/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200" dirty="0">
                        <a:latin typeface="Times New Roman" pitchFamily="18" charset="0"/>
                        <a:cs typeface="Times New Roman" pitchFamily="18" charset="0"/>
                      </a:rPr>
                      <a:t>Утверждено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endParaRPr lang="ru-RU" sz="1600" dirty="0" smtClean="0"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4699,8</a:t>
                    </a:r>
                    <a:endParaRPr lang="en-US" sz="1600" dirty="0" smtClean="0"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endParaRPr lang="en-US" sz="1600" dirty="0" smtClean="0"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endParaRPr lang="ru-RU" sz="16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numFmt formatCode="#,##0.0" sourceLinked="0"/>
              <c:spPr>
                <a:scene3d>
                  <a:camera prst="orthographicFront"/>
                  <a:lightRig rig="threePt" dir="t"/>
                </a:scene3d>
                <a:sp3d>
                  <a:bevelT/>
                </a:sp3d>
              </c:spPr>
            </c:dLbl>
            <c:numFmt formatCode="#,##0.0" sourceLinked="0"/>
            <c:spPr>
              <a:scene3d>
                <a:camera prst="orthographicFront"/>
                <a:lightRig rig="threePt" dir="t"/>
              </a:scene3d>
              <a:sp3d>
                <a:bevelT/>
              </a:sp3d>
            </c:spPr>
            <c:txPr>
              <a:bodyPr rot="-5400000" vert="horz"/>
              <a:lstStyle/>
              <a:p>
                <a:pPr>
                  <a:defRPr/>
                </a:pPr>
                <a:endParaRPr lang="ru-RU"/>
              </a:p>
            </c:txPr>
            <c:showVal val="1"/>
            <c:showSerName val="1"/>
            <c:separator> </c:separator>
          </c:dLbls>
          <c:cat>
            <c:strRef>
              <c:f>Лист1!$A$2:$A$3</c:f>
              <c:strCache>
                <c:ptCount val="2"/>
                <c:pt idx="1">
                  <c:v>Категория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 formatCode="#,##0.0">
                  <c:v>4699.8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tint val="50000"/>
                    <a:satMod val="300000"/>
                  </a:schemeClr>
                </a:gs>
                <a:gs pos="35000">
                  <a:schemeClr val="accent5">
                    <a:tint val="37000"/>
                    <a:satMod val="300000"/>
                  </a:schemeClr>
                </a:gs>
                <a:gs pos="100000">
                  <a:schemeClr val="accent5">
                    <a:tint val="15000"/>
                    <a:satMod val="350000"/>
                  </a:schemeClr>
                </a:gs>
              </a:gsLst>
              <a:lin ang="16200000" scaled="1"/>
            </a:gradFill>
            <a:ln w="9526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dLbls>
            <c:dLbl>
              <c:idx val="0"/>
              <c:layout>
                <c:manualLayout>
                  <c:x val="0.11581920903954748"/>
                  <c:y val="-2.9986524615766029E-2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/>
                      <a:t>Исполнено </a:t>
                    </a:r>
                    <a:r>
                      <a:rPr lang="ru-RU" sz="1200" dirty="0" smtClean="0"/>
                      <a:t>4862,1</a:t>
                    </a:r>
                    <a:endParaRPr lang="ru-RU" dirty="0"/>
                  </a:p>
                </c:rich>
              </c:tx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SerName val="1"/>
            <c:separator> </c:separator>
          </c:dLbls>
          <c:cat>
            <c:strRef>
              <c:f>Лист1!$A$2:$A$3</c:f>
              <c:strCache>
                <c:ptCount val="2"/>
                <c:pt idx="1">
                  <c:v>Категория 2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 formatCode="#,##0.0">
                  <c:v>4862.1000000000004</c:v>
                </c:pt>
              </c:numCache>
            </c:numRef>
          </c:val>
        </c:ser>
        <c:shape val="cylinder"/>
        <c:axId val="93355008"/>
        <c:axId val="93364992"/>
        <c:axId val="0"/>
      </c:bar3DChart>
      <c:catAx>
        <c:axId val="93355008"/>
        <c:scaling>
          <c:orientation val="minMax"/>
        </c:scaling>
        <c:axPos val="b"/>
        <c:numFmt formatCode="General" sourceLinked="1"/>
        <c:tickLblPos val="nextTo"/>
        <c:crossAx val="93364992"/>
        <c:crosses val="autoZero"/>
        <c:auto val="1"/>
        <c:lblAlgn val="ctr"/>
        <c:lblOffset val="100"/>
      </c:catAx>
      <c:valAx>
        <c:axId val="93364992"/>
        <c:scaling>
          <c:orientation val="minMax"/>
        </c:scaling>
        <c:axPos val="l"/>
        <c:majorGridlines/>
        <c:numFmt formatCode="#,##0.0" sourceLinked="1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3355008"/>
        <c:crosses val="autoZero"/>
        <c:crossBetween val="between"/>
      </c:valAx>
      <c:spPr>
        <a:noFill/>
        <a:ln w="25403">
          <a:noFill/>
        </a:ln>
      </c:spPr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depthPercent val="100"/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Pt>
            <c:idx val="0"/>
            <c:spPr>
              <a:gradFill rotWithShape="1">
                <a:gsLst>
                  <a:gs pos="0">
                    <a:schemeClr val="accent5">
                      <a:shade val="51000"/>
                      <a:satMod val="130000"/>
                    </a:schemeClr>
                  </a:gs>
                  <a:gs pos="80000">
                    <a:schemeClr val="accent5">
                      <a:shade val="93000"/>
                      <a:satMod val="130000"/>
                    </a:schemeClr>
                  </a:gs>
                  <a:gs pos="100000">
                    <a:schemeClr val="accent5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>
                <c:manualLayout>
                  <c:x val="5.3671871524533996E-2"/>
                  <c:y val="1.7135377595242082E-2"/>
                </c:manualLayout>
              </c:layout>
              <c:tx>
                <c:rich>
                  <a:bodyPr rot="0" vert="horz"/>
                  <a:lstStyle/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200" dirty="0" smtClean="0">
                        <a:latin typeface="Times New Roman" pitchFamily="18" charset="0"/>
                        <a:cs typeface="Times New Roman" pitchFamily="18" charset="0"/>
                      </a:rPr>
                      <a:t>Утверждено</a:t>
                    </a:r>
                  </a:p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200" dirty="0" smtClean="0">
                        <a:latin typeface="Times New Roman" pitchFamily="18" charset="0"/>
                        <a:cs typeface="Times New Roman" pitchFamily="18" charset="0"/>
                      </a:rPr>
                      <a:t>394,5</a:t>
                    </a:r>
                    <a:endParaRPr lang="ru-RU" sz="1600" dirty="0" smtClean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numFmt formatCode="#,##0.0" sourceLinked="0"/>
              <c:spPr>
                <a:scene3d>
                  <a:camera prst="orthographicFront"/>
                  <a:lightRig rig="threePt" dir="t"/>
                </a:scene3d>
                <a:sp3d>
                  <a:bevelT/>
                </a:sp3d>
              </c:spPr>
            </c:dLbl>
            <c:numFmt formatCode="#,##0.0" sourceLinked="0"/>
            <c:spPr>
              <a:scene3d>
                <a:camera prst="orthographicFront"/>
                <a:lightRig rig="threePt" dir="t"/>
              </a:scene3d>
              <a:sp3d>
                <a:bevelT/>
              </a:sp3d>
            </c:spPr>
            <c:txPr>
              <a:bodyPr rot="-5400000" vert="horz"/>
              <a:lstStyle/>
              <a:p>
                <a:pPr>
                  <a:defRPr/>
                </a:pPr>
                <a:endParaRPr lang="ru-RU"/>
              </a:p>
            </c:txPr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2878.7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tint val="50000"/>
                    <a:satMod val="300000"/>
                  </a:schemeClr>
                </a:gs>
                <a:gs pos="35000">
                  <a:schemeClr val="accent5">
                    <a:tint val="37000"/>
                    <a:satMod val="300000"/>
                  </a:schemeClr>
                </a:gs>
                <a:gs pos="100000">
                  <a:schemeClr val="accent5">
                    <a:tint val="15000"/>
                    <a:satMod val="350000"/>
                  </a:schemeClr>
                </a:gs>
              </a:gsLst>
              <a:lin ang="16200000" scaled="1"/>
            </a:gradFill>
            <a:ln w="9526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dLbls>
            <c:dLbl>
              <c:idx val="0"/>
              <c:layout>
                <c:manualLayout>
                  <c:x val="0.11864406779661024"/>
                  <c:y val="-2.7811321111117147E-2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/>
                      <a:t>Исполнено </a:t>
                    </a:r>
                    <a:r>
                      <a:rPr lang="ru-RU" sz="1600" dirty="0" smtClean="0"/>
                      <a:t>408,0</a:t>
                    </a:r>
                    <a:endParaRPr lang="en-US" sz="1600" dirty="0" smtClean="0"/>
                  </a:p>
                  <a:p>
                    <a:endParaRPr lang="ru-RU" dirty="0"/>
                  </a:p>
                </c:rich>
              </c:tx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6929.7</c:v>
                </c:pt>
              </c:numCache>
            </c:numRef>
          </c:val>
        </c:ser>
        <c:shape val="cylinder"/>
        <c:axId val="93506560"/>
        <c:axId val="93655808"/>
        <c:axId val="0"/>
      </c:bar3DChart>
      <c:catAx>
        <c:axId val="93506560"/>
        <c:scaling>
          <c:orientation val="minMax"/>
        </c:scaling>
        <c:axPos val="b"/>
        <c:numFmt formatCode="General" sourceLinked="1"/>
        <c:tickLblPos val="nextTo"/>
        <c:crossAx val="93655808"/>
        <c:crosses val="autoZero"/>
        <c:auto val="1"/>
        <c:lblAlgn val="ctr"/>
        <c:lblOffset val="100"/>
      </c:catAx>
      <c:valAx>
        <c:axId val="93655808"/>
        <c:scaling>
          <c:orientation val="minMax"/>
        </c:scaling>
        <c:axPos val="l"/>
        <c:majorGridlines/>
        <c:numFmt formatCode="#,##0.0" sourceLinked="1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3506560"/>
        <c:crosses val="autoZero"/>
        <c:crossBetween val="between"/>
      </c:valAx>
      <c:spPr>
        <a:noFill/>
        <a:ln w="25403">
          <a:noFill/>
        </a:ln>
      </c:spPr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depthPercent val="100"/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>
                <c:manualLayout>
                  <c:x val="2.8248142710974949E-2"/>
                  <c:y val="-3.4270313846589816E-2"/>
                </c:manualLayout>
              </c:layout>
              <c:tx>
                <c:rich>
                  <a:bodyPr rot="0" vert="horz"/>
                  <a:lstStyle/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200" dirty="0">
                        <a:latin typeface="Times New Roman" pitchFamily="18" charset="0"/>
                        <a:cs typeface="Times New Roman" pitchFamily="18" charset="0"/>
                      </a:rPr>
                      <a:t>Утверждено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endParaRPr lang="ru-RU" sz="1600" dirty="0" smtClean="0"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7020,6</a:t>
                    </a:r>
                    <a:endParaRPr lang="en-US" sz="1600" dirty="0" smtClean="0"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endParaRPr lang="ru-RU" sz="16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numFmt formatCode="#,##0.0" sourceLinked="0"/>
              <c:spPr>
                <a:scene3d>
                  <a:camera prst="orthographicFront"/>
                  <a:lightRig rig="threePt" dir="t"/>
                </a:scene3d>
                <a:sp3d>
                  <a:bevelT/>
                </a:sp3d>
              </c:spPr>
            </c:dLbl>
            <c:numFmt formatCode="#,##0.0" sourceLinked="0"/>
            <c:spPr>
              <a:scene3d>
                <a:camera prst="orthographicFront"/>
                <a:lightRig rig="threePt" dir="t"/>
              </a:scene3d>
              <a:sp3d>
                <a:bevelT/>
              </a:sp3d>
            </c:spPr>
            <c:txPr>
              <a:bodyPr rot="-5400000" vert="horz"/>
              <a:lstStyle/>
              <a:p>
                <a:pPr>
                  <a:defRPr/>
                </a:pPr>
                <a:endParaRPr lang="ru-RU"/>
              </a:p>
            </c:txPr>
            <c:showVal val="1"/>
            <c:showSerName val="1"/>
            <c:separator> </c:separator>
          </c:dLbls>
          <c:cat>
            <c:strRef>
              <c:f>Лист1!$A$2:$A$3</c:f>
              <c:strCache>
                <c:ptCount val="2"/>
                <c:pt idx="1">
                  <c:v>Категория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 formatCode="#,##0.0">
                  <c:v>7020.6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tint val="50000"/>
                    <a:satMod val="300000"/>
                  </a:schemeClr>
                </a:gs>
                <a:gs pos="35000">
                  <a:schemeClr val="accent5">
                    <a:tint val="37000"/>
                    <a:satMod val="300000"/>
                  </a:schemeClr>
                </a:gs>
                <a:gs pos="100000">
                  <a:schemeClr val="accent5">
                    <a:tint val="15000"/>
                    <a:satMod val="350000"/>
                  </a:schemeClr>
                </a:gs>
              </a:gsLst>
              <a:lin ang="16200000" scaled="1"/>
            </a:gradFill>
            <a:ln w="9526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dLbls>
            <c:dLbl>
              <c:idx val="0"/>
              <c:layout>
                <c:manualLayout>
                  <c:x val="0.16666644423684326"/>
                  <c:y val="-2.5702813412416203E-2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 smtClean="0"/>
                      <a:t>Исполнено15608,3</a:t>
                    </a:r>
                    <a:endParaRPr lang="ru-RU" dirty="0"/>
                  </a:p>
                </c:rich>
              </c:tx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SerName val="1"/>
            <c:separator> </c:separator>
          </c:dLbls>
          <c:cat>
            <c:strRef>
              <c:f>Лист1!$A$2:$A$3</c:f>
              <c:strCache>
                <c:ptCount val="2"/>
                <c:pt idx="1">
                  <c:v>Категория 2</c:v>
                </c:pt>
              </c:strCache>
            </c:strRef>
          </c:cat>
          <c:val>
            <c:numRef>
              <c:f>Лист1!$C$2:$C$2</c:f>
              <c:numCache>
                <c:formatCode>#,##0.0</c:formatCode>
                <c:ptCount val="1"/>
                <c:pt idx="0">
                  <c:v>5608.3</c:v>
                </c:pt>
              </c:numCache>
            </c:numRef>
          </c:val>
        </c:ser>
        <c:shape val="cylinder"/>
        <c:axId val="93809280"/>
        <c:axId val="93823360"/>
        <c:axId val="0"/>
      </c:bar3DChart>
      <c:catAx>
        <c:axId val="93809280"/>
        <c:scaling>
          <c:orientation val="minMax"/>
        </c:scaling>
        <c:axPos val="b"/>
        <c:numFmt formatCode="General" sourceLinked="1"/>
        <c:tickLblPos val="nextTo"/>
        <c:crossAx val="93823360"/>
        <c:crosses val="autoZero"/>
        <c:auto val="1"/>
        <c:lblAlgn val="ctr"/>
        <c:lblOffset val="100"/>
      </c:catAx>
      <c:valAx>
        <c:axId val="93823360"/>
        <c:scaling>
          <c:orientation val="minMax"/>
        </c:scaling>
        <c:axPos val="l"/>
        <c:majorGridlines/>
        <c:numFmt formatCode="#,##0.0" sourceLinked="1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3809280"/>
        <c:crosses val="autoZero"/>
        <c:crossBetween val="between"/>
      </c:valAx>
      <c:spPr>
        <a:noFill/>
        <a:ln w="25403">
          <a:noFill/>
        </a:ln>
      </c:spPr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rotY val="180"/>
      <c:perspective val="30"/>
    </c:view3D>
    <c:plotArea>
      <c:layout>
        <c:manualLayout>
          <c:layoutTarget val="inner"/>
          <c:xMode val="edge"/>
          <c:yMode val="edge"/>
          <c:x val="7.7777777777777779E-2"/>
          <c:y val="1.3822897335807808E-2"/>
          <c:w val="0.84444444444444777"/>
          <c:h val="0.8284392931038202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spPr>
              <a:gradFill rotWithShape="1">
                <a:gsLst>
                  <a:gs pos="0">
                    <a:schemeClr val="accent2">
                      <a:tint val="50000"/>
                      <a:satMod val="300000"/>
                    </a:schemeClr>
                  </a:gs>
                  <a:gs pos="35000">
                    <a:schemeClr val="accent2">
                      <a:tint val="37000"/>
                      <a:satMod val="300000"/>
                    </a:schemeClr>
                  </a:gs>
                  <a:gs pos="100000">
                    <a:schemeClr val="accent2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2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1"/>
            <c:spPr>
              <a:gradFill rotWithShape="1">
                <a:gsLst>
                  <a:gs pos="0">
                    <a:schemeClr val="accent1">
                      <a:tint val="50000"/>
                      <a:satMod val="300000"/>
                    </a:schemeClr>
                  </a:gs>
                  <a:gs pos="35000">
                    <a:schemeClr val="accent1">
                      <a:tint val="37000"/>
                      <a:satMod val="300000"/>
                    </a:schemeClr>
                  </a:gs>
                  <a:gs pos="100000">
                    <a:schemeClr val="accent1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1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2"/>
            <c:spPr>
              <a:gradFill rotWithShape="1">
                <a:gsLst>
                  <a:gs pos="0">
                    <a:schemeClr val="accent3">
                      <a:tint val="50000"/>
                      <a:satMod val="300000"/>
                    </a:schemeClr>
                  </a:gs>
                  <a:gs pos="35000">
                    <a:schemeClr val="accent3">
                      <a:tint val="37000"/>
                      <a:satMod val="300000"/>
                    </a:schemeClr>
                  </a:gs>
                  <a:gs pos="100000">
                    <a:schemeClr val="accent3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3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3"/>
            <c:spPr>
              <a:gradFill rotWithShape="1">
                <a:gsLst>
                  <a:gs pos="0">
                    <a:schemeClr val="accent4">
                      <a:tint val="50000"/>
                      <a:satMod val="300000"/>
                    </a:schemeClr>
                  </a:gs>
                  <a:gs pos="35000">
                    <a:schemeClr val="accent4">
                      <a:tint val="37000"/>
                      <a:satMod val="300000"/>
                    </a:schemeClr>
                  </a:gs>
                  <a:gs pos="100000">
                    <a:schemeClr val="accent4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4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4"/>
            <c:spPr>
              <a:gradFill rotWithShape="1">
                <a:gsLst>
                  <a:gs pos="0">
                    <a:schemeClr val="accent5">
                      <a:tint val="50000"/>
                      <a:satMod val="300000"/>
                    </a:schemeClr>
                  </a:gs>
                  <a:gs pos="35000">
                    <a:schemeClr val="accent5">
                      <a:tint val="37000"/>
                      <a:satMod val="300000"/>
                    </a:schemeClr>
                  </a:gs>
                  <a:gs pos="100000">
                    <a:schemeClr val="accent5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5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5"/>
            <c:spPr>
              <a:gradFill rotWithShape="1">
                <a:gsLst>
                  <a:gs pos="0">
                    <a:schemeClr val="accent6">
                      <a:tint val="50000"/>
                      <a:satMod val="300000"/>
                    </a:schemeClr>
                  </a:gs>
                  <a:gs pos="35000">
                    <a:schemeClr val="accent6">
                      <a:tint val="37000"/>
                      <a:satMod val="300000"/>
                    </a:schemeClr>
                  </a:gs>
                  <a:gs pos="100000">
                    <a:schemeClr val="accent6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6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6"/>
            <c:spPr>
              <a:solidFill>
                <a:srgbClr val="92D05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7"/>
            <c:spPr>
              <a:solidFill>
                <a:srgbClr val="5390FF"/>
              </a:solidFill>
            </c:spPr>
          </c:dPt>
          <c:dLbls>
            <c:dLbl>
              <c:idx val="0"/>
              <c:layout>
                <c:manualLayout>
                  <c:x val="7.3611111111111113E-2"/>
                  <c:y val="-0.29206265883431237"/>
                </c:manualLayout>
              </c:layout>
              <c:tx>
                <c:rich>
                  <a:bodyPr/>
                  <a:lstStyle/>
                  <a:p>
                    <a:r>
                      <a:rPr lang="en-US" b="1" dirty="0"/>
                      <a:t>0100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6878,8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32,2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Val val="1"/>
              <c:showCatName val="1"/>
              <c:showPercent val="1"/>
              <c:separator>
</c:separator>
            </c:dLbl>
            <c:dLbl>
              <c:idx val="1"/>
              <c:layout>
                <c:manualLayout>
                  <c:x val="-0.13194444444444614"/>
                  <c:y val="0.1079361841684266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0</a:t>
                    </a:r>
                    <a:r>
                      <a:rPr lang="ru-RU" b="1" dirty="0" smtClean="0"/>
                      <a:t>2</a:t>
                    </a:r>
                    <a:r>
                      <a:rPr lang="en-US" b="1" dirty="0" smtClean="0"/>
                      <a:t>00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240,2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1,1</a:t>
                    </a:r>
                    <a:endParaRPr lang="en-US" dirty="0"/>
                  </a:p>
                </c:rich>
              </c:tx>
              <c:dLblPos val="bestFit"/>
              <c:showVal val="1"/>
              <c:showCatName val="1"/>
              <c:showPercent val="1"/>
              <c:separator>
</c:separator>
            </c:dLbl>
            <c:dLbl>
              <c:idx val="2"/>
              <c:layout>
                <c:manualLayout>
                  <c:x val="-9.8202099737532841E-2"/>
                  <c:y val="-9.5238095238095247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0</a:t>
                    </a:r>
                    <a:r>
                      <a:rPr lang="ru-RU" b="1" dirty="0" smtClean="0"/>
                      <a:t>300</a:t>
                    </a:r>
                  </a:p>
                  <a:p>
                    <a:r>
                      <a:rPr lang="ru-RU" dirty="0" smtClean="0"/>
                      <a:t>33,0</a:t>
                    </a:r>
                    <a:r>
                      <a:rPr lang="en-US" dirty="0"/>
                      <a:t>
</a:t>
                    </a:r>
                    <a:r>
                      <a:rPr lang="en-US" dirty="0" smtClean="0"/>
                      <a:t>0.</a:t>
                    </a:r>
                    <a:r>
                      <a:rPr lang="ru-RU" dirty="0" smtClean="0"/>
                      <a:t>1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Val val="1"/>
              <c:showCatName val="1"/>
              <c:showPercent val="1"/>
              <c:separator>
</c:separator>
            </c:dLbl>
            <c:dLbl>
              <c:idx val="3"/>
              <c:layout>
                <c:manualLayout>
                  <c:x val="5.9722112860892414E-2"/>
                  <c:y val="0.1142860475773862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0400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2843,2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13,3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Val val="1"/>
              <c:showCatName val="1"/>
              <c:showPercent val="1"/>
              <c:separator>
</c:separator>
            </c:dLbl>
            <c:dLbl>
              <c:idx val="4"/>
              <c:layout>
                <c:manualLayout>
                  <c:x val="-0.11805566491688556"/>
                  <c:y val="8.2539182602174688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0</a:t>
                    </a:r>
                    <a:r>
                      <a:rPr lang="ru-RU" b="1" dirty="0" smtClean="0"/>
                      <a:t>500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2419,2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11,3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Val val="1"/>
              <c:showCatName val="1"/>
              <c:showPercent val="1"/>
              <c:separator>
</c:separator>
            </c:dLbl>
            <c:dLbl>
              <c:idx val="5"/>
              <c:layout>
                <c:manualLayout>
                  <c:x val="0.22222222222222221"/>
                  <c:y val="-2.9629629629629773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0800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9002,3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42,1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Val val="1"/>
              <c:showCatName val="1"/>
              <c:showPercent val="1"/>
              <c:separator>
</c:separator>
            </c:dLbl>
            <c:dLbl>
              <c:idx val="6"/>
              <c:layout>
                <c:manualLayout>
                  <c:x val="0.23888888888888898"/>
                  <c:y val="4.6560679915010721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1</a:t>
                    </a:r>
                    <a:r>
                      <a:rPr lang="ru-RU" b="1" dirty="0" smtClean="0"/>
                      <a:t>0</a:t>
                    </a:r>
                    <a:r>
                      <a:rPr lang="en-US" b="1" dirty="0" smtClean="0"/>
                      <a:t>00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145,1</a:t>
                    </a:r>
                    <a:r>
                      <a:rPr lang="en-US" dirty="0"/>
                      <a:t>
</a:t>
                    </a:r>
                    <a:r>
                      <a:rPr lang="en-US" dirty="0" smtClean="0"/>
                      <a:t>0.</a:t>
                    </a:r>
                    <a:r>
                      <a:rPr lang="ru-RU" dirty="0" smtClean="0"/>
                      <a:t>7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Val val="1"/>
              <c:showCatName val="1"/>
              <c:showPercent val="1"/>
              <c:separator>
</c:separator>
            </c:dLbl>
            <c:dLbl>
              <c:idx val="7"/>
              <c:layout>
                <c:manualLayout>
                  <c:x val="0.13055555555555537"/>
                  <c:y val="9.3121359830021247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/>
                      <a:t>1100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6,5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0,03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Val val="1"/>
              <c:showCatName val="1"/>
              <c:showPercent val="1"/>
              <c:separator>
</c:separator>
            </c:dLbl>
            <c:dLbl>
              <c:idx val="8"/>
              <c:layout>
                <c:manualLayout>
                  <c:x val="3.6111111111111212E-2"/>
                  <c:y val="8.888862225635120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0705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26,2</a:t>
                    </a:r>
                  </a:p>
                  <a:p>
                    <a:r>
                      <a:rPr lang="ru-RU" dirty="0" smtClean="0"/>
                      <a:t>0,1%</a:t>
                    </a:r>
                    <a:endParaRPr lang="en-US" dirty="0"/>
                  </a:p>
                </c:rich>
              </c:tx>
              <c:dLblPos val="bestFit"/>
              <c:showVal val="1"/>
              <c:showCatName val="1"/>
              <c:showPercent val="1"/>
              <c:separator>
</c:separator>
            </c:dLbl>
            <c:dLbl>
              <c:idx val="9"/>
              <c:layout>
                <c:manualLayout>
                  <c:x val="-0.20972222222222314"/>
                  <c:y val="8.8888622256351205E-2"/>
                </c:manualLayout>
              </c:layout>
              <c:dLblPos val="bestFit"/>
              <c:showVal val="1"/>
              <c:showCatName val="1"/>
              <c:showPercent val="1"/>
              <c:separator>
</c:separator>
            </c:dLbl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Val val="1"/>
            <c:showCatName val="1"/>
            <c:showPercent val="1"/>
            <c:separator>
</c:separator>
            <c:showLeaderLines val="1"/>
          </c:dLbls>
          <c:cat>
            <c:strRef>
              <c:f>Лист1!$A$2:$A$11</c:f>
              <c:strCache>
                <c:ptCount val="9"/>
                <c:pt idx="0">
                  <c:v>0100</c:v>
                </c:pt>
                <c:pt idx="1">
                  <c:v>0200</c:v>
                </c:pt>
                <c:pt idx="2">
                  <c:v>0300</c:v>
                </c:pt>
                <c:pt idx="3">
                  <c:v>0400</c:v>
                </c:pt>
                <c:pt idx="4">
                  <c:v>0500</c:v>
                </c:pt>
                <c:pt idx="5">
                  <c:v>0800</c:v>
                </c:pt>
                <c:pt idx="6">
                  <c:v>1000</c:v>
                </c:pt>
                <c:pt idx="7">
                  <c:v>1100</c:v>
                </c:pt>
                <c:pt idx="8">
                  <c:v>0705</c:v>
                </c:pt>
              </c:strCache>
            </c:strRef>
          </c:cat>
          <c:val>
            <c:numRef>
              <c:f>Лист1!$B$2:$B$11</c:f>
              <c:numCache>
                <c:formatCode>#,##0.0</c:formatCode>
                <c:ptCount val="10"/>
                <c:pt idx="0">
                  <c:v>6678.8</c:v>
                </c:pt>
                <c:pt idx="1">
                  <c:v>240.2</c:v>
                </c:pt>
                <c:pt idx="2">
                  <c:v>33</c:v>
                </c:pt>
                <c:pt idx="3">
                  <c:v>2843.2</c:v>
                </c:pt>
                <c:pt idx="4">
                  <c:v>2419.1999999999998</c:v>
                </c:pt>
                <c:pt idx="5">
                  <c:v>9002.2999999999975</c:v>
                </c:pt>
                <c:pt idx="6">
                  <c:v>145.1</c:v>
                </c:pt>
                <c:pt idx="7">
                  <c:v>6.5</c:v>
                </c:pt>
                <c:pt idx="8">
                  <c:v>26.2</c:v>
                </c:pt>
              </c:numCache>
            </c:numRef>
          </c:val>
        </c:ser>
      </c:pie3DChart>
      <c:spPr>
        <a:noFill/>
        <a:ln w="25399">
          <a:noFill/>
        </a:ln>
      </c:spPr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0"/>
          <c:y val="0.18791681809004654"/>
          <c:w val="0.95794514626178928"/>
          <c:h val="0.80783957962064645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Pt>
            <c:idx val="0"/>
            <c:spPr>
              <a:gradFill flip="none"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Утверждено
</a:t>
                    </a:r>
                    <a:r>
                      <a:rPr lang="ru-RU" dirty="0" smtClean="0"/>
                      <a:t>6724,2</a:t>
                    </a:r>
                    <a:endParaRPr lang="ru-RU" dirty="0"/>
                  </a:p>
                </c:rich>
              </c:tx>
              <c:dLblPos val="inEnd"/>
              <c:showVal val="1"/>
              <c:showSerName val="1"/>
              <c:separator>
</c:separator>
            </c:dLbl>
            <c:numFmt formatCode="#,##0.0" sourceLinked="0"/>
            <c:dLblPos val="inEnd"/>
            <c:showVal val="1"/>
            <c:showSerName val="1"/>
            <c:separator>
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99177.7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gradFill flip="none"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5400000" scaled="1"/>
              <a:tileRect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Pt>
            <c:idx val="0"/>
            <c:spPr>
              <a:gradFill flip="none" rotWithShape="1">
                <a:gsLst>
                  <a:gs pos="0">
                    <a:schemeClr val="accent2">
                      <a:tint val="50000"/>
                      <a:satMod val="300000"/>
                    </a:schemeClr>
                  </a:gs>
                  <a:gs pos="35000">
                    <a:schemeClr val="accent2">
                      <a:tint val="37000"/>
                      <a:satMod val="300000"/>
                    </a:schemeClr>
                  </a:gs>
                  <a:gs pos="100000">
                    <a:schemeClr val="accent2">
                      <a:tint val="15000"/>
                      <a:satMod val="350000"/>
                    </a:schemeClr>
                  </a:gs>
                </a:gsLst>
                <a:lin ang="5400000" scaled="1"/>
                <a:tileRect/>
              </a:gradFill>
              <a:ln w="9529" cap="flat" cmpd="sng" algn="ctr">
                <a:solidFill>
                  <a:schemeClr val="accent2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0"/>
              <c:layout>
                <c:manualLayout>
                  <c:x val="-0.14957219544325381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Исполнено
</a:t>
                    </a:r>
                    <a:r>
                      <a:rPr lang="ru-RU" dirty="0" smtClean="0"/>
                      <a:t>6678,8</a:t>
                    </a:r>
                    <a:endParaRPr lang="ru-RU" dirty="0"/>
                  </a:p>
                </c:rich>
              </c:tx>
              <c:dLblPos val="outEnd"/>
              <c:showVal val="1"/>
              <c:showSerName val="1"/>
              <c:separator>
</c:separator>
            </c:dLbl>
            <c:numFmt formatCode="#,##0.0" sourceLinked="0"/>
            <c:dLblPos val="inEnd"/>
            <c:showVal val="1"/>
            <c:showSerName val="1"/>
            <c:separator>
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58348.2</c:v>
                </c:pt>
              </c:numCache>
            </c:numRef>
          </c:val>
        </c:ser>
        <c:overlap val="50"/>
        <c:axId val="95786112"/>
        <c:axId val="95787648"/>
      </c:barChart>
      <c:catAx>
        <c:axId val="95786112"/>
        <c:scaling>
          <c:orientation val="minMax"/>
        </c:scaling>
        <c:delete val="1"/>
        <c:axPos val="l"/>
        <c:numFmt formatCode="General" sourceLinked="1"/>
        <c:tickLblPos val="none"/>
        <c:crossAx val="95787648"/>
        <c:crosses val="autoZero"/>
        <c:auto val="1"/>
        <c:lblAlgn val="ctr"/>
        <c:lblOffset val="100"/>
      </c:catAx>
      <c:valAx>
        <c:axId val="95787648"/>
        <c:scaling>
          <c:orientation val="minMax"/>
        </c:scaling>
        <c:delete val="1"/>
        <c:axPos val="b"/>
        <c:numFmt formatCode="#,##0.0" sourceLinked="1"/>
        <c:tickLblPos val="none"/>
        <c:crossAx val="95786112"/>
        <c:crosses val="autoZero"/>
        <c:crossBetween val="between"/>
      </c:valAx>
      <c:spPr>
        <a:noFill/>
        <a:ln w="25410">
          <a:noFill/>
        </a:ln>
      </c:spPr>
    </c:plotArea>
    <c:plotVisOnly val="1"/>
    <c:dispBlanksAs val="gap"/>
  </c:chart>
  <c:txPr>
    <a:bodyPr/>
    <a:lstStyle/>
    <a:p>
      <a:pPr>
        <a:defRPr sz="1601">
          <a:latin typeface="Times New Roman" pitchFamily="18" charset="0"/>
          <a:cs typeface="Times New Roman" pitchFamily="18" charset="0"/>
        </a:defRPr>
      </a:pPr>
      <a:endParaRPr lang="ru-RU"/>
    </a:p>
  </c:txPr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2.0160318547464216E-2"/>
          <c:y val="3.4074104766645595E-2"/>
          <c:w val="0.95967936290507594"/>
          <c:h val="0.96592586232882627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solidFill>
              <a:srgbClr val="5390FF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Pt>
            <c:idx val="0"/>
            <c:spPr>
              <a:solidFill>
                <a:srgbClr val="5390FF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Утверждено
</a:t>
                    </a:r>
                    <a:r>
                      <a:rPr lang="ru-RU" dirty="0" smtClean="0"/>
                      <a:t>240,2</a:t>
                    </a:r>
                    <a:endParaRPr lang="ru-RU" dirty="0"/>
                  </a:p>
                </c:rich>
              </c:tx>
              <c:dLblPos val="inEnd"/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
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16072.9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dPt>
            <c:idx val="0"/>
            <c:spPr>
              <a:gradFill rotWithShape="1">
                <a:gsLst>
                  <a:gs pos="0">
                    <a:schemeClr val="accent1">
                      <a:tint val="50000"/>
                      <a:satMod val="300000"/>
                    </a:schemeClr>
                  </a:gs>
                  <a:gs pos="35000">
                    <a:schemeClr val="accent1">
                      <a:tint val="37000"/>
                      <a:satMod val="300000"/>
                    </a:schemeClr>
                  </a:gs>
                  <a:gs pos="100000">
                    <a:schemeClr val="accent1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4" cap="flat" cmpd="sng" algn="ctr">
                <a:solidFill>
                  <a:schemeClr val="accent1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0"/>
              <c:layout>
                <c:manualLayout>
                  <c:x val="-0.14700573798419739"/>
                  <c:y val="2.1352313167259853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Исполнено
</a:t>
                    </a:r>
                    <a:r>
                      <a:rPr lang="ru-RU" dirty="0" smtClean="0"/>
                      <a:t>240,2</a:t>
                    </a:r>
                    <a:endParaRPr lang="ru-RU" dirty="0"/>
                  </a:p>
                </c:rich>
              </c:tx>
              <c:dLblPos val="outEnd"/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
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11110.7</c:v>
                </c:pt>
              </c:numCache>
            </c:numRef>
          </c:val>
        </c:ser>
        <c:overlap val="50"/>
        <c:axId val="96002816"/>
        <c:axId val="96004352"/>
      </c:barChart>
      <c:catAx>
        <c:axId val="96002816"/>
        <c:scaling>
          <c:orientation val="minMax"/>
        </c:scaling>
        <c:delete val="1"/>
        <c:axPos val="l"/>
        <c:numFmt formatCode="General" sourceLinked="1"/>
        <c:tickLblPos val="none"/>
        <c:crossAx val="96004352"/>
        <c:crosses val="autoZero"/>
        <c:auto val="1"/>
        <c:lblAlgn val="ctr"/>
        <c:lblOffset val="100"/>
      </c:catAx>
      <c:valAx>
        <c:axId val="96004352"/>
        <c:scaling>
          <c:orientation val="minMax"/>
        </c:scaling>
        <c:delete val="1"/>
        <c:axPos val="b"/>
        <c:numFmt formatCode="#,##0.0" sourceLinked="1"/>
        <c:tickLblPos val="none"/>
        <c:crossAx val="96002816"/>
        <c:crosses val="autoZero"/>
        <c:crossBetween val="between"/>
      </c:valAx>
      <c:spPr>
        <a:noFill/>
        <a:ln w="25398">
          <a:noFill/>
        </a:ln>
      </c:spPr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2.0160318547464216E-2"/>
          <c:y val="3.4074104766645595E-2"/>
          <c:w val="0.95967936290507616"/>
          <c:h val="0.96592586232882682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solidFill>
              <a:srgbClr val="5390FF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Pt>
            <c:idx val="0"/>
            <c:spPr>
              <a:solidFill>
                <a:srgbClr val="5390FF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>
                <c:manualLayout>
                  <c:x val="-0.15794731952971125"/>
                  <c:y val="2.1352313167259902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Утверждено
</a:t>
                    </a:r>
                    <a:r>
                      <a:rPr lang="ru-RU" dirty="0" smtClean="0"/>
                      <a:t>33,4</a:t>
                    </a:r>
                    <a:endParaRPr lang="ru-RU" dirty="0"/>
                  </a:p>
                </c:rich>
              </c:tx>
              <c:dLblPos val="outEnd"/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
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16072.9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dPt>
            <c:idx val="0"/>
            <c:spPr>
              <a:gradFill rotWithShape="1">
                <a:gsLst>
                  <a:gs pos="0">
                    <a:schemeClr val="accent1">
                      <a:tint val="50000"/>
                      <a:satMod val="300000"/>
                    </a:schemeClr>
                  </a:gs>
                  <a:gs pos="35000">
                    <a:schemeClr val="accent1">
                      <a:tint val="37000"/>
                      <a:satMod val="300000"/>
                    </a:schemeClr>
                  </a:gs>
                  <a:gs pos="100000">
                    <a:schemeClr val="accent1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4" cap="flat" cmpd="sng" algn="ctr">
                <a:solidFill>
                  <a:schemeClr val="accent1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0"/>
              <c:layout>
                <c:manualLayout>
                  <c:x val="-0.147005737984197"/>
                  <c:y val="2.1352313167259794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Исполнено
</a:t>
                    </a:r>
                    <a:r>
                      <a:rPr lang="ru-RU" dirty="0" smtClean="0"/>
                      <a:t>33</a:t>
                    </a:r>
                    <a:endParaRPr lang="ru-RU" dirty="0"/>
                  </a:p>
                </c:rich>
              </c:tx>
              <c:dLblPos val="outEnd"/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
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11110.7</c:v>
                </c:pt>
              </c:numCache>
            </c:numRef>
          </c:val>
        </c:ser>
        <c:overlap val="50"/>
        <c:axId val="96145792"/>
        <c:axId val="96147328"/>
      </c:barChart>
      <c:catAx>
        <c:axId val="96145792"/>
        <c:scaling>
          <c:orientation val="minMax"/>
        </c:scaling>
        <c:delete val="1"/>
        <c:axPos val="l"/>
        <c:numFmt formatCode="General" sourceLinked="1"/>
        <c:tickLblPos val="none"/>
        <c:crossAx val="96147328"/>
        <c:crosses val="autoZero"/>
        <c:auto val="1"/>
        <c:lblAlgn val="ctr"/>
        <c:lblOffset val="100"/>
      </c:catAx>
      <c:valAx>
        <c:axId val="96147328"/>
        <c:scaling>
          <c:orientation val="minMax"/>
        </c:scaling>
        <c:delete val="1"/>
        <c:axPos val="b"/>
        <c:numFmt formatCode="#,##0.0" sourceLinked="1"/>
        <c:tickLblPos val="none"/>
        <c:crossAx val="96145792"/>
        <c:crosses val="autoZero"/>
        <c:crossBetween val="between"/>
      </c:valAx>
      <c:spPr>
        <a:noFill/>
        <a:ln w="25398">
          <a:noFill/>
        </a:ln>
      </c:spPr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1.198499139345512E-2"/>
          <c:y val="3.8095333321668111E-2"/>
          <c:w val="0.95605503155733162"/>
          <c:h val="0.92380933335666371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 w="9511" cap="flat" cmpd="sng" algn="ctr">
              <a:solidFill>
                <a:schemeClr val="accent3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>
                <c:manualLayout>
                  <c:x val="-0.19823911955977991"/>
                  <c:y val="4.4444444444444488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Утверждено </a:t>
                    </a:r>
                    <a:r>
                      <a:rPr lang="en-US" dirty="0" smtClean="0"/>
                      <a:t>3354.8</a:t>
                    </a:r>
                    <a:endParaRPr lang="ru-RU" dirty="0"/>
                  </a:p>
                </c:rich>
              </c:tx>
              <c:dLblPos val="outEnd"/>
            </c:dLbl>
            <c:numFmt formatCode="#,##0.0" sourceLinked="0"/>
            <c:txPr>
              <a:bodyPr/>
              <a:lstStyle/>
              <a:p>
                <a:pPr>
                  <a:defRPr sz="1598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
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58272.3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50000"/>
                    <a:satMod val="300000"/>
                  </a:schemeClr>
                </a:gs>
                <a:gs pos="35000">
                  <a:schemeClr val="accent3">
                    <a:tint val="37000"/>
                    <a:satMod val="300000"/>
                  </a:schemeClr>
                </a:gs>
                <a:gs pos="100000">
                  <a:schemeClr val="accent3">
                    <a:tint val="15000"/>
                    <a:satMod val="350000"/>
                  </a:schemeClr>
                </a:gs>
              </a:gsLst>
              <a:lin ang="16200000" scaled="1"/>
            </a:gradFill>
            <a:ln w="9511" cap="flat" cmpd="sng" algn="ctr">
              <a:solidFill>
                <a:schemeClr val="accent3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>
                <c:manualLayout>
                  <c:x val="-0.1983591795897949"/>
                  <c:y val="1.9047619047619067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Исполнено
</a:t>
                    </a:r>
                    <a:r>
                      <a:rPr lang="en-US" dirty="0" smtClean="0"/>
                      <a:t>2843.2</a:t>
                    </a:r>
                    <a:endParaRPr lang="ru-RU" dirty="0"/>
                  </a:p>
                </c:rich>
              </c:tx>
              <c:dLblPos val="outEnd"/>
            </c:dLbl>
            <c:numFmt formatCode="#,##0.0" sourceLinked="0"/>
            <c:txPr>
              <a:bodyPr/>
              <a:lstStyle/>
              <a:p>
                <a:pPr>
                  <a:defRPr sz="1598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
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27470.1</c:v>
                </c:pt>
              </c:numCache>
            </c:numRef>
          </c:val>
        </c:ser>
        <c:overlap val="50"/>
        <c:axId val="96418816"/>
        <c:axId val="96568064"/>
      </c:barChart>
      <c:catAx>
        <c:axId val="96418816"/>
        <c:scaling>
          <c:orientation val="minMax"/>
        </c:scaling>
        <c:delete val="1"/>
        <c:axPos val="l"/>
        <c:numFmt formatCode="General" sourceLinked="1"/>
        <c:tickLblPos val="none"/>
        <c:crossAx val="96568064"/>
        <c:crosses val="autoZero"/>
        <c:auto val="1"/>
        <c:lblAlgn val="ctr"/>
        <c:lblOffset val="100"/>
      </c:catAx>
      <c:valAx>
        <c:axId val="96568064"/>
        <c:scaling>
          <c:orientation val="minMax"/>
        </c:scaling>
        <c:delete val="1"/>
        <c:axPos val="b"/>
        <c:numFmt formatCode="#,##0.0" sourceLinked="1"/>
        <c:tickLblPos val="none"/>
        <c:crossAx val="96418816"/>
        <c:crosses val="autoZero"/>
        <c:crossBetween val="between"/>
      </c:valAx>
      <c:spPr>
        <a:noFill/>
        <a:ln w="25362">
          <a:noFill/>
        </a:ln>
      </c:spPr>
    </c:plotArea>
    <c:plotVisOnly val="1"/>
    <c:dispBlanksAs val="gap"/>
  </c:chart>
  <c:txPr>
    <a:bodyPr/>
    <a:lstStyle/>
    <a:p>
      <a:pPr>
        <a:defRPr sz="1797"/>
      </a:pPr>
      <a:endParaRPr lang="ru-RU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0.02151</cdr:x>
      <cdr:y>0.11539</cdr:y>
    </cdr:from>
    <cdr:to>
      <cdr:x>0.98925</cdr:x>
      <cdr:y>0.26923</cdr:y>
    </cdr:to>
    <cdr:sp macro="" textlink="">
      <cdr:nvSpPr>
        <cdr:cNvPr id="2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142876" y="214314"/>
          <a:ext cx="6429378" cy="28573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threePt" dir="t">
            <a:rot lat="0" lon="0" rev="1200000"/>
          </a:lightRig>
        </a:scene3d>
        <a:sp3d xmlns:a="http://schemas.openxmlformats.org/drawingml/2006/main">
          <a:bevelT w="63500" h="25400"/>
        </a:sp3d>
      </cdr:spPr>
      <cdr:style>
        <a:lnRef xmlns:a="http://schemas.openxmlformats.org/drawingml/2006/main" idx="0">
          <a:schemeClr val="accent5"/>
        </a:lnRef>
        <a:fillRef xmlns:a="http://schemas.openxmlformats.org/drawingml/2006/main" idx="3">
          <a:schemeClr val="accent5"/>
        </a:fillRef>
        <a:effectRef xmlns:a="http://schemas.openxmlformats.org/drawingml/2006/main" idx="3">
          <a:schemeClr val="accent5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horz" lIns="91440" tIns="45720" rIns="91440" bIns="45720" rtlCol="0" anchor="ctr">
          <a:noAutofit/>
        </a:bodyPr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l"/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Объём исполнения, 6678,8тыс. руб., исполнение – 99,3%</a:t>
          </a:r>
          <a:endParaRPr lang="ru-RU" sz="16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0.01031</cdr:x>
      <cdr:y>0.07999</cdr:y>
    </cdr:from>
    <cdr:to>
      <cdr:x>0.93965</cdr:x>
      <cdr:y>0.21332</cdr:y>
    </cdr:to>
    <cdr:sp macro="" textlink="">
      <cdr:nvSpPr>
        <cdr:cNvPr id="2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71438" y="142857"/>
          <a:ext cx="6429420" cy="2381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threePt" dir="t">
            <a:rot lat="0" lon="0" rev="1200000"/>
          </a:lightRig>
        </a:scene3d>
        <a:sp3d xmlns:a="http://schemas.openxmlformats.org/drawingml/2006/main">
          <a:bevelT w="63500" h="25400"/>
        </a:sp3d>
      </cdr:spPr>
      <cdr:style>
        <a:lnRef xmlns:a="http://schemas.openxmlformats.org/drawingml/2006/main" idx="0">
          <a:schemeClr val="accent5"/>
        </a:lnRef>
        <a:fillRef xmlns:a="http://schemas.openxmlformats.org/drawingml/2006/main" idx="3">
          <a:schemeClr val="accent5"/>
        </a:fillRef>
        <a:effectRef xmlns:a="http://schemas.openxmlformats.org/drawingml/2006/main" idx="3">
          <a:schemeClr val="accent5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horz" lIns="91440" tIns="45720" rIns="91440" bIns="45720" rtlCol="0" anchor="ctr">
          <a:noAutofit/>
        </a:bodyPr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l"/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Объём исполнения, 240,2тыс. руб., исполнение – 100,0%</a:t>
          </a:r>
          <a:endParaRPr lang="ru-RU" sz="16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0.01031</cdr:x>
      <cdr:y>0.08006</cdr:y>
    </cdr:from>
    <cdr:to>
      <cdr:x>0.93965</cdr:x>
      <cdr:y>0.21339</cdr:y>
    </cdr:to>
    <cdr:sp macro="" textlink="">
      <cdr:nvSpPr>
        <cdr:cNvPr id="2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71421" y="142857"/>
          <a:ext cx="6439803" cy="23790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threePt" dir="t">
            <a:rot lat="0" lon="0" rev="1200000"/>
          </a:lightRig>
        </a:scene3d>
        <a:sp3d xmlns:a="http://schemas.openxmlformats.org/drawingml/2006/main">
          <a:bevelT w="63500" h="25400"/>
        </a:sp3d>
      </cdr:spPr>
      <cdr:style>
        <a:lnRef xmlns:a="http://schemas.openxmlformats.org/drawingml/2006/main" idx="0">
          <a:schemeClr val="accent5"/>
        </a:lnRef>
        <a:fillRef xmlns:a="http://schemas.openxmlformats.org/drawingml/2006/main" idx="3">
          <a:schemeClr val="accent5"/>
        </a:fillRef>
        <a:effectRef xmlns:a="http://schemas.openxmlformats.org/drawingml/2006/main" idx="3">
          <a:schemeClr val="accent5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horz" lIns="91440" tIns="45720" rIns="91440" bIns="45720" rtlCol="0" anchor="ctr">
          <a:noAutofit/>
        </a:bodyPr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l"/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Объём исполнения, 33,0тыс. руб., исполнение – 98,8%</a:t>
          </a:r>
          <a:endParaRPr lang="ru-RU" sz="16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</cdr:x>
      <cdr:y>0.07142</cdr:y>
    </cdr:from>
    <cdr:to>
      <cdr:x>1</cdr:x>
      <cdr:y>0.19046</cdr:y>
    </cdr:to>
    <cdr:sp macro="" textlink="">
      <cdr:nvSpPr>
        <cdr:cNvPr id="2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0" y="142857"/>
          <a:ext cx="6357952" cy="2381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threePt" dir="t">
            <a:rot lat="0" lon="0" rev="1200000"/>
          </a:lightRig>
        </a:scene3d>
        <a:sp3d xmlns:a="http://schemas.openxmlformats.org/drawingml/2006/main">
          <a:bevelT w="63500" h="25400"/>
        </a:sp3d>
      </cdr:spPr>
      <cdr:style>
        <a:lnRef xmlns:a="http://schemas.openxmlformats.org/drawingml/2006/main" idx="0">
          <a:schemeClr val="accent5"/>
        </a:lnRef>
        <a:fillRef xmlns:a="http://schemas.openxmlformats.org/drawingml/2006/main" idx="3">
          <a:schemeClr val="accent5"/>
        </a:fillRef>
        <a:effectRef xmlns:a="http://schemas.openxmlformats.org/drawingml/2006/main" idx="3">
          <a:schemeClr val="accent5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horz" lIns="91440" tIns="45720" rIns="91440" bIns="45720" rtlCol="0" anchor="ctr">
          <a:noAutofit/>
        </a:bodyPr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l"/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Объём исполнения, </a:t>
          </a:r>
          <a:r>
            <a:rPr lang="en-US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2843.2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тыс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. руб., исполнение – </a:t>
          </a:r>
          <a:r>
            <a:rPr lang="en-US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84.8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%</a:t>
          </a:r>
          <a:endParaRPr lang="ru-RU" sz="16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</cdr:x>
      <cdr:y>0.03571</cdr:y>
    </cdr:from>
    <cdr:to>
      <cdr:x>0.96739</cdr:x>
      <cdr:y>0.15475</cdr:y>
    </cdr:to>
    <cdr:sp macro="" textlink="">
      <cdr:nvSpPr>
        <cdr:cNvPr id="2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0" y="71419"/>
          <a:ext cx="6357952" cy="2381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threePt" dir="t">
            <a:rot lat="0" lon="0" rev="1200000"/>
          </a:lightRig>
        </a:scene3d>
        <a:sp3d xmlns:a="http://schemas.openxmlformats.org/drawingml/2006/main">
          <a:bevelT w="63500" h="25400"/>
        </a:sp3d>
      </cdr:spPr>
      <cdr:style>
        <a:lnRef xmlns:a="http://schemas.openxmlformats.org/drawingml/2006/main" idx="0">
          <a:schemeClr val="accent5"/>
        </a:lnRef>
        <a:fillRef xmlns:a="http://schemas.openxmlformats.org/drawingml/2006/main" idx="3">
          <a:schemeClr val="accent5"/>
        </a:fillRef>
        <a:effectRef xmlns:a="http://schemas.openxmlformats.org/drawingml/2006/main" idx="3">
          <a:schemeClr val="accent5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horz" lIns="91440" tIns="45720" rIns="91440" bIns="45720" rtlCol="0" anchor="ctr">
          <a:noAutofit/>
        </a:bodyPr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l"/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Объём исполнения, </a:t>
          </a:r>
          <a:r>
            <a:rPr lang="en-US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2419.2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тыс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. руб., исполнение – </a:t>
          </a:r>
          <a:r>
            <a:rPr lang="en-US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87.5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%</a:t>
          </a:r>
          <a:endParaRPr lang="ru-RU" sz="16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0.02247</cdr:x>
      <cdr:y>0.03704</cdr:y>
    </cdr:from>
    <cdr:to>
      <cdr:x>0.97903</cdr:x>
      <cdr:y>0.18544</cdr:y>
    </cdr:to>
    <cdr:sp macro="" textlink="">
      <cdr:nvSpPr>
        <cdr:cNvPr id="2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142876" y="71438"/>
          <a:ext cx="6072230" cy="28575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threePt" dir="t">
            <a:rot lat="0" lon="0" rev="1200000"/>
          </a:lightRig>
        </a:scene3d>
        <a:sp3d xmlns:a="http://schemas.openxmlformats.org/drawingml/2006/main">
          <a:bevelT w="63500" h="25400"/>
        </a:sp3d>
      </cdr:spPr>
      <cdr:style>
        <a:lnRef xmlns:a="http://schemas.openxmlformats.org/drawingml/2006/main" idx="0">
          <a:schemeClr val="accent5"/>
        </a:lnRef>
        <a:fillRef xmlns:a="http://schemas.openxmlformats.org/drawingml/2006/main" idx="3">
          <a:schemeClr val="accent5"/>
        </a:fillRef>
        <a:effectRef xmlns:a="http://schemas.openxmlformats.org/drawingml/2006/main" idx="3">
          <a:schemeClr val="accent5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horz" lIns="91440" tIns="45720" rIns="91440" bIns="45720" rtlCol="0" anchor="ctr">
          <a:noAutofit/>
        </a:bodyPr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l"/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Объём исполнения, </a:t>
          </a:r>
          <a:r>
            <a:rPr lang="en-US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26.2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руб., исполнение – </a:t>
          </a:r>
          <a:r>
            <a:rPr lang="en-US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100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%</a:t>
          </a:r>
          <a:endParaRPr lang="ru-RU" sz="16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0.02247</cdr:x>
      <cdr:y>0.03704</cdr:y>
    </cdr:from>
    <cdr:to>
      <cdr:x>0.97903</cdr:x>
      <cdr:y>0.18544</cdr:y>
    </cdr:to>
    <cdr:sp macro="" textlink="">
      <cdr:nvSpPr>
        <cdr:cNvPr id="2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142876" y="71438"/>
          <a:ext cx="6072230" cy="28575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threePt" dir="t">
            <a:rot lat="0" lon="0" rev="1200000"/>
          </a:lightRig>
        </a:scene3d>
        <a:sp3d xmlns:a="http://schemas.openxmlformats.org/drawingml/2006/main">
          <a:bevelT w="63500" h="25400"/>
        </a:sp3d>
      </cdr:spPr>
      <cdr:style>
        <a:lnRef xmlns:a="http://schemas.openxmlformats.org/drawingml/2006/main" idx="0">
          <a:schemeClr val="accent5"/>
        </a:lnRef>
        <a:fillRef xmlns:a="http://schemas.openxmlformats.org/drawingml/2006/main" idx="3">
          <a:schemeClr val="accent5"/>
        </a:fillRef>
        <a:effectRef xmlns:a="http://schemas.openxmlformats.org/drawingml/2006/main" idx="3">
          <a:schemeClr val="accent5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horz" lIns="91440" tIns="45720" rIns="91440" bIns="45720" rtlCol="0" anchor="ctr">
          <a:noAutofit/>
        </a:bodyPr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l"/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Объём исполнения, </a:t>
          </a:r>
          <a:r>
            <a:rPr lang="en-US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9002.3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тыс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. руб., исполнение – </a:t>
          </a:r>
          <a:r>
            <a:rPr lang="en-US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91.3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%</a:t>
          </a:r>
          <a:endParaRPr lang="ru-RU" sz="16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0.01136</cdr:x>
      <cdr:y>0.03571</cdr:y>
    </cdr:from>
    <cdr:to>
      <cdr:x>0.97728</cdr:x>
      <cdr:y>0.17857</cdr:y>
    </cdr:to>
    <cdr:sp macro="" textlink="">
      <cdr:nvSpPr>
        <cdr:cNvPr id="2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71438" y="71438"/>
          <a:ext cx="6072230" cy="28575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threePt" dir="t">
            <a:rot lat="0" lon="0" rev="1200000"/>
          </a:lightRig>
        </a:scene3d>
        <a:sp3d xmlns:a="http://schemas.openxmlformats.org/drawingml/2006/main">
          <a:bevelT w="63500" h="25400"/>
        </a:sp3d>
      </cdr:spPr>
      <cdr:style>
        <a:lnRef xmlns:a="http://schemas.openxmlformats.org/drawingml/2006/main" idx="0">
          <a:schemeClr val="accent5"/>
        </a:lnRef>
        <a:fillRef xmlns:a="http://schemas.openxmlformats.org/drawingml/2006/main" idx="3">
          <a:schemeClr val="accent5"/>
        </a:fillRef>
        <a:effectRef xmlns:a="http://schemas.openxmlformats.org/drawingml/2006/main" idx="3">
          <a:schemeClr val="accent5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horz" lIns="91440" tIns="45720" rIns="91440" bIns="45720" rtlCol="0" anchor="ctr">
          <a:noAutofit/>
        </a:bodyPr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l"/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Объём исполнения, </a:t>
          </a:r>
          <a:r>
            <a:rPr lang="en-US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145.1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тыс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. руб., исполнение – </a:t>
          </a:r>
          <a:r>
            <a:rPr lang="en-US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100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%</a:t>
          </a:r>
          <a:endParaRPr lang="ru-RU" sz="16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0.01099</cdr:x>
      <cdr:y>0.03999</cdr:y>
    </cdr:from>
    <cdr:to>
      <cdr:x>0.94506</cdr:x>
      <cdr:y>0.19999</cdr:y>
    </cdr:to>
    <cdr:sp macro="" textlink="">
      <cdr:nvSpPr>
        <cdr:cNvPr id="2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71438" y="71419"/>
          <a:ext cx="6072226" cy="28575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threePt" dir="t">
            <a:rot lat="0" lon="0" rev="1200000"/>
          </a:lightRig>
        </a:scene3d>
        <a:sp3d xmlns:a="http://schemas.openxmlformats.org/drawingml/2006/main">
          <a:bevelT w="63500" h="25400"/>
        </a:sp3d>
      </cdr:spPr>
      <cdr:style>
        <a:lnRef xmlns:a="http://schemas.openxmlformats.org/drawingml/2006/main" idx="0">
          <a:schemeClr val="accent5"/>
        </a:lnRef>
        <a:fillRef xmlns:a="http://schemas.openxmlformats.org/drawingml/2006/main" idx="3">
          <a:schemeClr val="accent5"/>
        </a:fillRef>
        <a:effectRef xmlns:a="http://schemas.openxmlformats.org/drawingml/2006/main" idx="3">
          <a:schemeClr val="accent5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horz" lIns="91440" tIns="45720" rIns="91440" bIns="45720" rtlCol="0" anchor="ctr">
          <a:noAutofit/>
        </a:bodyPr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l"/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Объём исполнения, </a:t>
          </a:r>
          <a:r>
            <a:rPr lang="en-US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6.5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тыс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. руб., исполнение – </a:t>
          </a:r>
          <a:r>
            <a:rPr lang="en-US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100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%</a:t>
          </a:r>
          <a:endParaRPr lang="ru-RU" sz="16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240C48-073E-4EB4-927C-BA50E7C771F7}" type="datetimeFigureOut">
              <a:rPr lang="ru-RU"/>
              <a:pPr>
                <a:defRPr/>
              </a:pPr>
              <a:t>10.03.2022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964201-C472-45D4-A31E-4BF4D7E6FD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C62EA0-E79F-4544-96A1-CD0ADD22EE06}" type="datetimeFigureOut">
              <a:rPr lang="ru-RU"/>
              <a:pPr>
                <a:defRPr/>
              </a:pPr>
              <a:t>10.03.2022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7B0906-8D88-4C05-AF93-D2D077390A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DF38A0-23EF-4023-830A-A90293C6D9F2}" type="datetimeFigureOut">
              <a:rPr lang="ru-RU"/>
              <a:pPr>
                <a:defRPr/>
              </a:pPr>
              <a:t>10.03.2022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CCDF4-1D34-4BA9-806D-3CEE788363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B77F4E-E237-4924-B5DE-73ACCB4A8DD8}" type="datetimeFigureOut">
              <a:rPr lang="ru-RU"/>
              <a:pPr>
                <a:defRPr/>
              </a:pPr>
              <a:t>10.03.2022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CEA7F3-C0A1-4C7A-A3E4-AE15C22F50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EFBC12-4754-4427-A4E4-54ED9E93BEB3}" type="datetimeFigureOut">
              <a:rPr lang="ru-RU"/>
              <a:pPr>
                <a:defRPr/>
              </a:pPr>
              <a:t>10.03.2022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089DF-66C3-4489-A3A5-9EE5741CC3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A7C863-928D-4F74-A288-0637B3827D16}" type="datetimeFigureOut">
              <a:rPr lang="ru-RU"/>
              <a:pPr>
                <a:defRPr/>
              </a:pPr>
              <a:t>10.03.2022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F6FF00-0CA7-48AD-9855-6A7979C63C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D72DD5-851A-4B90-BAC8-8F9F0E1185F1}" type="datetimeFigureOut">
              <a:rPr lang="ru-RU"/>
              <a:pPr>
                <a:defRPr/>
              </a:pPr>
              <a:t>10.03.2022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81CBCF-29BF-4AE7-8B54-196014689D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5E7B41-68F7-4E3C-99B3-1CEC31B88845}" type="datetimeFigureOut">
              <a:rPr lang="ru-RU"/>
              <a:pPr>
                <a:defRPr/>
              </a:pPr>
              <a:t>10.03.2022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5CF3A3-91AA-41BB-B499-1A79C0D38E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1D306-5731-4CEE-8965-1D3D627C6612}" type="datetimeFigureOut">
              <a:rPr lang="ru-RU"/>
              <a:pPr>
                <a:defRPr/>
              </a:pPr>
              <a:t>10.03.2022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ABC33D-47E5-4031-AC3C-11E4BDAB58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C4EA9-FADB-460D-AB2D-93371D51B002}" type="datetimeFigureOut">
              <a:rPr lang="ru-RU"/>
              <a:pPr>
                <a:defRPr/>
              </a:pPr>
              <a:t>10.03.2022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7AB95-B192-44EE-9BEA-7BEA572DC6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F1F2E-2F41-4E66-A79C-8E4ACCE4A5B4}" type="datetimeFigureOut">
              <a:rPr lang="ru-RU"/>
              <a:pPr>
                <a:defRPr/>
              </a:pPr>
              <a:t>10.03.2022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EF9289-1E5F-4B1C-B90F-97A6053D72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F0CBF60-5E24-4B8A-B99F-1E2B70D10F9E}" type="datetimeFigureOut">
              <a:rPr lang="ru-RU"/>
              <a:pPr>
                <a:defRPr/>
              </a:pPr>
              <a:t>10.03.2022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46CAB04-C2AF-4C3B-82DF-8E20DC3348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chart" Target="../charts/char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08520" y="2130424"/>
            <a:ext cx="9252520" cy="194664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Исполнение бюджета 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Литвиновского сельского поселения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Белокалитвинского района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Ростовской области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2021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год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6072188"/>
            <a:ext cx="9144000" cy="609600"/>
          </a:xfrm>
        </p:spPr>
        <p:txBody>
          <a:bodyPr/>
          <a:lstStyle/>
          <a:p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Сектор экономики и финансов Администрации Литвиновского сельского поселения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2022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год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11156"/>
          </a:xfr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0400 Национальная экономика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59975083"/>
              </p:ext>
            </p:extLst>
          </p:nvPr>
        </p:nvGraphicFramePr>
        <p:xfrm>
          <a:off x="142844" y="3143248"/>
          <a:ext cx="8786873" cy="2211717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1050780"/>
                <a:gridCol w="4118373"/>
                <a:gridCol w="1249384"/>
                <a:gridCol w="1184168"/>
                <a:gridCol w="1184168"/>
              </a:tblGrid>
              <a:tr h="357190">
                <a:tc rowSpan="2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r>
                        <a:rPr lang="en-US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642942"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 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01.01.202</a:t>
                      </a:r>
                      <a:r>
                        <a:rPr lang="en-US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</a:p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исполнения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285752"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 в том числе:</a:t>
                      </a:r>
                      <a:endParaRPr lang="ru-RU" sz="12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4286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0409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Дорожное </a:t>
                      </a:r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хозяйство (</a:t>
                      </a:r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дорожные </a:t>
                      </a:r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фонды)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3253.8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2743.8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84.3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286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04</a:t>
                      </a:r>
                      <a:r>
                        <a:rPr lang="en-US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Другие</a:t>
                      </a:r>
                      <a:r>
                        <a:rPr lang="ru-RU" sz="1600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вопросы в области национальной экономики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101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99.4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98.4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3" name="Содержимое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42582194"/>
              </p:ext>
            </p:extLst>
          </p:nvPr>
        </p:nvGraphicFramePr>
        <p:xfrm>
          <a:off x="2643174" y="785794"/>
          <a:ext cx="6346825" cy="2000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82594"/>
          </a:xfr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0500 Жилищно – коммунальное хозяйство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8302930"/>
              </p:ext>
            </p:extLst>
          </p:nvPr>
        </p:nvGraphicFramePr>
        <p:xfrm>
          <a:off x="142844" y="3000372"/>
          <a:ext cx="8786873" cy="2380829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1050780"/>
                <a:gridCol w="4118373"/>
                <a:gridCol w="1249384"/>
                <a:gridCol w="1184168"/>
                <a:gridCol w="1184168"/>
              </a:tblGrid>
              <a:tr h="357190">
                <a:tc rowSpan="2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r>
                        <a:rPr lang="en-US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642942"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 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01.01.202</a:t>
                      </a:r>
                      <a:r>
                        <a:rPr lang="en-US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</a:p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исполнения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285752"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 в том числе:</a:t>
                      </a:r>
                      <a:endParaRPr lang="ru-RU" sz="12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50006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0502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Коммунальное хозяйство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256.7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210.2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81.9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948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0503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Благоустройство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2507.8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2209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88.1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3" name="Содержимое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922830511"/>
              </p:ext>
            </p:extLst>
          </p:nvPr>
        </p:nvGraphicFramePr>
        <p:xfrm>
          <a:off x="2360613" y="785813"/>
          <a:ext cx="6565900" cy="2000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2535" name="Picture 2" descr="http://www.nakhodka-city.ru/files/admnews/L00022009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875" y="928688"/>
            <a:ext cx="2095500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9144000" cy="642942"/>
          </a:xfr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0705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ОБРАЗОВАНИЕ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34005169"/>
              </p:ext>
            </p:extLst>
          </p:nvPr>
        </p:nvGraphicFramePr>
        <p:xfrm>
          <a:off x="142844" y="2786058"/>
          <a:ext cx="8786873" cy="2074006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050780"/>
                <a:gridCol w="4203122"/>
                <a:gridCol w="1164635"/>
                <a:gridCol w="1184168"/>
                <a:gridCol w="1184168"/>
              </a:tblGrid>
              <a:tr h="414801">
                <a:tc rowSpan="2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r>
                        <a:rPr lang="en-US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746642"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 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01.01.202</a:t>
                      </a:r>
                      <a:r>
                        <a:rPr lang="en-US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</a:p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исполнения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331841"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2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  <a:endParaRPr lang="ru-RU" sz="12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58072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0705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26.3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26.2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99.6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3" name="Содержимое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32479621"/>
              </p:ext>
            </p:extLst>
          </p:nvPr>
        </p:nvGraphicFramePr>
        <p:xfrm>
          <a:off x="2500313" y="857250"/>
          <a:ext cx="6357937" cy="1927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4583" name="Picture 2" descr="http://photo.vipmake.com/files/photo/styles/media_gallery_large/public/2013-06-01_114.jpg?itok=VcsYkdT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313" y="1000125"/>
            <a:ext cx="2357437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9144000" cy="642942"/>
          </a:xfr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0800 Культура, кинематография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34005169"/>
              </p:ext>
            </p:extLst>
          </p:nvPr>
        </p:nvGraphicFramePr>
        <p:xfrm>
          <a:off x="142844" y="2786058"/>
          <a:ext cx="8786873" cy="2074006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050780"/>
                <a:gridCol w="4203122"/>
                <a:gridCol w="1164635"/>
                <a:gridCol w="1184168"/>
                <a:gridCol w="1184168"/>
              </a:tblGrid>
              <a:tr h="414801">
                <a:tc rowSpan="2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r>
                        <a:rPr lang="en-US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746642"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 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01.01.202</a:t>
                      </a:r>
                      <a:r>
                        <a:rPr lang="en-US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</a:p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исполнения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331841"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2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  <a:endParaRPr lang="ru-RU" sz="12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58072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0801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Культура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9861.1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9002.3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91.3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3" name="Содержимое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32479621"/>
              </p:ext>
            </p:extLst>
          </p:nvPr>
        </p:nvGraphicFramePr>
        <p:xfrm>
          <a:off x="2500313" y="857250"/>
          <a:ext cx="6357937" cy="1927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4583" name="Picture 2" descr="http://photo.vipmake.com/files/photo/styles/media_gallery_large/public/2013-06-01_114.jpg?itok=VcsYkdT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313" y="1000125"/>
            <a:ext cx="2357437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582594"/>
          </a:xfrm>
          <a:blipFill>
            <a:blip r:embed="rId3" cstate="print"/>
            <a:tile tx="0" ty="0" sx="100000" sy="100000" flip="none" algn="tl"/>
          </a:blip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1000 Социальная политика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31124215"/>
              </p:ext>
            </p:extLst>
          </p:nvPr>
        </p:nvGraphicFramePr>
        <p:xfrm>
          <a:off x="142844" y="3000372"/>
          <a:ext cx="8786873" cy="2469384"/>
        </p:xfrm>
        <a:graphic>
          <a:graphicData uri="http://schemas.openxmlformats.org/drawingml/2006/table">
            <a:tbl>
              <a:tblPr>
                <a:tableStyleId>{306799F8-075E-4A3A-A7F6-7FBC6576F1A4}</a:tableStyleId>
              </a:tblPr>
              <a:tblGrid>
                <a:gridCol w="1050780"/>
                <a:gridCol w="4118373"/>
                <a:gridCol w="1249384"/>
                <a:gridCol w="1184168"/>
                <a:gridCol w="1184168"/>
              </a:tblGrid>
              <a:tr h="385841">
                <a:tc rowSpan="2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r>
                        <a:rPr lang="en-US" sz="1300" b="1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r>
                        <a:rPr lang="ru-RU" sz="1300" b="1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694514"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300" b="1" u="none" strike="noStrik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u="none" strike="noStrik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</a:t>
                      </a:r>
                      <a:r>
                        <a:rPr lang="ru-RU" sz="1300" b="1" u="none" strike="noStrik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01.01.202</a:t>
                      </a:r>
                      <a:r>
                        <a:rPr lang="en-US" sz="1300" b="1" u="none" strike="noStrik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</a:p>
                    <a:p>
                      <a:pPr algn="ctr" fontAlgn="ctr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исполнения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308673"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i="1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в том числе:</a:t>
                      </a:r>
                      <a:endParaRPr lang="ru-RU" sz="1200" b="0" i="1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5401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1001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Пенсионное </a:t>
                      </a:r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обеспечение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145.1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145.1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100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540178"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3" name="Содержимое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363648575"/>
              </p:ext>
            </p:extLst>
          </p:nvPr>
        </p:nvGraphicFramePr>
        <p:xfrm>
          <a:off x="2574925" y="1000125"/>
          <a:ext cx="6280150" cy="2000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25607" name="Picture 2" descr="http://images.kakprosto.ru/articles/201207/3213_1343201251_55806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4313" y="1000125"/>
            <a:ext cx="2359025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9144000" cy="642942"/>
          </a:xfrm>
          <a:solidFill>
            <a:srgbClr val="5390FF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1100 Физическая культура и спорт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87659888"/>
              </p:ext>
            </p:extLst>
          </p:nvPr>
        </p:nvGraphicFramePr>
        <p:xfrm>
          <a:off x="214282" y="2786058"/>
          <a:ext cx="8715436" cy="2083102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1042237"/>
                <a:gridCol w="4168950"/>
                <a:gridCol w="1155167"/>
                <a:gridCol w="1174541"/>
                <a:gridCol w="1174541"/>
              </a:tblGrid>
              <a:tr h="41480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r>
                        <a:rPr lang="en-US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</a:tr>
              <a:tr h="746642"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 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01.01.202</a:t>
                      </a:r>
                      <a:r>
                        <a:rPr lang="en-US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</a:p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исполнения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</a:tr>
              <a:tr h="331841">
                <a:tc>
                  <a:txBody>
                    <a:bodyPr/>
                    <a:lstStyle/>
                    <a:p>
                      <a:pPr algn="ctr" fontAlgn="ctr"/>
                      <a:endParaRPr lang="ru-RU" sz="12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 в том числе:</a:t>
                      </a:r>
                      <a:endParaRPr lang="ru-RU" sz="12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</a:tr>
              <a:tr h="5898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1102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A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Массовый </a:t>
                      </a:r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спорт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A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6.5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A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6.5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A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AFCC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Содержимое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821906331"/>
              </p:ext>
            </p:extLst>
          </p:nvPr>
        </p:nvGraphicFramePr>
        <p:xfrm>
          <a:off x="2428875" y="928688"/>
          <a:ext cx="6500813" cy="178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6631" name="Picture 2" descr="http://www.kineshemec.ru/images/stories/news_01_12/pro_m_vas_2012_log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88" y="1000125"/>
            <a:ext cx="1905000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725470"/>
          </a:xfr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Исполнение основных показателей бюджета Литвиновского сельского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поселения за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2021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год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(тыс. руб.)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Содержимое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994188024"/>
              </p:ext>
            </p:extLst>
          </p:nvPr>
        </p:nvGraphicFramePr>
        <p:xfrm>
          <a:off x="2246536" y="1031528"/>
          <a:ext cx="6897464" cy="5826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511156"/>
          </a:xfr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Налоговые доходы, тыс. руб.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Содержимое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2416375729"/>
              </p:ext>
            </p:extLst>
          </p:nvPr>
        </p:nvGraphicFramePr>
        <p:xfrm>
          <a:off x="0" y="928688"/>
          <a:ext cx="4495800" cy="5929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887375223"/>
              </p:ext>
            </p:extLst>
          </p:nvPr>
        </p:nvGraphicFramePr>
        <p:xfrm>
          <a:off x="4648201" y="857250"/>
          <a:ext cx="4495801" cy="5294067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1495435"/>
                <a:gridCol w="1000614"/>
                <a:gridCol w="999876"/>
                <a:gridCol w="999876"/>
              </a:tblGrid>
              <a:tr h="116547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налогов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Утверждено на 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2021</a:t>
                      </a: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год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01.01.20</a:t>
                      </a: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исполнения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13735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 на доходы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физических лиц (НДФЛ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791.5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989.7</a:t>
                      </a:r>
                    </a:p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125.04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84410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Единый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сельскохозяйственный налог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1340.4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1421.5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106.5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84410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 на имущество физ. лиц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249.9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242.5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97.04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5152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Земельный налог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2291.2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2194.1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95.76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51520">
                <a:tc>
                  <a:txBody>
                    <a:bodyPr/>
                    <a:lstStyle/>
                    <a:p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Государствен-ная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пошлина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26.8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14.3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53.36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511156"/>
          </a:xfr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Неналоговые доходы, тыс. руб.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Содержимое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326666509"/>
              </p:ext>
            </p:extLst>
          </p:nvPr>
        </p:nvGraphicFramePr>
        <p:xfrm>
          <a:off x="0" y="928688"/>
          <a:ext cx="4495800" cy="5929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633270476"/>
              </p:ext>
            </p:extLst>
          </p:nvPr>
        </p:nvGraphicFramePr>
        <p:xfrm>
          <a:off x="4429124" y="819505"/>
          <a:ext cx="4714875" cy="6216105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1571642"/>
                <a:gridCol w="1122601"/>
                <a:gridCol w="1010316"/>
                <a:gridCol w="1010316"/>
              </a:tblGrid>
              <a:tr h="1332404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налогов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Утверждено на 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2021</a:t>
                      </a: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01.01.20</a:t>
                      </a: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исполнения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963299">
                <a:tc>
                  <a:txBody>
                    <a:bodyPr/>
                    <a:lstStyle/>
                    <a:p>
                      <a:pPr algn="l"/>
                      <a:r>
                        <a:rPr lang="ru-RU" sz="13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Доходы от использования имущества, </a:t>
                      </a:r>
                    </a:p>
                    <a:p>
                      <a:pPr algn="l"/>
                      <a:r>
                        <a:rPr lang="ru-RU" sz="13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находящегося в государственной и муниципальной собственности 	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81.5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86.0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105.52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035194">
                <a:tc>
                  <a:txBody>
                    <a:bodyPr/>
                    <a:lstStyle/>
                    <a:p>
                      <a:r>
                        <a:rPr lang="ru-RU" sz="13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Доходы от компенсации затрат государства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6.9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5.4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78.26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803168">
                <a:tc>
                  <a:txBody>
                    <a:bodyPr/>
                    <a:lstStyle/>
                    <a:p>
                      <a:r>
                        <a:rPr lang="ru-RU" sz="13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Штрафы, санкции, возмещение ущерба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13.3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475.0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904429">
                <a:tc>
                  <a:txBody>
                    <a:bodyPr/>
                    <a:lstStyle/>
                    <a:p>
                      <a:r>
                        <a:rPr lang="ru-RU" sz="13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Инициативные платежи , зачисляемые в бюджеты сельских поселений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303,3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303,3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511156"/>
          </a:xfr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Безвозмездные поступления, тыс. руб.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Содержимое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1872841499"/>
              </p:ext>
            </p:extLst>
          </p:nvPr>
        </p:nvGraphicFramePr>
        <p:xfrm>
          <a:off x="0" y="928688"/>
          <a:ext cx="4495800" cy="5929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1775439293"/>
              </p:ext>
            </p:extLst>
          </p:nvPr>
        </p:nvGraphicFramePr>
        <p:xfrm>
          <a:off x="4429124" y="857233"/>
          <a:ext cx="4714876" cy="3867734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1515512"/>
                <a:gridCol w="1178732"/>
                <a:gridCol w="1010316"/>
                <a:gridCol w="1010316"/>
              </a:tblGrid>
              <a:tr h="1598118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налогов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Утверждено на </a:t>
                      </a:r>
                    </a:p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2021год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01.01.2022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исполнения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13609">
                <a:tc>
                  <a:txBody>
                    <a:bodyPr/>
                    <a:lstStyle/>
                    <a:p>
                      <a:pPr algn="l"/>
                      <a:r>
                        <a:rPr lang="ru-RU" sz="1400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Дотации</a:t>
                      </a:r>
                      <a:endParaRPr lang="ru-RU" sz="14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5888,8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5888,8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11127">
                <a:tc>
                  <a:txBody>
                    <a:bodyPr/>
                    <a:lstStyle/>
                    <a:p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Субвенции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240,4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240,4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8010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Иные межбюджетные трансферты</a:t>
                      </a:r>
                    </a:p>
                    <a:p>
                      <a:endParaRPr lang="ru-RU" sz="14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7020,6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5608,3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79,9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82594"/>
          </a:xfr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Исполнение расходов Литвиновского сельского поселения за 202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год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638644530"/>
              </p:ext>
            </p:extLst>
          </p:nvPr>
        </p:nvGraphicFramePr>
        <p:xfrm>
          <a:off x="0" y="857250"/>
          <a:ext cx="9144000" cy="6000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11156"/>
          </a:xfr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0100 Общегосударственные вопросы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68564585"/>
              </p:ext>
            </p:extLst>
          </p:nvPr>
        </p:nvGraphicFramePr>
        <p:xfrm>
          <a:off x="214283" y="2500305"/>
          <a:ext cx="8786874" cy="2881989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427622"/>
                <a:gridCol w="5177745"/>
                <a:gridCol w="1038366"/>
                <a:gridCol w="1143008"/>
                <a:gridCol w="1000133"/>
              </a:tblGrid>
              <a:tr h="285753">
                <a:tc rowSpan="2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r>
                        <a:rPr lang="en-US" sz="14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14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1год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428628"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 </a:t>
                      </a:r>
                      <a:r>
                        <a:rPr lang="en-US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01.01.202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исполнения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207954">
                <a:tc>
                  <a:txBody>
                    <a:bodyPr/>
                    <a:lstStyle/>
                    <a:p>
                      <a:pPr algn="ctr" fontAlgn="ctr"/>
                      <a:endParaRPr lang="ru-RU" sz="16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 в том числе:</a:t>
                      </a:r>
                      <a:endParaRPr lang="ru-RU" sz="12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7077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0104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Функционирование </a:t>
                      </a:r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Правительства Российской Федерации</a:t>
                      </a:r>
                      <a:r>
                        <a:rPr lang="ru-RU" sz="14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, высших </a:t>
                      </a:r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исполнительных органов  </a:t>
                      </a:r>
                      <a:r>
                        <a:rPr lang="ru-RU" sz="14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государственной </a:t>
                      </a:r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власти субъектов Российской Федерации, местных администраций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6416,4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6394,5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99,7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7077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0106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Обеспечение деятельности финансовых, налоговых и таможенных органов и органов финансового надзора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13,0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13,0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0006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0113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Другие </a:t>
                      </a:r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82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72,5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88,4</a:t>
                      </a:r>
                      <a:endParaRPr lang="en-US" sz="1400" b="0" i="0" u="none" strike="noStrike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fontAlgn="ctr"/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3" name="Содержимое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63394796"/>
              </p:ext>
            </p:extLst>
          </p:nvPr>
        </p:nvGraphicFramePr>
        <p:xfrm>
          <a:off x="2286000" y="642938"/>
          <a:ext cx="6643688" cy="1857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11156"/>
          </a:xfr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0200 Национальная оборона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8203353"/>
              </p:ext>
            </p:extLst>
          </p:nvPr>
        </p:nvGraphicFramePr>
        <p:xfrm>
          <a:off x="142844" y="2928934"/>
          <a:ext cx="8858313" cy="2214578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499060"/>
                <a:gridCol w="5115363"/>
                <a:gridCol w="998120"/>
                <a:gridCol w="1122885"/>
                <a:gridCol w="1122885"/>
              </a:tblGrid>
              <a:tr h="385766">
                <a:tc rowSpan="2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r>
                        <a:rPr lang="en-US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 год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587234"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 01.01.2</a:t>
                      </a:r>
                      <a:r>
                        <a:rPr lang="en-US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02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r>
                        <a:rPr lang="ru-RU" sz="1300" b="1" i="0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i="0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исполнения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340346"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2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  <a:endParaRPr lang="ru-RU" sz="12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9012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0203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Мобилизационная и вневойсковая подготовка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240,2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240,2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3" name="Содержимое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31086585"/>
              </p:ext>
            </p:extLst>
          </p:nvPr>
        </p:nvGraphicFramePr>
        <p:xfrm>
          <a:off x="2214563" y="785813"/>
          <a:ext cx="6929437" cy="178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11156"/>
          </a:xfr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0300 Национальная безопасность и правоохранительная деятельность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8203353"/>
              </p:ext>
            </p:extLst>
          </p:nvPr>
        </p:nvGraphicFramePr>
        <p:xfrm>
          <a:off x="142844" y="2928934"/>
          <a:ext cx="8858313" cy="2298231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499060"/>
                <a:gridCol w="5115363"/>
                <a:gridCol w="998120"/>
                <a:gridCol w="1031323"/>
                <a:gridCol w="1214447"/>
              </a:tblGrid>
              <a:tr h="385766">
                <a:tc rowSpan="2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r>
                        <a:rPr lang="en-US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 год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587234"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 01.01.2022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r>
                        <a:rPr lang="ru-RU" sz="1300" b="1" i="0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i="0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исполнения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340346"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2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  <a:endParaRPr lang="ru-RU" sz="12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9012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0309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Предупреждение </a:t>
                      </a:r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и ликвидация последствий</a:t>
                      </a:r>
                      <a:b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чрезвычайных ситуаций  природного и техногенного </a:t>
                      </a:r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характера, </a:t>
                      </a:r>
                    </a:p>
                    <a:p>
                      <a:pPr algn="l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гражданская </a:t>
                      </a:r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оборона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33,4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33,0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98,8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3" name="Содержимое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31086585"/>
              </p:ext>
            </p:extLst>
          </p:nvPr>
        </p:nvGraphicFramePr>
        <p:xfrm>
          <a:off x="2214563" y="785813"/>
          <a:ext cx="6929437" cy="178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1904</TotalTime>
  <Words>651</Words>
  <Application>Microsoft Office PowerPoint</Application>
  <PresentationFormat>Экран (4:3)</PresentationFormat>
  <Paragraphs>278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   Исполнение бюджета  Литвиновского сельского поселения Белокалитвинского района Ростовской области за 2021 год    </vt:lpstr>
      <vt:lpstr>Исполнение основных показателей бюджета Литвиновского сельского поселения за 2021 год (тыс. руб.)</vt:lpstr>
      <vt:lpstr>Налоговые доходы, тыс. руб.</vt:lpstr>
      <vt:lpstr>Неналоговые доходы, тыс. руб.</vt:lpstr>
      <vt:lpstr>Безвозмездные поступления, тыс. руб.</vt:lpstr>
      <vt:lpstr>Исполнение расходов Литвиновского сельского поселения за 2021год</vt:lpstr>
      <vt:lpstr>0100 Общегосударственные вопросы</vt:lpstr>
      <vt:lpstr>0200 Национальная оборона</vt:lpstr>
      <vt:lpstr>0300 Национальная безопасность и правоохранительная деятельность</vt:lpstr>
      <vt:lpstr>0400 Национальная экономика</vt:lpstr>
      <vt:lpstr>0500 Жилищно – коммунальное хозяйство</vt:lpstr>
      <vt:lpstr>0705 ОБРАЗОВАНИЕ</vt:lpstr>
      <vt:lpstr>0800 Культура, кинематография</vt:lpstr>
      <vt:lpstr>1000 Социальная политика</vt:lpstr>
      <vt:lpstr>1100 Физическая культура и спорт</vt:lpstr>
    </vt:vector>
  </TitlesOfParts>
  <Company>FIN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Ольга Зайцева</dc:creator>
  <cp:lastModifiedBy>User</cp:lastModifiedBy>
  <cp:revision>209</cp:revision>
  <dcterms:created xsi:type="dcterms:W3CDTF">2013-10-31T05:10:24Z</dcterms:created>
  <dcterms:modified xsi:type="dcterms:W3CDTF">2022-03-10T08:39:50Z</dcterms:modified>
</cp:coreProperties>
</file>