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37A"/>
    <a:srgbClr val="E92525"/>
    <a:srgbClr val="EC4D22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>
        <p:scale>
          <a:sx n="60" d="100"/>
          <a:sy n="60" d="100"/>
        </p:scale>
        <p:origin x="-79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2731364829396325"/>
          <c:y val="0.3385528785875948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46,5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9.8200678040245043E-2"/>
                  <c:y val="9.2066225636594345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5264,4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44,9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1.5648884347266283E-2"/>
                  <c:y val="6.325251785387291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402,2ыс.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3,4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-0.12150950241234815"/>
                  <c:y val="-0.1050051272660687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 57,8тыс.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1,3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6"/>
              <c:layout>
                <c:manualLayout>
                  <c:x val="-1.7330592980150553E-2"/>
                  <c:y val="8.708039113432655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4539,1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38.7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154,2тыс.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1.3</a:t>
                    </a:r>
                    <a:endParaRPr lang="ru-RU" sz="1000" dirty="0" smtClean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9"/>
              <c:layout>
                <c:manualLayout>
                  <c:x val="-6.0851659247646274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1"/>
              <c:layout>
                <c:manualLayout>
                  <c:x val="7.5641271876302041E-2"/>
                  <c:y val="-0.175795405432363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46.5</c:v>
                </c:pt>
                <c:pt idx="2">
                  <c:v>5264.4</c:v>
                </c:pt>
                <c:pt idx="3">
                  <c:v>1152.2</c:v>
                </c:pt>
                <c:pt idx="4">
                  <c:v>402.2</c:v>
                </c:pt>
                <c:pt idx="5">
                  <c:v>157.80000000000001</c:v>
                </c:pt>
                <c:pt idx="6">
                  <c:v>4539.1000000000004</c:v>
                </c:pt>
                <c:pt idx="7">
                  <c:v>154.4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autoTitleDeleted val="1"/>
    <c:view3D>
      <c:rAngAx val="1"/>
    </c:view3D>
    <c:floor>
      <c:spPr>
        <a:solidFill>
          <a:schemeClr val="accent4">
            <a:lumMod val="40000"/>
            <a:lumOff val="60000"/>
          </a:schemeClr>
        </a:solidFill>
      </c:spPr>
    </c:floor>
    <c:sideWall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9924.7000000000007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11721.6</c:v>
                </c:pt>
              </c:numCache>
            </c:numRef>
          </c:val>
        </c:ser>
        <c:gapWidth val="75"/>
        <c:shape val="cylinder"/>
        <c:axId val="92268416"/>
        <c:axId val="92278784"/>
        <c:axId val="0"/>
      </c:bar3DChart>
      <c:catAx>
        <c:axId val="92268416"/>
        <c:scaling>
          <c:orientation val="minMax"/>
        </c:scaling>
        <c:delete val="1"/>
        <c:axPos val="b"/>
        <c:majorTickMark val="none"/>
        <c:tickLblPos val="none"/>
        <c:crossAx val="92278784"/>
        <c:crosses val="autoZero"/>
        <c:auto val="1"/>
        <c:lblAlgn val="ctr"/>
        <c:lblOffset val="100"/>
      </c:catAx>
      <c:valAx>
        <c:axId val="92278784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2684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2731364829396333"/>
          <c:y val="0.33855287858759553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180,6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5,3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9.8200678040245168E-2"/>
                  <c:y val="9.2066225636594466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
2249,9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65,6%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0.10757832983330315"/>
                  <c:y val="9.283844346147256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57,1ыс.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1,7%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-0.12150950241234815"/>
                  <c:y val="-0.1050051272660689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использования имущества92,7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2,7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6"/>
              <c:layout>
                <c:manualLayout>
                  <c:x val="7.4598871292878954E-2"/>
                  <c:y val="-0.14960935111225038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15,0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7"/>
              <c:layout>
                <c:manualLayout>
                  <c:x val="0.33604211819861424"/>
                  <c:y val="-6.0070529378019405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Подоходний налог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830,5тыс.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24,2%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9"/>
              <c:layout>
                <c:manualLayout>
                  <c:x val="-6.085165924764644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1"/>
              <c:layout>
                <c:manualLayout>
                  <c:x val="7.5641271876302082E-2"/>
                  <c:y val="-0.1757954054323638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7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Доходы от продажи материальных и нематериальных активов</c:v>
                </c:pt>
                <c:pt idx="6">
                  <c:v>Штрафы.санкции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830.5</c:v>
                </c:pt>
                <c:pt idx="1">
                  <c:v>180.6</c:v>
                </c:pt>
                <c:pt idx="2">
                  <c:v>2249.9</c:v>
                </c:pt>
                <c:pt idx="3">
                  <c:v>57.1</c:v>
                </c:pt>
                <c:pt idx="4">
                  <c:v>92.7</c:v>
                </c:pt>
                <c:pt idx="5">
                  <c:v>2.2999999999999998</c:v>
                </c:pt>
                <c:pt idx="6">
                  <c:v>15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dLbls>
            <c:dLbl>
              <c:idx val="0"/>
              <c:layout>
                <c:manualLayout>
                  <c:x val="1.4538529190008961E-2"/>
                  <c:y val="1.98300851314654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3479,7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3.2041891160022158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3428,1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1E-2"/>
                  <c:y val="-4.56453261682970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6626,6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0832723839681847E-2"/>
                  <c:y val="-2.40240450422706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8212,4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Val val="1"/>
        </c:dLbls>
        <c:shape val="cylinder"/>
        <c:axId val="65954560"/>
        <c:axId val="65956096"/>
        <c:axId val="0"/>
      </c:bar3DChart>
      <c:catAx>
        <c:axId val="659545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956096"/>
        <c:crosses val="autoZero"/>
        <c:auto val="1"/>
        <c:lblAlgn val="ctr"/>
        <c:lblOffset val="100"/>
      </c:catAx>
      <c:valAx>
        <c:axId val="6595609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9545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0.50166</cdr:x>
      <cdr:y>0.42888</cdr:y>
    </cdr:from>
    <cdr:to>
      <cdr:x>0.62106</cdr:x>
      <cdr:y>0.7484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27587" y="2639582"/>
          <a:ext cx="1643462" cy="776202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118,1%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123,9%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0.07937</cdr:y>
    </cdr:from>
    <cdr:to>
      <cdr:x>0.31579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571636" y="357190"/>
          <a:ext cx="714380" cy="214314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10106,3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0.54356</cdr:x>
      <cdr:y>0.10102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714776" y="285752"/>
          <a:ext cx="789567" cy="248303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11640,5</a:t>
          </a:r>
          <a:endParaRPr lang="ru-RU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14.07.2015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Литвиновского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fontScale="925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Литвиновского сельского поселения </a:t>
            </a:r>
            <a:r>
              <a:rPr lang="ru-RU" sz="3600" b="1" dirty="0" err="1" smtClean="0"/>
              <a:t>Белокалитвинского</a:t>
            </a:r>
            <a:r>
              <a:rPr lang="ru-RU" sz="3600" b="1" dirty="0" smtClean="0"/>
              <a:t>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2014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Литвиновского сельского поселения Белокалитвинского района на основе муниципальных программ Литвиновского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Литвиновского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Литвиновского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10390,4 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88,6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Литвиновского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Литвиновского сельского поселения Белокалитвинского района в 2014 году 11721,6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285860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Литвиновского сельского поселения- 1023,4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Волна 24"/>
          <p:cNvSpPr/>
          <p:nvPr/>
        </p:nvSpPr>
        <p:spPr>
          <a:xfrm>
            <a:off x="7143768" y="5786454"/>
            <a:ext cx="1785950" cy="785818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районный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- 133,6тыс. рублей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Литвиновского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2013-2014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831200211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Рамка 8"/>
          <p:cNvSpPr/>
          <p:nvPr/>
        </p:nvSpPr>
        <p:spPr>
          <a:xfrm>
            <a:off x="3286116" y="3000372"/>
            <a:ext cx="1500198" cy="71438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9924,7тыс.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929190" y="1357298"/>
            <a:ext cx="1643074" cy="785818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11721,6тыс.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Литвиновского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Белокалитвинского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2014 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Литвиновского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2013-2014 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25643448"/>
              </p:ext>
            </p:extLst>
          </p:nvPr>
        </p:nvGraphicFramePr>
        <p:xfrm>
          <a:off x="357158" y="1214422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857256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0,5%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33,2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857984" y="4071942"/>
            <a:ext cx="2286016" cy="1571636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Энергоэффективность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0,6%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50,1%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0,1%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2,9%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857628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3,2%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1,8%</a:t>
            </a: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0,5%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Литвиновского сельского поселения  7,1%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Литвиновского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b="1" dirty="0" smtClean="0"/>
              <a:t>году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3105</TotalTime>
  <Words>367</Words>
  <Application>Microsoft Office PowerPoint</Application>
  <PresentationFormat>Экран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Литвиновского сельского поселения</vt:lpstr>
      <vt:lpstr>Администрация Литвиновского сельского поселения</vt:lpstr>
      <vt:lpstr>Администрация Литвиновского сельского поселения</vt:lpstr>
      <vt:lpstr>Администрация Литвиновского сельского поселения</vt:lpstr>
      <vt:lpstr>Администрация Литвиновского сельского поселения</vt:lpstr>
      <vt:lpstr>Структура налоговых и неналоговых доходов бюджета Литвиновского сельского поселения Белокалитвинского района в 2014 году </vt:lpstr>
      <vt:lpstr>Администрация Литвиновского сельского поселения</vt:lpstr>
      <vt:lpstr>Администрация Литвиновского сельского поселения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User</cp:lastModifiedBy>
  <cp:revision>318</cp:revision>
  <dcterms:created xsi:type="dcterms:W3CDTF">2015-04-24T11:57:16Z</dcterms:created>
  <dcterms:modified xsi:type="dcterms:W3CDTF">2015-07-14T06:38:41Z</dcterms:modified>
</cp:coreProperties>
</file>