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9"/>
  </p:notesMasterIdLst>
  <p:sldIdLst>
    <p:sldId id="256" r:id="rId2"/>
    <p:sldId id="257" r:id="rId3"/>
    <p:sldId id="268" r:id="rId4"/>
    <p:sldId id="280" r:id="rId5"/>
    <p:sldId id="266" r:id="rId6"/>
    <p:sldId id="291" r:id="rId7"/>
    <p:sldId id="26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837A"/>
    <a:srgbClr val="E92525"/>
    <a:srgbClr val="EC4D22"/>
    <a:srgbClr val="CCE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5" autoAdjust="0"/>
  </p:normalViewPr>
  <p:slideViewPr>
    <p:cSldViewPr>
      <p:cViewPr>
        <p:scale>
          <a:sx n="60" d="100"/>
          <a:sy n="60" d="100"/>
        </p:scale>
        <p:origin x="-792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22731364829396325"/>
          <c:y val="0.33855287858759536"/>
          <c:w val="0.52833575967972224"/>
          <c:h val="0.514535066837575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delet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en-US" sz="1000" dirty="0" smtClean="0">
                        <a:latin typeface="Times New Roman" pitchFamily="18" charset="0"/>
                        <a:cs typeface="Times New Roman" pitchFamily="18" charset="0"/>
                      </a:rPr>
                      <a:t>91.6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2"/>
              <c:layout>
                <c:manualLayout>
                  <c:x val="9.8200678040245043E-2"/>
                  <c:y val="9.2066225636594345E-3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Культура
</a:t>
                    </a:r>
                    <a:r>
                      <a:rPr lang="en-US" sz="1000" dirty="0" smtClean="0">
                        <a:latin typeface="Times New Roman" pitchFamily="18" charset="0"/>
                        <a:cs typeface="Times New Roman" pitchFamily="18" charset="0"/>
                      </a:rPr>
                      <a:t>5429.9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3"/>
              <c:delete val="1"/>
            </c:dLbl>
            <c:dLbl>
              <c:idx val="4"/>
              <c:layout>
                <c:manualLayout>
                  <c:x val="-1.5648884347266315E-2"/>
                  <c:y val="6.3252517853872911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en-US" sz="1000" dirty="0" smtClean="0">
                        <a:latin typeface="Times New Roman" pitchFamily="18" charset="0"/>
                        <a:cs typeface="Times New Roman" pitchFamily="18" charset="0"/>
                      </a:rPr>
                      <a:t>724.9</a:t>
                    </a:r>
                    <a:r>
                      <a:rPr lang="ru-RU" sz="1000" dirty="0" err="1" smtClean="0">
                        <a:latin typeface="Times New Roman" pitchFamily="18" charset="0"/>
                        <a:cs typeface="Times New Roman" pitchFamily="18" charset="0"/>
                      </a:rPr>
                      <a:t>ыс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5"/>
              <c:layout>
                <c:manualLayout>
                  <c:x val="-0.12150950241234815"/>
                  <c:y val="-0.10500512726606891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Национальная безопасность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en-US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169.7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тыс. 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Val val="1"/>
              <c:showCatName val="1"/>
              <c:showPercent val="1"/>
            </c:dLbl>
            <c:dLbl>
              <c:idx val="6"/>
              <c:layout>
                <c:manualLayout>
                  <c:x val="-1.7330592980150553E-2"/>
                  <c:y val="8.7080391134326557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en-US" sz="1000" dirty="0" smtClean="0">
                        <a:latin typeface="Times New Roman" pitchFamily="18" charset="0"/>
                        <a:cs typeface="Times New Roman" pitchFamily="18" charset="0"/>
                      </a:rPr>
                      <a:t>4545.8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7"/>
              <c:layout/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Национальная оборона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en-US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169.7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тыс.</a:t>
                    </a:r>
                    <a:r>
                      <a:rPr lang="ru-RU" sz="10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endParaRPr lang="ru-RU" sz="1000" dirty="0" smtClean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Val val="1"/>
              <c:showCatName val="1"/>
              <c:showPercent val="1"/>
            </c:dLbl>
            <c:dLbl>
              <c:idx val="8"/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экономика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110 892,</a:t>
                    </a:r>
                    <a:r>
                      <a:rPr lang="ru-RU" sz="10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9 тыс.рублей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3.9%</a:t>
                    </a: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Val val="1"/>
              <c:showCatName val="1"/>
              <c:showPercent val="1"/>
            </c:dLbl>
            <c:dLbl>
              <c:idx val="9"/>
              <c:layout>
                <c:manualLayout>
                  <c:x val="-6.0851659247646371E-2"/>
                  <c:y val="5.60477934444241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безопасность и правоохранительная деятельность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5 892,0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0.2%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dLbl>
              <c:idx val="10"/>
              <c:tx>
                <c:rich>
                  <a:bodyPr/>
                  <a:lstStyle/>
                  <a:p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113 869,7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4%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dLbl>
              <c:idx val="11"/>
              <c:layout>
                <c:manualLayout>
                  <c:x val="7.5641271876302041E-2"/>
                  <c:y val="-0.17579540543236355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Межбюджетные трансферты общего характера бюджетам субъектов РФ 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и МО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65 104,0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2.3%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numFmt formatCode="0.000%" sourceLinked="0"/>
            <c:spPr>
              <a:solidFill>
                <a:schemeClr val="lt1"/>
              </a:solidFill>
              <a:ln w="1905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CatName val="1"/>
            <c:showPercent val="1"/>
            <c:showLeaderLines val="1"/>
          </c:dLbls>
          <c:cat>
            <c:strRef>
              <c:f>Лист1!$A$2:$A$9</c:f>
              <c:strCache>
                <c:ptCount val="8"/>
                <c:pt idx="0">
                  <c:v>Физическая культура и спорт</c:v>
                </c:pt>
                <c:pt idx="1">
                  <c:v>Социальная политика</c:v>
                </c:pt>
                <c:pt idx="2">
                  <c:v>Культура</c:v>
                </c:pt>
                <c:pt idx="3">
                  <c:v>Жилищно-коммунальное хозяйство</c:v>
                </c:pt>
                <c:pt idx="4">
                  <c:v>Наицональная экономика</c:v>
                </c:pt>
                <c:pt idx="5">
                  <c:v>Наицональная безопасность и правоохранительная деятельность</c:v>
                </c:pt>
                <c:pt idx="6">
                  <c:v>Общегосударственные вопросы</c:v>
                </c:pt>
                <c:pt idx="7">
                  <c:v>Национальная оборона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10.8</c:v>
                </c:pt>
                <c:pt idx="1">
                  <c:v>91.6</c:v>
                </c:pt>
                <c:pt idx="2">
                  <c:v>5429.9</c:v>
                </c:pt>
                <c:pt idx="3">
                  <c:v>1049.8</c:v>
                </c:pt>
                <c:pt idx="4">
                  <c:v>724.9</c:v>
                </c:pt>
                <c:pt idx="5">
                  <c:v>169.7</c:v>
                </c:pt>
                <c:pt idx="6">
                  <c:v>4545.8</c:v>
                </c:pt>
                <c:pt idx="7">
                  <c:v>164.7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6"/>
  <c:chart>
    <c:autoTitleDeleted val="1"/>
    <c:view3D>
      <c:rAngAx val="1"/>
    </c:view3D>
    <c:floor>
      <c:spPr>
        <a:solidFill>
          <a:schemeClr val="accent4">
            <a:lumMod val="40000"/>
            <a:lumOff val="60000"/>
          </a:schemeClr>
        </a:solidFill>
      </c:spPr>
    </c:floor>
    <c:sideWall>
      <c:spPr>
        <a:solidFill>
          <a:schemeClr val="lt1"/>
        </a:solidFill>
        <a:ln w="19050" cap="flat" cmpd="sng" algn="ctr">
          <a:solidFill>
            <a:schemeClr val="accent4"/>
          </a:solidFill>
          <a:prstDash val="solid"/>
        </a:ln>
        <a:effectLst/>
      </c:spPr>
    </c:sideWall>
    <c:backWall>
      <c:spPr>
        <a:solidFill>
          <a:schemeClr val="lt1"/>
        </a:solidFill>
        <a:ln w="19050" cap="flat" cmpd="sng" algn="ctr">
          <a:solidFill>
            <a:schemeClr val="accent4"/>
          </a:solidFill>
          <a:prstDash val="solid"/>
        </a:ln>
        <a:effectLst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11721.6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12187.2</c:v>
                </c:pt>
              </c:numCache>
            </c:numRef>
          </c:val>
        </c:ser>
        <c:gapWidth val="75"/>
        <c:shape val="cylinder"/>
        <c:axId val="90441600"/>
        <c:axId val="90443136"/>
        <c:axId val="0"/>
      </c:bar3DChart>
      <c:catAx>
        <c:axId val="90441600"/>
        <c:scaling>
          <c:orientation val="minMax"/>
        </c:scaling>
        <c:delete val="1"/>
        <c:axPos val="b"/>
        <c:majorTickMark val="none"/>
        <c:tickLblPos val="none"/>
        <c:crossAx val="90443136"/>
        <c:crosses val="autoZero"/>
        <c:auto val="1"/>
        <c:lblAlgn val="ctr"/>
        <c:lblOffset val="100"/>
      </c:catAx>
      <c:valAx>
        <c:axId val="90443136"/>
        <c:scaling>
          <c:orientation val="minMax"/>
        </c:scaling>
        <c:axPos val="l"/>
        <c:majorGridlines/>
        <c:numFmt formatCode="#,##0" sourceLinked="0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044160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gradFill rotWithShape="1">
      <a:gsLst>
        <a:gs pos="0">
          <a:schemeClr val="accent5">
            <a:tint val="1000"/>
            <a:satMod val="255000"/>
          </a:schemeClr>
        </a:gs>
        <a:gs pos="55000">
          <a:schemeClr val="accent5">
            <a:tint val="12000"/>
            <a:satMod val="255000"/>
          </a:schemeClr>
        </a:gs>
        <a:gs pos="100000">
          <a:schemeClr val="accent5">
            <a:tint val="45000"/>
            <a:satMod val="250000"/>
          </a:schemeClr>
        </a:gs>
      </a:gsLst>
      <a:path path="circle">
        <a:fillToRect l="-40000" t="-90000" r="140000" b="190000"/>
      </a:path>
    </a:gradFill>
    <a:ln w="9525" cap="flat" cmpd="sng" algn="ctr">
      <a:solidFill>
        <a:schemeClr val="accent5"/>
      </a:solidFill>
      <a:prstDash val="solid"/>
    </a:ln>
    <a:effectLst>
      <a:outerShdw blurRad="51500" dist="25400" dir="5400000" rotWithShape="0">
        <a:srgbClr val="000000">
          <a:alpha val="40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22731364829396333"/>
          <c:y val="0.33855287858759603"/>
          <c:w val="0.52833575967972224"/>
          <c:h val="0.514535066837575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delet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Налоги на совокупный доход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en-US" sz="1000" dirty="0" smtClean="0">
                        <a:latin typeface="Times New Roman" pitchFamily="18" charset="0"/>
                        <a:cs typeface="Times New Roman" pitchFamily="18" charset="0"/>
                      </a:rPr>
                      <a:t>227.4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5,</a:t>
                    </a:r>
                    <a:r>
                      <a:rPr lang="en-US" sz="1000" dirty="0" smtClean="0"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dLbl>
              <c:idx val="2"/>
              <c:layout>
                <c:manualLayout>
                  <c:x val="9.8200678040245168E-2"/>
                  <c:y val="9.2066225636594466E-3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Налоги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на имущество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en-US" sz="1000" dirty="0" smtClean="0">
                        <a:latin typeface="Times New Roman" pitchFamily="18" charset="0"/>
                        <a:cs typeface="Times New Roman" pitchFamily="18" charset="0"/>
                      </a:rPr>
                      <a:t>2330.0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тыс.рублей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en-US" sz="1000" dirty="0" smtClean="0">
                        <a:latin typeface="Times New Roman" pitchFamily="18" charset="0"/>
                        <a:cs typeface="Times New Roman" pitchFamily="18" charset="0"/>
                      </a:rPr>
                      <a:t>58.7%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dLbl>
              <c:idx val="3"/>
              <c:delete val="1"/>
            </c:dLbl>
            <c:dLbl>
              <c:idx val="4"/>
              <c:layout>
                <c:manualLayout>
                  <c:x val="-0.10757832983330315"/>
                  <c:y val="9.2838443461472728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Государственная пошлина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en-US" sz="1000" dirty="0" smtClean="0">
                        <a:latin typeface="Times New Roman" pitchFamily="18" charset="0"/>
                        <a:cs typeface="Times New Roman" pitchFamily="18" charset="0"/>
                      </a:rPr>
                      <a:t>24.9</a:t>
                    </a:r>
                    <a:r>
                      <a:rPr lang="ru-RU" sz="1000" dirty="0" err="1" smtClean="0">
                        <a:latin typeface="Times New Roman" pitchFamily="18" charset="0"/>
                        <a:cs typeface="Times New Roman" pitchFamily="18" charset="0"/>
                      </a:rPr>
                      <a:t>ыс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1,7%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dLbl>
              <c:idx val="5"/>
              <c:layout>
                <c:manualLayout>
                  <c:x val="-0.12150950241234815"/>
                  <c:y val="-0.10500512726606914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Доходы от использования имущества9</a:t>
                    </a:r>
                    <a:r>
                      <a:rPr lang="en-US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36.4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тыс. 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en-US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0.</a:t>
                    </a:r>
                    <a:r>
                      <a:rPr lang="en-US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9</a:t>
                    </a:r>
                    <a:endParaRPr lang="en-US" sz="1000" dirty="0" smtClean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Val val="1"/>
              <c:showCatName val="1"/>
              <c:showPercent val="1"/>
            </c:dLbl>
            <c:dLbl>
              <c:idx val="6"/>
              <c:layout>
                <c:manualLayout>
                  <c:x val="7.4598871292878954E-2"/>
                  <c:y val="-0.14960935111225063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Штрафы,санкции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en-US" sz="1000" dirty="0" smtClean="0">
                        <a:latin typeface="Times New Roman" pitchFamily="18" charset="0"/>
                        <a:cs typeface="Times New Roman" pitchFamily="18" charset="0"/>
                      </a:rPr>
                      <a:t>8.0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0,</a:t>
                    </a:r>
                    <a:r>
                      <a:rPr lang="en-US" sz="10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dLbl>
              <c:idx val="7"/>
              <c:layout>
                <c:manualLayout>
                  <c:x val="0.33604211819861463"/>
                  <c:y val="-6.0070529378019405E-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Подоходний налог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en-US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1107.9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тыс.</a:t>
                    </a:r>
                    <a:r>
                      <a:rPr lang="ru-RU" sz="10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en-US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27.9%</a:t>
                    </a: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Val val="1"/>
              <c:showCatName val="1"/>
              <c:showPercent val="1"/>
            </c:dLbl>
            <c:dLbl>
              <c:idx val="8"/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экономика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110 892,</a:t>
                    </a:r>
                    <a:r>
                      <a:rPr lang="ru-RU" sz="10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9 тыс.рублей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3.9%</a:t>
                    </a: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Val val="1"/>
              <c:showCatName val="1"/>
              <c:showPercent val="1"/>
            </c:dLbl>
            <c:dLbl>
              <c:idx val="9"/>
              <c:layout>
                <c:manualLayout>
                  <c:x val="-6.0851659247646531E-2"/>
                  <c:y val="5.6047793444424107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безопасность и правоохранительная деятельность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5 892,0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0.2%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dLbl>
              <c:idx val="10"/>
              <c:tx>
                <c:rich>
                  <a:bodyPr/>
                  <a:lstStyle/>
                  <a:p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113 869,7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4%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dLbl>
              <c:idx val="11"/>
              <c:layout>
                <c:manualLayout>
                  <c:x val="7.5641271876302082E-2"/>
                  <c:y val="-0.1757954054323643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Межбюджетные трансферты общего характера бюджетам субъектов РФ 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и МО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65 104,0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2.3%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numFmt formatCode="0.000%" sourceLinked="0"/>
            <c:spPr>
              <a:solidFill>
                <a:schemeClr val="lt1"/>
              </a:solidFill>
              <a:ln w="1905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CatName val="1"/>
            <c:showPercent val="1"/>
            <c:showLeaderLines val="1"/>
          </c:dLbls>
          <c:cat>
            <c:strRef>
              <c:f>Лист1!$A$2:$A$9</c:f>
              <c:strCache>
                <c:ptCount val="7"/>
                <c:pt idx="0">
                  <c:v>Подоходний налог</c:v>
                </c:pt>
                <c:pt idx="1">
                  <c:v>Налоги на совокупный доход</c:v>
                </c:pt>
                <c:pt idx="2">
                  <c:v>Налоги на имущество</c:v>
                </c:pt>
                <c:pt idx="3">
                  <c:v>Государственная пошлина</c:v>
                </c:pt>
                <c:pt idx="4">
                  <c:v> Доходы от использования имущества</c:v>
                </c:pt>
                <c:pt idx="5">
                  <c:v>Доходы от продажи материальных и нематериальных активов</c:v>
                </c:pt>
                <c:pt idx="6">
                  <c:v>Штрафы.санкции возмещение ущерба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1107.9000000000001</c:v>
                </c:pt>
                <c:pt idx="1">
                  <c:v>227.4</c:v>
                </c:pt>
                <c:pt idx="2">
                  <c:v>2330</c:v>
                </c:pt>
                <c:pt idx="3">
                  <c:v>24.8</c:v>
                </c:pt>
                <c:pt idx="4">
                  <c:v>36.4</c:v>
                </c:pt>
                <c:pt idx="6">
                  <c:v>8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0.50166</cdr:x>
      <cdr:y>0.42888</cdr:y>
    </cdr:from>
    <cdr:to>
      <cdr:x>0.62106</cdr:x>
      <cdr:y>0.7484</cdr:y>
    </cdr:to>
    <cdr:sp macro="" textlink="">
      <cdr:nvSpPr>
        <cdr:cNvPr id="2" name="Штриховая стрелка вправо 1"/>
        <cdr:cNvSpPr/>
      </cdr:nvSpPr>
      <cdr:spPr>
        <a:xfrm xmlns:a="http://schemas.openxmlformats.org/drawingml/2006/main" rot="18512454">
          <a:off x="2827587" y="2639582"/>
          <a:ext cx="1643462" cy="776202"/>
        </a:xfrm>
        <a:prstGeom xmlns:a="http://schemas.openxmlformats.org/drawingml/2006/main" prst="stripedRightArrow">
          <a:avLst/>
        </a:prstGeom>
      </cdr:spPr>
      <cdr:style>
        <a:lnRef xmlns:a="http://schemas.openxmlformats.org/drawingml/2006/main" idx="1">
          <a:schemeClr val="accent4"/>
        </a:lnRef>
        <a:fillRef xmlns:a="http://schemas.openxmlformats.org/drawingml/2006/main" idx="2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pPr algn="ctr"/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103.9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0.04651</cdr:x>
      <cdr:y>0.0597</cdr:y>
    </cdr:from>
    <cdr:to>
      <cdr:x>0.2907</cdr:x>
      <cdr:y>0.13433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85752" y="285752"/>
          <a:ext cx="1500198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Тыс. рублей</a:t>
          </a:r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F7EDD-8E4E-43E6-B323-0BB42933D857}" type="datetimeFigureOut">
              <a:rPr lang="ru-RU" smtClean="0"/>
              <a:pPr/>
              <a:t>27.07.2016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5E184-6761-4BFE-979D-B3C5051B9B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68859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0127E2A-B116-4C06-97C5-CB0DE7D3B046}" type="datetimeFigureOut">
              <a:rPr lang="ru-RU" smtClean="0"/>
              <a:pPr/>
              <a:t>27.07.2016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27.07.2016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27.07.2016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27.07.2016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27.07.2016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27.07.2016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127E2A-B116-4C06-97C5-CB0DE7D3B046}" type="datetimeFigureOut">
              <a:rPr lang="ru-RU" smtClean="0"/>
              <a:pPr/>
              <a:t>27.07.2016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0127E2A-B116-4C06-97C5-CB0DE7D3B046}" type="datetimeFigureOut">
              <a:rPr lang="ru-RU" smtClean="0"/>
              <a:pPr/>
              <a:t>27.07.2016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27.07.2016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27.07.2016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27.07.2016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0127E2A-B116-4C06-97C5-CB0DE7D3B046}" type="datetimeFigureOut">
              <a:rPr lang="ru-RU" smtClean="0"/>
              <a:pPr/>
              <a:t>27.07.2016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14346" y="285728"/>
            <a:ext cx="8458200" cy="500066"/>
          </a:xfrm>
        </p:spPr>
        <p:txBody>
          <a:bodyPr>
            <a:normAutofit/>
          </a:bodyPr>
          <a:lstStyle/>
          <a:p>
            <a:pPr algn="r"/>
            <a:r>
              <a:rPr lang="ru-RU" sz="1600" dirty="0" smtClean="0">
                <a:latin typeface="+mn-lt"/>
              </a:rPr>
              <a:t>Администрация Литвиновского сельского поселения</a:t>
            </a:r>
            <a:endParaRPr lang="ru-RU" sz="16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643314"/>
            <a:ext cx="8786842" cy="2752732"/>
          </a:xfrm>
        </p:spPr>
        <p:txBody>
          <a:bodyPr>
            <a:normAutofit fontScale="92500"/>
          </a:bodyPr>
          <a:lstStyle/>
          <a:p>
            <a:pPr algn="ctr"/>
            <a:endParaRPr lang="ru-RU" sz="3600" b="1" dirty="0" smtClean="0"/>
          </a:p>
          <a:p>
            <a:pPr algn="ctr"/>
            <a:r>
              <a:rPr lang="ru-RU" sz="3600" b="1" dirty="0" smtClean="0"/>
              <a:t>Исполнение бюджета Литвиновского сельского поселения </a:t>
            </a:r>
            <a:r>
              <a:rPr lang="ru-RU" sz="3600" b="1" dirty="0" err="1" smtClean="0"/>
              <a:t>Белокалитвинского</a:t>
            </a:r>
            <a:r>
              <a:rPr lang="ru-RU" sz="3600" b="1" dirty="0" smtClean="0"/>
              <a:t> района</a:t>
            </a:r>
          </a:p>
          <a:p>
            <a:pPr algn="ctr"/>
            <a:r>
              <a:rPr lang="ru-RU" sz="3600" b="1" dirty="0" smtClean="0"/>
              <a:t> за </a:t>
            </a:r>
            <a:r>
              <a:rPr lang="ru-RU" sz="3600" b="1" dirty="0" smtClean="0">
                <a:latin typeface="Times New Roman" pitchFamily="18" charset="0"/>
                <a:ea typeface="Arimo" pitchFamily="34" charset="0"/>
                <a:cs typeface="Times New Roman" pitchFamily="18" charset="0"/>
              </a:rPr>
              <a:t>201</a:t>
            </a:r>
            <a:r>
              <a:rPr lang="en-US" sz="3600" b="1" dirty="0" smtClean="0">
                <a:latin typeface="Times New Roman" pitchFamily="18" charset="0"/>
                <a:ea typeface="Arimo" pitchFamily="34" charset="0"/>
                <a:cs typeface="Times New Roman" pitchFamily="18" charset="0"/>
              </a:rPr>
              <a:t>5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/>
              <a:t>год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Литвиновского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Блок-схема: типовой процесс 6"/>
          <p:cNvSpPr/>
          <p:nvPr/>
        </p:nvSpPr>
        <p:spPr>
          <a:xfrm>
            <a:off x="571472" y="857232"/>
            <a:ext cx="8072494" cy="1500198"/>
          </a:xfrm>
          <a:prstGeom prst="flowChartPredefinedProcess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ysClr val="windowText" lastClr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Формирование  и исполнение бюджета Литвиновского сельского поселения Белокалитвинского района на основе муниципальных программ Литвиновского сельского поселения</a:t>
            </a:r>
            <a:endParaRPr lang="ru-RU" sz="2000" b="1" dirty="0">
              <a:solidFill>
                <a:sysClr val="windowText" lastClr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285720" y="3000372"/>
            <a:ext cx="1428760" cy="71438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Блок-схема: внутренняя память 9"/>
          <p:cNvSpPr/>
          <p:nvPr/>
        </p:nvSpPr>
        <p:spPr>
          <a:xfrm>
            <a:off x="1785918" y="2714620"/>
            <a:ext cx="6715172" cy="2143140"/>
          </a:xfrm>
          <a:prstGeom prst="flowChartInternalStorag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Бюджет Литвиновского сельского поселения Белокалитвинского района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года сформирован и исполнен в программной структуре расходов на основе утвержденной Администрацией Литвиновского сельского поселения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муниципальных программ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Блок-схема: внутренняя память 10"/>
          <p:cNvSpPr/>
          <p:nvPr/>
        </p:nvSpPr>
        <p:spPr>
          <a:xfrm>
            <a:off x="1857356" y="4929198"/>
            <a:ext cx="6715172" cy="1428760"/>
          </a:xfrm>
          <a:prstGeom prst="flowChartInternalStorag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их реализацию было направлено 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году 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11167.7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тыс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рублей или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91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,6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% всех расходов  бюджета Литвиновского сельского поселения Белокалитвинского района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285720" y="5214950"/>
            <a:ext cx="1428760" cy="71438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-1463729" y="4464045"/>
            <a:ext cx="3500486" cy="158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Литвиновского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42844" y="2214554"/>
            <a:ext cx="9001156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57224" y="642918"/>
            <a:ext cx="714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Структура расходов бюджета Литвиновского сельского поселения Белокалитвинского района в 201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году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12187.2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тыс. рублей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0" y="1285860"/>
          <a:ext cx="9144000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-214338"/>
            <a:ext cx="11229996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Литвиновского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0" name="TextBox 49"/>
          <p:cNvSpPr txBox="1"/>
          <p:nvPr/>
        </p:nvSpPr>
        <p:spPr>
          <a:xfrm>
            <a:off x="642910" y="571480"/>
            <a:ext cx="6786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Расходы, направленные на реализацию Указа Президента Российской Федерации от 07.05.2012 № 597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Круглая лента лицом вверх 50"/>
          <p:cNvSpPr/>
          <p:nvPr/>
        </p:nvSpPr>
        <p:spPr>
          <a:xfrm>
            <a:off x="0" y="1285860"/>
            <a:ext cx="9144000" cy="1143008"/>
          </a:xfrm>
          <a:prstGeom prst="ellipseRibbon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Указ от 07.05.2012 №597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«О мероприятиях по реализации государственной социальной политики»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1285852" y="1643050"/>
            <a:ext cx="928694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год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000892" y="1643050"/>
            <a:ext cx="857256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факт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Стрелка вправо с вырезом 56"/>
          <p:cNvSpPr/>
          <p:nvPr/>
        </p:nvSpPr>
        <p:spPr>
          <a:xfrm rot="3402069">
            <a:off x="3915548" y="2464254"/>
            <a:ext cx="948426" cy="650367"/>
          </a:xfrm>
          <a:prstGeom prst="notchedRightArrow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Горизонтальный свиток 58"/>
          <p:cNvSpPr/>
          <p:nvPr/>
        </p:nvSpPr>
        <p:spPr>
          <a:xfrm>
            <a:off x="2714612" y="3357562"/>
            <a:ext cx="2857520" cy="1500198"/>
          </a:xfrm>
          <a:prstGeom prst="horizontalScroll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оплаты труда отдельным категориям работников в сфере культуры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Волна 22"/>
          <p:cNvSpPr/>
          <p:nvPr/>
        </p:nvSpPr>
        <p:spPr>
          <a:xfrm rot="20748470">
            <a:off x="6013090" y="3880529"/>
            <a:ext cx="2786082" cy="2279366"/>
          </a:xfrm>
          <a:prstGeom prst="wave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 Литвиновского сельского поселения-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1099.4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тыс. рублей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5" name="Волна 24"/>
          <p:cNvSpPr/>
          <p:nvPr/>
        </p:nvSpPr>
        <p:spPr>
          <a:xfrm>
            <a:off x="7143768" y="5786454"/>
            <a:ext cx="1785950" cy="785818"/>
          </a:xfrm>
          <a:prstGeom prst="wave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том числе районный 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721.4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трелка вправо с вырезом 26"/>
          <p:cNvSpPr/>
          <p:nvPr/>
        </p:nvSpPr>
        <p:spPr>
          <a:xfrm rot="5400000">
            <a:off x="1292202" y="4565658"/>
            <a:ext cx="488888" cy="358713"/>
          </a:xfrm>
          <a:prstGeom prst="notched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с вырезом 27"/>
          <p:cNvSpPr/>
          <p:nvPr/>
        </p:nvSpPr>
        <p:spPr>
          <a:xfrm rot="5400000">
            <a:off x="3863970" y="5137161"/>
            <a:ext cx="488888" cy="358713"/>
          </a:xfrm>
          <a:prstGeom prst="notchedRightArrow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Литвиновского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571480"/>
            <a:ext cx="9001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Динамика расходов бюджета Литвиновского сельского поселения Белокалитвинского района 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-201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гг.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="" xmlns:p14="http://schemas.microsoft.com/office/powerpoint/2010/main" val="2831200211"/>
              </p:ext>
            </p:extLst>
          </p:nvPr>
        </p:nvGraphicFramePr>
        <p:xfrm>
          <a:off x="1285852" y="1285860"/>
          <a:ext cx="6500858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Рамка 8"/>
          <p:cNvSpPr/>
          <p:nvPr/>
        </p:nvSpPr>
        <p:spPr>
          <a:xfrm>
            <a:off x="3357554" y="3000372"/>
            <a:ext cx="1500198" cy="714380"/>
          </a:xfrm>
          <a:prstGeom prst="fram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11721.6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Рамка 9"/>
          <p:cNvSpPr/>
          <p:nvPr/>
        </p:nvSpPr>
        <p:spPr>
          <a:xfrm>
            <a:off x="4929190" y="1357298"/>
            <a:ext cx="1643074" cy="785818"/>
          </a:xfrm>
          <a:prstGeom prst="fra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12187.6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,6тыс. рублей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бюджета Литвиновского сельского поселения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Белокалитвинского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района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201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году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Литвиновского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Багетная рамка 6"/>
          <p:cNvSpPr/>
          <p:nvPr/>
        </p:nvSpPr>
        <p:spPr>
          <a:xfrm>
            <a:off x="214282" y="2643182"/>
            <a:ext cx="2214578" cy="857256"/>
          </a:xfrm>
          <a:prstGeom prst="beve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Социальная поддержка граждан </a:t>
            </a:r>
          </a:p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1.4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агетная рамка 8"/>
          <p:cNvSpPr/>
          <p:nvPr/>
        </p:nvSpPr>
        <p:spPr>
          <a:xfrm>
            <a:off x="2500298" y="2571744"/>
            <a:ext cx="4000528" cy="1000132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Управление муниципальными финансами </a:t>
            </a:r>
          </a:p>
          <a:p>
            <a:pPr algn="ctr"/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32.4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Багетная рамка 12"/>
          <p:cNvSpPr/>
          <p:nvPr/>
        </p:nvSpPr>
        <p:spPr>
          <a:xfrm>
            <a:off x="6857984" y="4071942"/>
            <a:ext cx="2286016" cy="1571636"/>
          </a:xfrm>
          <a:prstGeom prst="bevel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Энергоэффективность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0.5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Багетная рамка 13"/>
          <p:cNvSpPr/>
          <p:nvPr/>
        </p:nvSpPr>
        <p:spPr>
          <a:xfrm>
            <a:off x="2428860" y="5072074"/>
            <a:ext cx="4143404" cy="857256"/>
          </a:xfrm>
          <a:prstGeom prst="beve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Развитие культуры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47.8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агетная рамка 14"/>
          <p:cNvSpPr/>
          <p:nvPr/>
        </p:nvSpPr>
        <p:spPr>
          <a:xfrm>
            <a:off x="2571736" y="5857892"/>
            <a:ext cx="4000528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Энергоэффективность и развитие энергетики</a:t>
            </a:r>
          </a:p>
          <a:p>
            <a:pPr algn="ctr"/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0.5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Багетная рамка 16"/>
          <p:cNvSpPr/>
          <p:nvPr/>
        </p:nvSpPr>
        <p:spPr>
          <a:xfrm>
            <a:off x="2428860" y="3643314"/>
            <a:ext cx="4071966" cy="1428760"/>
          </a:xfrm>
          <a:prstGeom prst="beve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Обеспечение качественными жилищно-коммунальными услугами населения</a:t>
            </a:r>
          </a:p>
          <a:p>
            <a:pPr algn="ctr"/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0.8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Багетная рамка 17"/>
          <p:cNvSpPr/>
          <p:nvPr/>
        </p:nvSpPr>
        <p:spPr>
          <a:xfrm>
            <a:off x="214282" y="3857628"/>
            <a:ext cx="2214578" cy="1571636"/>
          </a:xfrm>
          <a:prstGeom prst="beve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Развитие транспортной системы</a:t>
            </a:r>
          </a:p>
          <a:p>
            <a:pPr algn="ctr"/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6.4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Багетная рамка 20"/>
          <p:cNvSpPr/>
          <p:nvPr/>
        </p:nvSpPr>
        <p:spPr>
          <a:xfrm>
            <a:off x="6715140" y="2643182"/>
            <a:ext cx="2286016" cy="1000132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Защита населения и территории от ЧС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1,8%</a:t>
            </a:r>
          </a:p>
        </p:txBody>
      </p:sp>
      <p:sp>
        <p:nvSpPr>
          <p:cNvPr id="22" name="Багетная рамка 21"/>
          <p:cNvSpPr/>
          <p:nvPr/>
        </p:nvSpPr>
        <p:spPr>
          <a:xfrm>
            <a:off x="6715140" y="5643578"/>
            <a:ext cx="2286016" cy="1000132"/>
          </a:xfrm>
          <a:prstGeom prst="bevel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Муниципальная политика</a:t>
            </a:r>
          </a:p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0.3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Багетная рамка 25"/>
          <p:cNvSpPr/>
          <p:nvPr/>
        </p:nvSpPr>
        <p:spPr>
          <a:xfrm>
            <a:off x="214282" y="5572140"/>
            <a:ext cx="2214578" cy="1071570"/>
          </a:xfrm>
          <a:prstGeom prst="bevel">
            <a:avLst>
              <a:gd name="adj" fmla="val 14952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Благоустройство территории Литвиновского сельского поселения 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8.2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0" y="57148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Доля муниципальных программ в общем объеме расходов, направленных на реализацию муниципальных</a:t>
            </a:r>
          </a:p>
          <a:p>
            <a:pPr algn="ctr"/>
            <a:r>
              <a:rPr lang="ru-RU" b="1" dirty="0" smtClean="0"/>
              <a:t> программ Литвиновского сельского поселения в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/>
              <a:t>году</a:t>
            </a:r>
            <a:endParaRPr lang="ru-RU" b="1" dirty="0"/>
          </a:p>
        </p:txBody>
      </p:sp>
      <p:sp>
        <p:nvSpPr>
          <p:cNvPr id="16" name="Багетная рамка 15"/>
          <p:cNvSpPr/>
          <p:nvPr/>
        </p:nvSpPr>
        <p:spPr>
          <a:xfrm>
            <a:off x="6857984" y="4286256"/>
            <a:ext cx="2286016" cy="1571636"/>
          </a:xfrm>
          <a:prstGeom prst="bevel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1200" b="1" smtClean="0">
                <a:latin typeface="Times New Roman" pitchFamily="18" charset="0"/>
                <a:cs typeface="Times New Roman" pitchFamily="18" charset="0"/>
              </a:rPr>
              <a:t>физической культуры</a:t>
            </a:r>
            <a:r>
              <a:rPr lang="ru-RU" sz="1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0.2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3129</TotalTime>
  <Words>359</Words>
  <Application>Microsoft Office PowerPoint</Application>
  <PresentationFormat>Экран (4:3)</PresentationFormat>
  <Paragraphs>69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Городская</vt:lpstr>
      <vt:lpstr>Администрация Литвиновского сельского поселения</vt:lpstr>
      <vt:lpstr>Администрация Литвиновского сельского поселения</vt:lpstr>
      <vt:lpstr>Администрация Литвиновского сельского поселения</vt:lpstr>
      <vt:lpstr>Администрация Литвиновского сельского поселения</vt:lpstr>
      <vt:lpstr>Администрация Литвиновского сельского поселения</vt:lpstr>
      <vt:lpstr>Структура налоговых и неналоговых доходов бюджета Литвиновского сельского поселения Белокалитвинского района в 2015 году </vt:lpstr>
      <vt:lpstr>Администрация Литвиновского сельского поселения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Krivobok</dc:creator>
  <cp:lastModifiedBy>User</cp:lastModifiedBy>
  <cp:revision>324</cp:revision>
  <dcterms:created xsi:type="dcterms:W3CDTF">2015-04-24T11:57:16Z</dcterms:created>
  <dcterms:modified xsi:type="dcterms:W3CDTF">2016-07-27T13:26:56Z</dcterms:modified>
</cp:coreProperties>
</file>