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9"/>
  </p:notesMasterIdLst>
  <p:sldIdLst>
    <p:sldId id="256" r:id="rId2"/>
    <p:sldId id="257" r:id="rId3"/>
    <p:sldId id="268" r:id="rId4"/>
    <p:sldId id="280" r:id="rId5"/>
    <p:sldId id="266" r:id="rId6"/>
    <p:sldId id="291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37A"/>
    <a:srgbClr val="E92525"/>
    <a:srgbClr val="EC4D22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>
        <p:scale>
          <a:sx n="60" d="100"/>
          <a:sy n="60" d="100"/>
        </p:scale>
        <p:origin x="-79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731364829396325"/>
          <c:y val="0.3385528785875953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91.6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9.8200678040245043E-2"/>
                  <c:y val="9.2066225636594345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5429.9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1.5648884347266315E-2"/>
                  <c:y val="6.325251785387291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724.9</a:t>
                    </a:r>
                    <a:r>
                      <a:rPr lang="ru-RU" sz="1000" dirty="0" err="1" smtClean="0">
                        <a:latin typeface="Times New Roman" pitchFamily="18" charset="0"/>
                        <a:cs typeface="Times New Roman" pitchFamily="18" charset="0"/>
                      </a:rPr>
                      <a:t>ыс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2150950241234815"/>
                  <c:y val="-0.10500512726606891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169.7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6"/>
              <c:layout>
                <c:manualLayout>
                  <c:x val="-1.7330592980150553E-2"/>
                  <c:y val="8.708039113432655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4545.8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169.7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endParaRPr lang="ru-RU" sz="1000" dirty="0" smtClean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9"/>
              <c:layout>
                <c:manualLayout>
                  <c:x val="-6.0851659247646371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1"/>
              <c:layout>
                <c:manualLayout>
                  <c:x val="7.5641271876302041E-2"/>
                  <c:y val="-0.1757954054323635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10.8</c:v>
                </c:pt>
                <c:pt idx="1">
                  <c:v>91.6</c:v>
                </c:pt>
                <c:pt idx="2">
                  <c:v>5429.9</c:v>
                </c:pt>
                <c:pt idx="3">
                  <c:v>1049.8</c:v>
                </c:pt>
                <c:pt idx="4">
                  <c:v>724.9</c:v>
                </c:pt>
                <c:pt idx="5">
                  <c:v>169.7</c:v>
                </c:pt>
                <c:pt idx="6">
                  <c:v>4545.8</c:v>
                </c:pt>
                <c:pt idx="7">
                  <c:v>164.7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view3D>
      <c:rAngAx val="1"/>
    </c:view3D>
    <c:floor>
      <c:spPr>
        <a:solidFill>
          <a:schemeClr val="accent4">
            <a:lumMod val="40000"/>
            <a:lumOff val="60000"/>
          </a:schemeClr>
        </a:solidFill>
      </c:spPr>
    </c:floor>
    <c:sideWall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11721.6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12187.2</c:v>
                </c:pt>
              </c:numCache>
            </c:numRef>
          </c:val>
        </c:ser>
        <c:gapWidth val="75"/>
        <c:shape val="cylinder"/>
        <c:axId val="90441600"/>
        <c:axId val="90443136"/>
        <c:axId val="0"/>
      </c:bar3DChart>
      <c:catAx>
        <c:axId val="90441600"/>
        <c:scaling>
          <c:orientation val="minMax"/>
        </c:scaling>
        <c:delete val="1"/>
        <c:axPos val="b"/>
        <c:majorTickMark val="none"/>
        <c:tickLblPos val="none"/>
        <c:crossAx val="90443136"/>
        <c:crosses val="autoZero"/>
        <c:auto val="1"/>
        <c:lblAlgn val="ctr"/>
        <c:lblOffset val="100"/>
      </c:catAx>
      <c:valAx>
        <c:axId val="90443136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4416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731364829396333"/>
          <c:y val="0.33855287858759603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227.4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5,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9.8200678040245168E-2"/>
                  <c:y val="9.2066225636594466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2330.0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58.7%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10757832983330315"/>
                  <c:y val="9.2838443461472728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24.9</a:t>
                    </a:r>
                    <a:r>
                      <a:rPr lang="ru-RU" sz="1000" dirty="0" err="1" smtClean="0">
                        <a:latin typeface="Times New Roman" pitchFamily="18" charset="0"/>
                        <a:cs typeface="Times New Roman" pitchFamily="18" charset="0"/>
                      </a:rPr>
                      <a:t>ыс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1,7%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2150950241234815"/>
                  <c:y val="-0.1050051272660691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использования имущества9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36.4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0.</a:t>
                    </a:r>
                    <a:r>
                      <a:rPr lang="en-US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</a:t>
                    </a:r>
                    <a:endParaRPr lang="en-US" sz="1000" dirty="0" smtClean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6"/>
              <c:layout>
                <c:manualLayout>
                  <c:x val="7.4598871292878954E-2"/>
                  <c:y val="-0.1496093511122506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8.0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0.33604211819861463"/>
                  <c:y val="-6.007052937801940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Подоходний налог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1107.9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27.9%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9"/>
              <c:layout>
                <c:manualLayout>
                  <c:x val="-6.0851659247646531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1"/>
              <c:layout>
                <c:manualLayout>
                  <c:x val="7.5641271876302082E-2"/>
                  <c:y val="-0.175795405432364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7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Штрафы.санкции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1107.9000000000001</c:v>
                </c:pt>
                <c:pt idx="1">
                  <c:v>227.4</c:v>
                </c:pt>
                <c:pt idx="2">
                  <c:v>2330</c:v>
                </c:pt>
                <c:pt idx="3">
                  <c:v>24.8</c:v>
                </c:pt>
                <c:pt idx="4">
                  <c:v>36.4</c:v>
                </c:pt>
                <c:pt idx="6">
                  <c:v>8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0.50166</cdr:x>
      <cdr:y>0.42888</cdr:y>
    </cdr:from>
    <cdr:to>
      <cdr:x>0.62106</cdr:x>
      <cdr:y>0.7484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27587" y="2639582"/>
          <a:ext cx="1643462" cy="776202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103.9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Литвиновского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fontScale="925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Литвиновского сельского поселения </a:t>
            </a:r>
            <a:r>
              <a:rPr lang="ru-RU" sz="3600" b="1" dirty="0" err="1" smtClean="0"/>
              <a:t>Белокалитвинского</a:t>
            </a:r>
            <a:r>
              <a:rPr lang="ru-RU" sz="3600" b="1" dirty="0" smtClean="0"/>
              <a:t>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201</a:t>
            </a:r>
            <a:r>
              <a:rPr lang="en-US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Литвиновского сельского поселения Белокалитвинского района на основе муниципальных программ Литвиновского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Литвиновского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Литвиновского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11167.7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Литвиновского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Литвиновского сельского поселения Белокалитвинского района в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году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12187.2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285860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Литвиновского сельского поселения-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1099.4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Волна 24"/>
          <p:cNvSpPr/>
          <p:nvPr/>
        </p:nvSpPr>
        <p:spPr>
          <a:xfrm>
            <a:off x="7143768" y="5786454"/>
            <a:ext cx="1785950" cy="785818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районный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721.4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Литвиновского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831200211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Рамка 8"/>
          <p:cNvSpPr/>
          <p:nvPr/>
        </p:nvSpPr>
        <p:spPr>
          <a:xfrm>
            <a:off x="3357554" y="3000372"/>
            <a:ext cx="1500198" cy="71438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11721.6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929190" y="1357298"/>
            <a:ext cx="1643074" cy="785818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12187.6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,6тыс.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Литвиновского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Белокалитвинского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857256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1.4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32.4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857984" y="4071942"/>
            <a:ext cx="2286016" cy="1571636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Энергоэффективность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0.5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47.8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571736" y="5857892"/>
            <a:ext cx="4000528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0.5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0.8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857628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6.4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1,8%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0.3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Литвиновского сельского поселения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8.2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Литвиновского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>году</a:t>
            </a:r>
            <a:endParaRPr lang="ru-RU" b="1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6857984" y="4286256"/>
            <a:ext cx="2286016" cy="1571636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0.2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3129</TotalTime>
  <Words>359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Администрация Литвиновского сельского поселения</vt:lpstr>
      <vt:lpstr>Администрация Литвиновского сельского поселения</vt:lpstr>
      <vt:lpstr>Администрация Литвиновского сельского поселения</vt:lpstr>
      <vt:lpstr>Администрация Литвиновского сельского поселения</vt:lpstr>
      <vt:lpstr>Администрация Литвиновского сельского поселения</vt:lpstr>
      <vt:lpstr>Структура налоговых и неналоговых доходов бюджета Литвиновского сельского поселения Белокалитвинского района в 2015 году </vt:lpstr>
      <vt:lpstr>Администрация Литвиновского сельского поселения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User</cp:lastModifiedBy>
  <cp:revision>324</cp:revision>
  <dcterms:created xsi:type="dcterms:W3CDTF">2015-04-24T11:57:16Z</dcterms:created>
  <dcterms:modified xsi:type="dcterms:W3CDTF">2016-07-27T13:26:56Z</dcterms:modified>
</cp:coreProperties>
</file>