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77" r:id="rId13"/>
    <p:sldId id="276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570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image" Target="../media/image4.jpe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98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6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9241,0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9.8257852451278296E-3"/>
                  <c:y val="0.385182319592371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Утверждено19566,0</a:t>
                    </a:r>
                    <a:r>
                      <a:rPr lang="en-US" dirty="0" smtClean="0"/>
                      <a:t>.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0.00">
                  <c:v>24632200</c:v>
                </c:pt>
                <c:pt idx="1">
                  <c:v>25597400</c:v>
                </c:pt>
                <c:pt idx="2">
                  <c:v>-965.2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8573928040798819E-2"/>
                  <c:y val="0.4231238045939293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8976,2</a:t>
                    </a:r>
                    <a:endParaRPr lang="en-US" dirty="0" smtClean="0"/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6.1421125213556764E-3"/>
                  <c:y val="0.362311189344084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Исполнено19327,9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>
                <c:manualLayout>
                  <c:x val="0.13441172001767621"/>
                  <c:y val="4.3594133808589524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-860,9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21719000</c:v>
                </c:pt>
                <c:pt idx="1">
                  <c:v>22579900</c:v>
                </c:pt>
                <c:pt idx="2">
                  <c:v>-860.9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156043136"/>
        <c:axId val="156044672"/>
        <c:axId val="0"/>
      </c:bar3DChart>
      <c:catAx>
        <c:axId val="1560431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6044672"/>
        <c:crosses val="autoZero"/>
        <c:auto val="1"/>
        <c:lblAlgn val="ctr"/>
        <c:lblOffset val="100"/>
      </c:catAx>
      <c:valAx>
        <c:axId val="156044672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604313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2754,9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704642166344294"/>
                  <c:y val="8.253968253968253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2563,2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169481728"/>
        <c:axId val="169566976"/>
      </c:barChart>
      <c:catAx>
        <c:axId val="169481728"/>
        <c:scaling>
          <c:orientation val="minMax"/>
        </c:scaling>
        <c:delete val="1"/>
        <c:axPos val="l"/>
        <c:numFmt formatCode="General" sourceLinked="1"/>
        <c:tickLblPos val="none"/>
        <c:crossAx val="169566976"/>
        <c:crosses val="autoZero"/>
        <c:auto val="1"/>
        <c:lblAlgn val="ctr"/>
        <c:lblOffset val="100"/>
      </c:catAx>
      <c:valAx>
        <c:axId val="169566976"/>
        <c:scaling>
          <c:orientation val="minMax"/>
        </c:scaling>
        <c:delete val="1"/>
        <c:axPos val="b"/>
        <c:numFmt formatCode="#,##0.0" sourceLinked="1"/>
        <c:tickLblPos val="none"/>
        <c:crossAx val="169481728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24,1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9,1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69728256"/>
        <c:axId val="169754624"/>
      </c:barChart>
      <c:catAx>
        <c:axId val="169728256"/>
        <c:scaling>
          <c:orientation val="minMax"/>
        </c:scaling>
        <c:delete val="1"/>
        <c:axPos val="l"/>
        <c:numFmt formatCode="General" sourceLinked="1"/>
        <c:tickLblPos val="none"/>
        <c:crossAx val="169754624"/>
        <c:crosses val="autoZero"/>
        <c:auto val="1"/>
        <c:lblAlgn val="ctr"/>
        <c:lblOffset val="100"/>
      </c:catAx>
      <c:valAx>
        <c:axId val="169754624"/>
        <c:scaling>
          <c:orientation val="minMax"/>
        </c:scaling>
        <c:delete val="1"/>
        <c:axPos val="b"/>
        <c:numFmt formatCode="#,##0.0" sourceLinked="1"/>
        <c:tickLblPos val="none"/>
        <c:crossAx val="169728256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12 643,1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5023222155236865"/>
                  <c:y val="-1.318009054469510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10 220,6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69879040"/>
        <c:axId val="169880576"/>
      </c:barChart>
      <c:catAx>
        <c:axId val="169879040"/>
        <c:scaling>
          <c:orientation val="minMax"/>
        </c:scaling>
        <c:delete val="1"/>
        <c:axPos val="l"/>
        <c:numFmt formatCode="General" sourceLinked="1"/>
        <c:tickLblPos val="none"/>
        <c:crossAx val="169880576"/>
        <c:crosses val="autoZero"/>
        <c:auto val="1"/>
        <c:lblAlgn val="ctr"/>
        <c:lblOffset val="100"/>
      </c:catAx>
      <c:valAx>
        <c:axId val="169880576"/>
        <c:scaling>
          <c:orientation val="minMax"/>
        </c:scaling>
        <c:delete val="1"/>
        <c:axPos val="b"/>
        <c:numFmt formatCode="#,##0.0" sourceLinked="1"/>
        <c:tickLblPos val="none"/>
        <c:crossAx val="169879040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195,4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ru-RU" dirty="0" smtClean="0"/>
                      <a:t>195,2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20215.599999999897</c:v>
                </c:pt>
              </c:numCache>
            </c:numRef>
          </c:val>
        </c:ser>
        <c:overlap val="50"/>
        <c:axId val="170189952"/>
        <c:axId val="170191488"/>
      </c:barChart>
      <c:catAx>
        <c:axId val="170189952"/>
        <c:scaling>
          <c:orientation val="minMax"/>
        </c:scaling>
        <c:delete val="1"/>
        <c:axPos val="l"/>
        <c:numFmt formatCode="General" sourceLinked="1"/>
        <c:tickLblPos val="none"/>
        <c:crossAx val="170191488"/>
        <c:crosses val="autoZero"/>
        <c:auto val="1"/>
        <c:lblAlgn val="ctr"/>
        <c:lblOffset val="100"/>
      </c:catAx>
      <c:valAx>
        <c:axId val="170191488"/>
        <c:scaling>
          <c:orientation val="minMax"/>
        </c:scaling>
        <c:delete val="1"/>
        <c:axPos val="b"/>
        <c:numFmt formatCode="#,##0.0" sourceLinked="1"/>
        <c:tickLblPos val="none"/>
        <c:crossAx val="170189952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257628853498788E-2"/>
          <c:y val="7.8222321853896715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17,5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15,3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70262912"/>
        <c:axId val="170264448"/>
      </c:barChart>
      <c:catAx>
        <c:axId val="170262912"/>
        <c:scaling>
          <c:orientation val="minMax"/>
        </c:scaling>
        <c:delete val="1"/>
        <c:axPos val="l"/>
        <c:numFmt formatCode="General" sourceLinked="1"/>
        <c:tickLblPos val="none"/>
        <c:crossAx val="170264448"/>
        <c:crosses val="autoZero"/>
        <c:auto val="1"/>
        <c:lblAlgn val="ctr"/>
        <c:lblOffset val="100"/>
      </c:catAx>
      <c:valAx>
        <c:axId val="170264448"/>
        <c:scaling>
          <c:orientation val="minMax"/>
        </c:scaling>
        <c:delete val="1"/>
        <c:axPos val="b"/>
        <c:numFmt formatCode="#,##0.0" sourceLinked="1"/>
        <c:tickLblPos val="none"/>
        <c:crossAx val="17026291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5015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5881,8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5881.8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34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200" dirty="0" smtClean="0"/>
                      <a:t>4697,1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4697.1000000000004</c:v>
                </c:pt>
              </c:numCache>
            </c:numRef>
          </c:val>
        </c:ser>
        <c:shape val="cylinder"/>
        <c:axId val="105535360"/>
        <c:axId val="105536896"/>
        <c:axId val="0"/>
      </c:bar3DChart>
      <c:catAx>
        <c:axId val="105535360"/>
        <c:scaling>
          <c:orientation val="minMax"/>
        </c:scaling>
        <c:axPos val="b"/>
        <c:numFmt formatCode="General" sourceLinked="1"/>
        <c:tickLblPos val="nextTo"/>
        <c:crossAx val="105536896"/>
        <c:crosses val="autoZero"/>
        <c:auto val="1"/>
        <c:lblAlgn val="ctr"/>
        <c:lblOffset val="100"/>
      </c:catAx>
      <c:valAx>
        <c:axId val="10553689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53536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7135377595242082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203,0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24858757062146891"/>
                  <c:y val="-2.566958864704706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600" dirty="0" smtClean="0"/>
                      <a:t>206,6</a:t>
                    </a:r>
                    <a:endParaRPr lang="en-US" sz="1600" dirty="0" smtClean="0"/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206.6</c:v>
                </c:pt>
              </c:numCache>
            </c:numRef>
          </c:val>
        </c:ser>
        <c:shape val="cylinder"/>
        <c:axId val="158308224"/>
        <c:axId val="158309760"/>
        <c:axId val="0"/>
      </c:bar3DChart>
      <c:catAx>
        <c:axId val="158308224"/>
        <c:scaling>
          <c:orientation val="minMax"/>
        </c:scaling>
        <c:axPos val="b"/>
        <c:numFmt formatCode="General" sourceLinked="1"/>
        <c:tickLblPos val="nextTo"/>
        <c:crossAx val="158309760"/>
        <c:crosses val="autoZero"/>
        <c:auto val="1"/>
        <c:lblAlgn val="ctr"/>
        <c:lblOffset val="100"/>
      </c:catAx>
      <c:valAx>
        <c:axId val="15830976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8308224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5.0847012767471847E-2"/>
                  <c:y val="-2.1418842523382154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18547,4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18547.416101999999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6666644423684326"/>
                  <c:y val="-2.570281341241626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Исполнено116102,6</a:t>
                    </a:r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16102.6</c:v>
                </c:pt>
              </c:numCache>
            </c:numRef>
          </c:val>
        </c:ser>
        <c:shape val="cylinder"/>
        <c:axId val="158320128"/>
        <c:axId val="163103872"/>
        <c:axId val="0"/>
      </c:bar3DChart>
      <c:catAx>
        <c:axId val="158320128"/>
        <c:scaling>
          <c:orientation val="minMax"/>
        </c:scaling>
        <c:axPos val="b"/>
        <c:numFmt formatCode="General" sourceLinked="1"/>
        <c:tickLblPos val="nextTo"/>
        <c:crossAx val="163103872"/>
        <c:crosses val="autoZero"/>
        <c:auto val="1"/>
        <c:lblAlgn val="ctr"/>
        <c:lblOffset val="100"/>
      </c:catAx>
      <c:valAx>
        <c:axId val="16310387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8320128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3.1944444444444442E-2"/>
          <c:y val="0"/>
          <c:w val="0.84444444444444888"/>
          <c:h val="0.828439293103821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7.3611111111111113E-2"/>
                  <c:y val="-0.2920626588343123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0100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8197,4</a:t>
                    </a:r>
                    <a:r>
                      <a:rPr lang="en-US" dirty="0" smtClean="0"/>
                      <a:t>
</a:t>
                    </a:r>
                    <a:r>
                      <a:rPr lang="ru-RU" dirty="0" smtClean="0"/>
                      <a:t>36,3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45"/>
                  <c:y val="0.1079361746448360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144,6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0,6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8202099737533063E-2"/>
                  <c:y val="-9.5238095238095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ru-RU" dirty="0" smtClean="0"/>
                      <a:t>77,2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1157,3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2.6388779527559064E-2"/>
                  <c:y val="5.71423572053493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2563,2</a:t>
                    </a:r>
                  </a:p>
                  <a:p>
                    <a:r>
                      <a:rPr lang="en-US" dirty="0"/>
                      <a:t>
</a:t>
                    </a:r>
                    <a:r>
                      <a:rPr lang="ru-RU" dirty="0" smtClean="0"/>
                      <a:t>11,4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83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10220,,6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45,3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3888888888888898"/>
                  <c:y val="4.65606799150108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195,2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15,3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0,06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0705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9,1</a:t>
                    </a:r>
                  </a:p>
                  <a:p>
                    <a:r>
                      <a:rPr lang="ru-RU" dirty="0" smtClean="0"/>
                      <a:t>0,04%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delet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  <c:pt idx="9">
                  <c:v>0605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8197.4</c:v>
                </c:pt>
                <c:pt idx="1">
                  <c:v>144.6</c:v>
                </c:pt>
                <c:pt idx="2">
                  <c:v>77.2</c:v>
                </c:pt>
                <c:pt idx="3">
                  <c:v>1157.3</c:v>
                </c:pt>
                <c:pt idx="4">
                  <c:v>2563.1999999999998</c:v>
                </c:pt>
                <c:pt idx="5">
                  <c:v>10220.6</c:v>
                </c:pt>
                <c:pt idx="6">
                  <c:v>195.2</c:v>
                </c:pt>
                <c:pt idx="7">
                  <c:v>15.3</c:v>
                </c:pt>
                <c:pt idx="8">
                  <c:v>9.1</c:v>
                </c:pt>
                <c:pt idx="9">
                  <c:v>0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7204299780483372E-2"/>
          <c:y val="0.18791681809004643"/>
          <c:w val="0.95794514626179095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8579,4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95721954432538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8197,4</a:t>
                    </a:r>
                    <a:endParaRPr lang="ru-RU" dirty="0"/>
                  </a:p>
                </c:rich>
              </c:tx>
              <c:dLblPos val="out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163692928"/>
        <c:axId val="163694464"/>
      </c:barChart>
      <c:catAx>
        <c:axId val="163692928"/>
        <c:scaling>
          <c:orientation val="minMax"/>
        </c:scaling>
        <c:delete val="1"/>
        <c:axPos val="l"/>
        <c:numFmt formatCode="General" sourceLinked="1"/>
        <c:tickLblPos val="none"/>
        <c:crossAx val="163694464"/>
        <c:crosses val="autoZero"/>
        <c:auto val="1"/>
        <c:lblAlgn val="ctr"/>
        <c:lblOffset val="100"/>
      </c:catAx>
      <c:valAx>
        <c:axId val="163694464"/>
        <c:scaling>
          <c:orientation val="minMax"/>
        </c:scaling>
        <c:delete val="1"/>
        <c:axPos val="b"/>
        <c:numFmt formatCode="#,##0.0" sourceLinked="1"/>
        <c:tickLblPos val="none"/>
        <c:crossAx val="163692928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738"/>
          <c:h val="0.965925862328828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144,6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44"/>
                  <c:y val="2.13523131672599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144,6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163895552"/>
        <c:axId val="163917824"/>
      </c:barChart>
      <c:catAx>
        <c:axId val="163895552"/>
        <c:scaling>
          <c:orientation val="minMax"/>
        </c:scaling>
        <c:delete val="1"/>
        <c:axPos val="l"/>
        <c:numFmt formatCode="General" sourceLinked="1"/>
        <c:tickLblPos val="none"/>
        <c:crossAx val="163917824"/>
        <c:crosses val="autoZero"/>
        <c:auto val="1"/>
        <c:lblAlgn val="ctr"/>
        <c:lblOffset val="100"/>
      </c:catAx>
      <c:valAx>
        <c:axId val="163917824"/>
        <c:scaling>
          <c:orientation val="minMax"/>
        </c:scaling>
        <c:delete val="1"/>
        <c:axPos val="b"/>
        <c:numFmt formatCode="#,##0.0" sourceLinked="1"/>
        <c:tickLblPos val="none"/>
        <c:crossAx val="16389555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772"/>
          <c:h val="0.965925862328829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18"/>
                  <c:y val="2.13523131672599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80,0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3"/>
                  <c:y val="2.135231316725983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77,2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169264256"/>
        <c:axId val="169265792"/>
      </c:barChart>
      <c:catAx>
        <c:axId val="169264256"/>
        <c:scaling>
          <c:orientation val="minMax"/>
        </c:scaling>
        <c:delete val="1"/>
        <c:axPos val="l"/>
        <c:numFmt formatCode="General" sourceLinked="1"/>
        <c:tickLblPos val="none"/>
        <c:crossAx val="169265792"/>
        <c:crosses val="autoZero"/>
        <c:auto val="1"/>
        <c:lblAlgn val="ctr"/>
        <c:lblOffset val="100"/>
      </c:catAx>
      <c:valAx>
        <c:axId val="169265792"/>
        <c:scaling>
          <c:orientation val="minMax"/>
        </c:scaling>
        <c:delete val="1"/>
        <c:axPos val="b"/>
        <c:numFmt formatCode="#,##0.0" sourceLinked="1"/>
        <c:tickLblPos val="none"/>
        <c:crossAx val="16926425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159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9823911955977991"/>
                  <c:y val="4.44444444444445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ru-RU" dirty="0" smtClean="0"/>
                      <a:t>1158,4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20036018009004503"/>
                  <c:y val="1.904761904761904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1157,3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169463808"/>
        <c:axId val="169465344"/>
      </c:barChart>
      <c:catAx>
        <c:axId val="169463808"/>
        <c:scaling>
          <c:orientation val="minMax"/>
        </c:scaling>
        <c:delete val="1"/>
        <c:axPos val="l"/>
        <c:numFmt formatCode="General" sourceLinked="1"/>
        <c:tickLblPos val="none"/>
        <c:crossAx val="169465344"/>
        <c:crosses val="autoZero"/>
        <c:auto val="1"/>
        <c:lblAlgn val="ctr"/>
        <c:lblOffset val="100"/>
      </c:catAx>
      <c:valAx>
        <c:axId val="169465344"/>
        <c:scaling>
          <c:orientation val="minMax"/>
        </c:scaling>
        <c:delete val="1"/>
        <c:axPos val="b"/>
        <c:numFmt formatCode="#,##0.0" sourceLinked="1"/>
        <c:tickLblPos val="none"/>
        <c:crossAx val="169463808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8197,4тыс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95,6%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144,6тыс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77,2тыс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96,5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1152,3тыс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99,9%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0.00779</cdr:x>
      <cdr:y>0.06145</cdr:y>
    </cdr:from>
    <cdr:to>
      <cdr:x>0.97518</cdr:x>
      <cdr:y>0.18049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1147" y="122907"/>
          <a:ext cx="6351786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исполнения2563,2тыс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93,0%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исполнения 9,1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руб.,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37,8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10220,6тыс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80,8%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исполнения195,2тыс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–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99,9%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15,3тыс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. руб., исполнение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87,4%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1152,8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1152,8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247,4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207,4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83,8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1876,9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1725,3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91,9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8175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12643,1</a:t>
                      </a:r>
                      <a:endParaRPr lang="ru-RU" sz="16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10220,6</a:t>
                      </a:r>
                      <a:endParaRPr lang="ru-RU" sz="16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80,8</a:t>
                      </a:r>
                      <a:endParaRPr lang="ru-RU" sz="16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01.01.2025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195,4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195,2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55776" y="908720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87,4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1247,9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1268,7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101,7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729,7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136,6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340,5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319,1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3743,2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3067,9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72,7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603849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33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963299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69,6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19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3168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4429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01.01.2025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9971,8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9971,8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144,8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8430,8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5986,0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2024год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25152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214283" y="2500305"/>
          <a:ext cx="8786874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5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8294,8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7969,1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238,6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186,6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78,2</a:t>
                      </a:r>
                      <a:endParaRPr lang="en-US" sz="14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276872"/>
          <a:ext cx="8858313" cy="46660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031323"/>
                <a:gridCol w="1214447"/>
              </a:tblGrid>
              <a:tr h="458118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15655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04179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554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0310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</a:p>
                    <a:p>
                      <a:pPr algn="l" fontAlgn="ctr"/>
                      <a:endParaRPr lang="ru-RU" sz="16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ctr"/>
                      <a:endParaRPr lang="ru-RU" sz="16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ctr"/>
                      <a:endParaRPr lang="ru-RU" sz="16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6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0314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2058</TotalTime>
  <Words>647</Words>
  <Application>Microsoft Office PowerPoint</Application>
  <PresentationFormat>Экран (4:3)</PresentationFormat>
  <Paragraphs>284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Исполнение бюджета  Литвиновского сельского поселения Белокалитвинского района Ростовской области за 2024 год    </vt:lpstr>
      <vt:lpstr>Исполнение основных показателей бюджета Литвиновского сельского поселения за 2024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2024год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RePack by SPecialiST</cp:lastModifiedBy>
  <cp:revision>230</cp:revision>
  <dcterms:created xsi:type="dcterms:W3CDTF">2013-10-31T05:10:24Z</dcterms:created>
  <dcterms:modified xsi:type="dcterms:W3CDTF">2025-03-20T11:14:15Z</dcterms:modified>
</cp:coreProperties>
</file>