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theme/themeOverride1.xml" ContentType="application/vnd.openxmlformats-officedocument.themeOverr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77" r:id="rId14"/>
    <p:sldId id="276" r:id="rId15"/>
    <p:sldId id="265" r:id="rId16"/>
    <p:sldId id="26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570" y="-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Office_Excel13.xlsx"/><Relationship Id="rId1" Type="http://schemas.openxmlformats.org/officeDocument/2006/relationships/themeOverride" Target="../theme/themeOverride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_____Microsoft_Office_Excel14.xlsx"/><Relationship Id="rId1" Type="http://schemas.openxmlformats.org/officeDocument/2006/relationships/image" Target="../media/image4.jpeg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Office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858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56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9241,0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9.8257852451277897E-3"/>
                  <c:y val="0.385182319592371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Утверждено19566,0</a:t>
                    </a:r>
                    <a:r>
                      <a:rPr lang="en-US" dirty="0" smtClean="0"/>
                      <a:t>.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0.00">
                  <c:v>19241</c:v>
                </c:pt>
                <c:pt idx="1">
                  <c:v>19566</c:v>
                </c:pt>
                <c:pt idx="2">
                  <c:v>-325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8573928040798791E-2"/>
                  <c:y val="0.423123804593929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8976,2</a:t>
                    </a:r>
                    <a:endParaRPr lang="en-US" dirty="0" smtClean="0"/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6.1421125213556756E-3"/>
                  <c:y val="0.3623111893440834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Исполнено19327,9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>
                <c:manualLayout>
                  <c:x val="-1.841256438598306E-3"/>
                  <c:y val="-2.1797066904294775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351,7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18976.2</c:v>
                </c:pt>
                <c:pt idx="1">
                  <c:v>19327.900000000001</c:v>
                </c:pt>
                <c:pt idx="2">
                  <c:v>351.7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41"/>
        <c:gapDepth val="0"/>
        <c:shape val="cylinder"/>
        <c:axId val="130768256"/>
        <c:axId val="130798720"/>
        <c:axId val="0"/>
      </c:bar3DChart>
      <c:catAx>
        <c:axId val="130768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798720"/>
        <c:crosses val="autoZero"/>
        <c:auto val="1"/>
        <c:lblAlgn val="ctr"/>
        <c:lblOffset val="100"/>
      </c:catAx>
      <c:valAx>
        <c:axId val="130798720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768256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2764.5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3758220502901353"/>
                  <c:y val="-1.269841269841270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2419.2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198342528"/>
        <c:axId val="198344064"/>
      </c:barChart>
      <c:catAx>
        <c:axId val="198342528"/>
        <c:scaling>
          <c:orientation val="minMax"/>
        </c:scaling>
        <c:delete val="1"/>
        <c:axPos val="l"/>
        <c:numFmt formatCode="General" sourceLinked="1"/>
        <c:tickLblPos val="none"/>
        <c:crossAx val="198344064"/>
        <c:crosses val="autoZero"/>
        <c:auto val="1"/>
        <c:lblAlgn val="ctr"/>
        <c:lblOffset val="100"/>
      </c:catAx>
      <c:valAx>
        <c:axId val="198344064"/>
        <c:scaling>
          <c:orientation val="minMax"/>
        </c:scaling>
        <c:delete val="1"/>
        <c:axPos val="b"/>
        <c:numFmt formatCode="#,##0.0" sourceLinked="1"/>
        <c:tickLblPos val="none"/>
        <c:crossAx val="198342528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0.16327591795892277"/>
                  <c:y val="2.635914332784184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40,0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40,0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98481024"/>
        <c:axId val="198482560"/>
      </c:barChart>
      <c:catAx>
        <c:axId val="198481024"/>
        <c:scaling>
          <c:orientation val="minMax"/>
        </c:scaling>
        <c:delete val="1"/>
        <c:axPos val="l"/>
        <c:numFmt formatCode="General" sourceLinked="1"/>
        <c:tickLblPos val="none"/>
        <c:crossAx val="198482560"/>
        <c:crosses val="autoZero"/>
        <c:auto val="1"/>
        <c:lblAlgn val="ctr"/>
        <c:lblOffset val="100"/>
      </c:catAx>
      <c:valAx>
        <c:axId val="198482560"/>
        <c:scaling>
          <c:orientation val="minMax"/>
        </c:scaling>
        <c:delete val="1"/>
        <c:axPos val="b"/>
        <c:numFmt formatCode="#,##0.0" sourceLinked="1"/>
        <c:tickLblPos val="none"/>
        <c:crossAx val="19848102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12,1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12,1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47875584"/>
        <c:axId val="47877120"/>
      </c:barChart>
      <c:catAx>
        <c:axId val="47875584"/>
        <c:scaling>
          <c:orientation val="minMax"/>
        </c:scaling>
        <c:delete val="1"/>
        <c:axPos val="l"/>
        <c:numFmt formatCode="General" sourceLinked="1"/>
        <c:tickLblPos val="none"/>
        <c:crossAx val="47877120"/>
        <c:crosses val="autoZero"/>
        <c:auto val="1"/>
        <c:lblAlgn val="ctr"/>
        <c:lblOffset val="100"/>
      </c:catAx>
      <c:valAx>
        <c:axId val="47877120"/>
        <c:scaling>
          <c:orientation val="minMax"/>
        </c:scaling>
        <c:delete val="1"/>
        <c:axPos val="b"/>
        <c:numFmt formatCode="#,##0.0" sourceLinked="1"/>
        <c:tickLblPos val="none"/>
        <c:crossAx val="4787558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8162,7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6221724122148448"/>
                  <c:y val="-3.29489291598023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8059,1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98721920"/>
        <c:axId val="198723456"/>
      </c:barChart>
      <c:catAx>
        <c:axId val="198721920"/>
        <c:scaling>
          <c:orientation val="minMax"/>
        </c:scaling>
        <c:delete val="1"/>
        <c:axPos val="l"/>
        <c:numFmt formatCode="General" sourceLinked="1"/>
        <c:tickLblPos val="none"/>
        <c:crossAx val="198723456"/>
        <c:crosses val="autoZero"/>
        <c:auto val="1"/>
        <c:lblAlgn val="ctr"/>
        <c:lblOffset val="100"/>
      </c:catAx>
      <c:valAx>
        <c:axId val="198723456"/>
        <c:scaling>
          <c:orientation val="minMax"/>
        </c:scaling>
        <c:delete val="1"/>
        <c:axPos val="b"/>
        <c:numFmt formatCode="#,##0.0" sourceLinked="1"/>
        <c:tickLblPos val="none"/>
        <c:crossAx val="198721920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166,8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166,7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20215.599999999897</c:v>
                </c:pt>
              </c:numCache>
            </c:numRef>
          </c:val>
        </c:ser>
        <c:overlap val="50"/>
        <c:axId val="198885376"/>
        <c:axId val="198886912"/>
      </c:barChart>
      <c:catAx>
        <c:axId val="198885376"/>
        <c:scaling>
          <c:orientation val="minMax"/>
        </c:scaling>
        <c:delete val="1"/>
        <c:axPos val="l"/>
        <c:numFmt formatCode="General" sourceLinked="1"/>
        <c:tickLblPos val="none"/>
        <c:crossAx val="198886912"/>
        <c:crosses val="autoZero"/>
        <c:auto val="1"/>
        <c:lblAlgn val="ctr"/>
        <c:lblOffset val="100"/>
      </c:catAx>
      <c:valAx>
        <c:axId val="198886912"/>
        <c:scaling>
          <c:orientation val="minMax"/>
        </c:scaling>
        <c:delete val="1"/>
        <c:axPos val="b"/>
        <c:numFmt formatCode="#,##0.0" sourceLinked="1"/>
        <c:tickLblPos val="none"/>
        <c:crossAx val="198885376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257628853498788E-2"/>
          <c:y val="7.8222321853896534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13,9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13,8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98994944"/>
        <c:axId val="199029504"/>
      </c:barChart>
      <c:catAx>
        <c:axId val="198994944"/>
        <c:scaling>
          <c:orientation val="minMax"/>
        </c:scaling>
        <c:delete val="1"/>
        <c:axPos val="l"/>
        <c:numFmt formatCode="General" sourceLinked="1"/>
        <c:tickLblPos val="none"/>
        <c:crossAx val="199029504"/>
        <c:crosses val="autoZero"/>
        <c:auto val="1"/>
        <c:lblAlgn val="ctr"/>
        <c:lblOffset val="100"/>
      </c:catAx>
      <c:valAx>
        <c:axId val="199029504"/>
        <c:scaling>
          <c:orientation val="minMax"/>
        </c:scaling>
        <c:delete val="1"/>
        <c:axPos val="b"/>
        <c:numFmt formatCode="#,##0.0" sourceLinked="1"/>
        <c:tickLblPos val="none"/>
        <c:crossAx val="19899494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939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4735,4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4735.4000000000005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45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200" dirty="0" smtClean="0"/>
                      <a:t>4575,5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">
                  <c:v>4575.5</c:v>
                </c:pt>
              </c:numCache>
            </c:numRef>
          </c:val>
        </c:ser>
        <c:shape val="cylinder"/>
        <c:axId val="184884608"/>
        <c:axId val="184886400"/>
        <c:axId val="0"/>
      </c:bar3DChart>
      <c:catAx>
        <c:axId val="184884608"/>
        <c:scaling>
          <c:orientation val="minMax"/>
        </c:scaling>
        <c:axPos val="b"/>
        <c:numFmt formatCode="General" sourceLinked="1"/>
        <c:tickLblPos val="nextTo"/>
        <c:crossAx val="184886400"/>
        <c:crosses val="autoZero"/>
        <c:auto val="1"/>
        <c:lblAlgn val="ctr"/>
        <c:lblOffset val="100"/>
      </c:catAx>
      <c:valAx>
        <c:axId val="18488640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488460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3671871524533996E-2"/>
                  <c:y val="1.7135377595242082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103,6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103.6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2146892655367234"/>
                  <c:y val="-2.138561775801307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600" dirty="0" smtClean="0"/>
                      <a:t>163,8</a:t>
                    </a:r>
                    <a:endParaRPr lang="en-US" sz="1600" dirty="0" smtClean="0"/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163.80000000000001</c:v>
                </c:pt>
              </c:numCache>
            </c:numRef>
          </c:val>
        </c:ser>
        <c:shape val="cylinder"/>
        <c:axId val="185097600"/>
        <c:axId val="185111680"/>
        <c:axId val="0"/>
      </c:bar3DChart>
      <c:catAx>
        <c:axId val="185097600"/>
        <c:scaling>
          <c:orientation val="minMax"/>
        </c:scaling>
        <c:axPos val="b"/>
        <c:numFmt formatCode="General" sourceLinked="1"/>
        <c:tickLblPos val="nextTo"/>
        <c:crossAx val="185111680"/>
        <c:crosses val="autoZero"/>
        <c:auto val="1"/>
        <c:lblAlgn val="ctr"/>
        <c:lblOffset val="100"/>
      </c:catAx>
      <c:valAx>
        <c:axId val="18511168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509760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97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14505,6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14505.6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6666644423684326"/>
                  <c:y val="-2.570281341241621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Исполнено114400,7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Лист1!$C$2:$C$2</c:f>
              <c:numCache>
                <c:formatCode>#,##0.0</c:formatCode>
                <c:ptCount val="1"/>
                <c:pt idx="0">
                  <c:v>14400.7</c:v>
                </c:pt>
              </c:numCache>
            </c:numRef>
          </c:val>
        </c:ser>
        <c:shape val="cylinder"/>
        <c:axId val="189629568"/>
        <c:axId val="189631104"/>
        <c:axId val="0"/>
      </c:bar3DChart>
      <c:catAx>
        <c:axId val="189629568"/>
        <c:scaling>
          <c:orientation val="minMax"/>
        </c:scaling>
        <c:axPos val="b"/>
        <c:numFmt formatCode="General" sourceLinked="1"/>
        <c:tickLblPos val="nextTo"/>
        <c:crossAx val="189631104"/>
        <c:crosses val="autoZero"/>
        <c:auto val="1"/>
        <c:lblAlgn val="ctr"/>
        <c:lblOffset val="100"/>
      </c:catAx>
      <c:valAx>
        <c:axId val="189631104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962956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816E-2"/>
          <c:w val="0.84444444444444799"/>
          <c:h val="0.828439293103820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7.3611111111111113E-2"/>
                  <c:y val="-0.2920626588343123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0100</a:t>
                    </a:r>
                    <a:r>
                      <a:rPr lang="en-US" dirty="0" smtClean="0"/>
                      <a:t>
</a:t>
                    </a:r>
                    <a:r>
                      <a:rPr lang="ru-RU" dirty="0" smtClean="0"/>
                      <a:t>6461,4</a:t>
                    </a:r>
                    <a:r>
                      <a:rPr lang="en-US" dirty="0" smtClean="0"/>
                      <a:t>
</a:t>
                    </a:r>
                    <a:r>
                      <a:rPr lang="ru-RU" dirty="0" smtClean="0"/>
                      <a:t>33,43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625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255,4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1,3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9.8202099737532869E-2"/>
                  <c:y val="-9.5238095238095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ru-RU" dirty="0" smtClean="0"/>
                      <a:t>5,9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</a:t>
                    </a:r>
                    <a:r>
                      <a:rPr lang="ru-RU" dirty="0" smtClean="0"/>
                      <a:t>03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2193,4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11,35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0.11805566491688559"/>
                  <c:y val="8.253918260217468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2120,1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10,97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7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8059,1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41,7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3888888888888898"/>
                  <c:y val="4.656067991501074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166,7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0,87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3055555555555537"/>
                  <c:y val="9.3121359830021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13,8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0,08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0705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12,1</a:t>
                    </a:r>
                  </a:p>
                  <a:p>
                    <a:r>
                      <a:rPr lang="ru-RU" dirty="0" smtClean="0"/>
                      <a:t>0,07%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layout>
                <c:manualLayout>
                  <c:x val="-0.20972222222222323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0605
40,0
</a:t>
                    </a:r>
                    <a:r>
                      <a:rPr lang="ru-RU" dirty="0" smtClean="0"/>
                      <a:t>0,2%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  <c:pt idx="8">
                  <c:v>0705</c:v>
                </c:pt>
                <c:pt idx="9">
                  <c:v>0605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6461.4</c:v>
                </c:pt>
                <c:pt idx="1">
                  <c:v>255.4</c:v>
                </c:pt>
                <c:pt idx="2">
                  <c:v>5.9</c:v>
                </c:pt>
                <c:pt idx="3">
                  <c:v>2193.4</c:v>
                </c:pt>
                <c:pt idx="4">
                  <c:v>2120.1</c:v>
                </c:pt>
                <c:pt idx="5">
                  <c:v>8059.1</c:v>
                </c:pt>
                <c:pt idx="6">
                  <c:v>166.7</c:v>
                </c:pt>
                <c:pt idx="7">
                  <c:v>13.8</c:v>
                </c:pt>
                <c:pt idx="8">
                  <c:v>12.1</c:v>
                </c:pt>
                <c:pt idx="9">
                  <c:v>40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"/>
          <c:y val="0.18791681809004662"/>
          <c:w val="0.95794514626178973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6480,5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95721954432538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6461,4</a:t>
                    </a:r>
                    <a:endParaRPr lang="ru-RU" dirty="0"/>
                  </a:p>
                </c:rich>
              </c:tx>
              <c:dLblPos val="out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189936384"/>
        <c:axId val="189937920"/>
      </c:barChart>
      <c:catAx>
        <c:axId val="189936384"/>
        <c:scaling>
          <c:orientation val="minMax"/>
        </c:scaling>
        <c:delete val="1"/>
        <c:axPos val="l"/>
        <c:numFmt formatCode="General" sourceLinked="1"/>
        <c:tickLblPos val="none"/>
        <c:crossAx val="189937920"/>
        <c:crosses val="autoZero"/>
        <c:auto val="1"/>
        <c:lblAlgn val="ctr"/>
        <c:lblOffset val="100"/>
      </c:catAx>
      <c:valAx>
        <c:axId val="189937920"/>
        <c:scaling>
          <c:orientation val="minMax"/>
        </c:scaling>
        <c:delete val="1"/>
        <c:axPos val="b"/>
        <c:numFmt formatCode="#,##0.0" sourceLinked="1"/>
        <c:tickLblPos val="none"/>
        <c:crossAx val="189936384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616"/>
          <c:h val="0.9659258623288268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255,4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44"/>
                  <c:y val="2.135231316725986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255,4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190310272"/>
        <c:axId val="190311808"/>
      </c:barChart>
      <c:catAx>
        <c:axId val="190310272"/>
        <c:scaling>
          <c:orientation val="minMax"/>
        </c:scaling>
        <c:delete val="1"/>
        <c:axPos val="l"/>
        <c:numFmt formatCode="General" sourceLinked="1"/>
        <c:tickLblPos val="none"/>
        <c:crossAx val="190311808"/>
        <c:crosses val="autoZero"/>
        <c:auto val="1"/>
        <c:lblAlgn val="ctr"/>
        <c:lblOffset val="100"/>
      </c:catAx>
      <c:valAx>
        <c:axId val="190311808"/>
        <c:scaling>
          <c:orientation val="minMax"/>
        </c:scaling>
        <c:delete val="1"/>
        <c:axPos val="b"/>
        <c:numFmt formatCode="#,##0.0" sourceLinked="1"/>
        <c:tickLblPos val="none"/>
        <c:crossAx val="19031027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661"/>
          <c:h val="0.9659258623288272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5794731952971136"/>
                  <c:y val="2.135231316725991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6,0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05"/>
                  <c:y val="2.135231316725980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5,9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190954880"/>
        <c:axId val="192676992"/>
      </c:barChart>
      <c:catAx>
        <c:axId val="190954880"/>
        <c:scaling>
          <c:orientation val="minMax"/>
        </c:scaling>
        <c:delete val="1"/>
        <c:axPos val="l"/>
        <c:numFmt formatCode="General" sourceLinked="1"/>
        <c:tickLblPos val="none"/>
        <c:crossAx val="192676992"/>
        <c:crosses val="autoZero"/>
        <c:auto val="1"/>
        <c:lblAlgn val="ctr"/>
        <c:lblOffset val="100"/>
      </c:catAx>
      <c:valAx>
        <c:axId val="192676992"/>
        <c:scaling>
          <c:orientation val="minMax"/>
        </c:scaling>
        <c:delete val="1"/>
        <c:axPos val="b"/>
        <c:numFmt formatCode="#,##0.0" sourceLinked="1"/>
        <c:tickLblPos val="none"/>
        <c:crossAx val="19095488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127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23911955977991"/>
                  <c:y val="4.44444444444445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 2194,4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3591795897949"/>
                  <c:y val="1.904761904761907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2193,4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195692800"/>
        <c:axId val="198193536"/>
      </c:barChart>
      <c:catAx>
        <c:axId val="195692800"/>
        <c:scaling>
          <c:orientation val="minMax"/>
        </c:scaling>
        <c:delete val="1"/>
        <c:axPos val="l"/>
        <c:numFmt formatCode="General" sourceLinked="1"/>
        <c:tickLblPos val="none"/>
        <c:crossAx val="198193536"/>
        <c:crosses val="autoZero"/>
        <c:auto val="1"/>
        <c:lblAlgn val="ctr"/>
        <c:lblOffset val="100"/>
      </c:catAx>
      <c:valAx>
        <c:axId val="198193536"/>
        <c:scaling>
          <c:orientation val="minMax"/>
        </c:scaling>
        <c:delete val="1"/>
        <c:axPos val="b"/>
        <c:numFmt formatCode="#,##0.0" sourceLinked="1"/>
        <c:tickLblPos val="none"/>
        <c:crossAx val="195692800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6461,4тыс. руб., исполнение – 99,3%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13,8тыс. руб., исполнение – 99,3%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255,4тыс.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0.08006</cdr:y>
    </cdr:from>
    <cdr:to>
      <cdr:x>0.93965</cdr:x>
      <cdr:y>0.21339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21" y="142857"/>
          <a:ext cx="6439803" cy="237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5,9 тыс. руб., исполнение – 98,3%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2193,4тыс. руб., исполнение 100%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0.00779</cdr:x>
      <cdr:y>0.06145</cdr:y>
    </cdr:from>
    <cdr:to>
      <cdr:x>0.97518</cdr:x>
      <cdr:y>0.18049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51147" y="122907"/>
          <a:ext cx="6351786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2120,1тыс. руб., исполнение – 94,9%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40,0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руб., исполнение – 100%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12,1 руб., исполнение – 100%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8059,1тыс. руб., исполнение 98,7%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166,7тыс. руб., исполнение – 99,9%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 год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01.01.2023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2156,8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2155,8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37,6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37,6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582194"/>
              </p:ext>
            </p:extLst>
          </p:nvPr>
        </p:nvGraphicFramePr>
        <p:xfrm>
          <a:off x="2643174" y="785794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302930"/>
              </p:ext>
            </p:extLst>
          </p:nvPr>
        </p:nvGraphicFramePr>
        <p:xfrm>
          <a:off x="142844" y="3000372"/>
          <a:ext cx="8786873" cy="238082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01.01.2023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460,1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459,8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1774,1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1660,3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93,6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ОХРАНА ОКРУЖАЮЩЕЙ СРЕДЫ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01.01.2023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0605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0705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ОБРАЗОВАНИЕ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01.01.2023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81754" y="2786058"/>
          <a:ext cx="8786873" cy="223432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0804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</a:p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культуры и кинематографии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8150,7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8047,1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166,8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166,7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01.01.2023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94188024"/>
              </p:ext>
            </p:extLst>
          </p:nvPr>
        </p:nvGraphicFramePr>
        <p:xfrm>
          <a:off x="2246536" y="1031528"/>
          <a:ext cx="6897464" cy="5826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1074,4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107,4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871,1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279,0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297,1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106,5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2321,5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2122,2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91,4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33270476"/>
              </p:ext>
            </p:extLst>
          </p:nvPr>
        </p:nvGraphicFramePr>
        <p:xfrm>
          <a:off x="4429124" y="819505"/>
          <a:ext cx="4714875" cy="603849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3324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963299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114,6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3519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964,3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3168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184,5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4429">
                <a:tc>
                  <a:txBody>
                    <a:bodyPr/>
                    <a:lstStyle/>
                    <a:p>
                      <a:endParaRPr lang="ru-RU" sz="13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8758,6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8758,6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255,64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5586,2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5481,2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2022год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8644530"/>
              </p:ext>
            </p:extLst>
          </p:nvPr>
        </p:nvGraphicFramePr>
        <p:xfrm>
          <a:off x="179512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8564585"/>
              </p:ext>
            </p:extLst>
          </p:nvPr>
        </p:nvGraphicFramePr>
        <p:xfrm>
          <a:off x="214283" y="2500305"/>
          <a:ext cx="8786874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7622"/>
                <a:gridCol w="5177745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6480,5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6461,4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122,3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121,3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99,2</a:t>
                      </a:r>
                      <a:endParaRPr lang="en-US" sz="14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255,4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255,4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3136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031323"/>
                <a:gridCol w="1214447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0310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1985</TotalTime>
  <Words>690</Words>
  <Application>Microsoft Office PowerPoint</Application>
  <PresentationFormat>Экран (4:3)</PresentationFormat>
  <Paragraphs>297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Исполнение бюджета  Литвиновского сельского поселения Белокалитвинского района Ростовской области за 2022 год    </vt:lpstr>
      <vt:lpstr>Исполнение основных показателей бюджета Литвиновского сельского поселения за 2022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2022год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0605 ОХРАНА ОКРУЖАЮЩЕЙ СРЕДЫ</vt:lpstr>
      <vt:lpstr>0705 ОБРАЗОВАНИЕ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RePack by SPecialiST</cp:lastModifiedBy>
  <cp:revision>218</cp:revision>
  <dcterms:created xsi:type="dcterms:W3CDTF">2013-10-31T05:10:24Z</dcterms:created>
  <dcterms:modified xsi:type="dcterms:W3CDTF">2023-03-09T08:13:17Z</dcterms:modified>
</cp:coreProperties>
</file>