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image" Target="../media/image4.jpeg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625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43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12060.7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695E-2"/>
                  <c:y val="0.3851823137492450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</a:t>
                    </a:r>
                    <a:r>
                      <a:rPr lang="en-US" dirty="0" smtClean="0"/>
                      <a:t>190.5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12060.7</c:v>
                </c:pt>
                <c:pt idx="1">
                  <c:v>12190.5</c:v>
                </c:pt>
                <c:pt idx="2">
                  <c:v>-129.80000000000001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0415455671133488E-2"/>
                  <c:y val="0.35555313080396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11785.7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5974669219197E-2"/>
                  <c:y val="0.35555313080396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11837.1</a:t>
                    </a:r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-</a:t>
                    </a:r>
                    <a:r>
                      <a:rPr lang="en-US" baseline="0" dirty="0" smtClean="0"/>
                      <a:t>51.4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11785.7</c:v>
                </c:pt>
                <c:pt idx="1">
                  <c:v>11837.1</c:v>
                </c:pt>
                <c:pt idx="2">
                  <c:v>-51.4</c:v>
                </c:pt>
              </c:numCache>
            </c:numRef>
          </c:val>
        </c:ser>
        <c:gapWidth val="41"/>
        <c:gapDepth val="0"/>
        <c:shape val="cylinder"/>
        <c:axId val="91426816"/>
        <c:axId val="91428352"/>
        <c:axId val="0"/>
      </c:bar3DChart>
      <c:catAx>
        <c:axId val="91426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428352"/>
        <c:crosses val="autoZero"/>
        <c:auto val="1"/>
        <c:lblAlgn val="ctr"/>
        <c:lblOffset val="100"/>
      </c:catAx>
      <c:valAx>
        <c:axId val="91428352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42681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1082.2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1017.6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04967552"/>
        <c:axId val="105419904"/>
      </c:barChart>
      <c:catAx>
        <c:axId val="104967552"/>
        <c:scaling>
          <c:orientation val="minMax"/>
        </c:scaling>
        <c:delete val="1"/>
        <c:axPos val="l"/>
        <c:numFmt formatCode="General" sourceLinked="1"/>
        <c:tickLblPos val="none"/>
        <c:crossAx val="105419904"/>
        <c:crosses val="autoZero"/>
        <c:auto val="1"/>
        <c:lblAlgn val="ctr"/>
        <c:lblOffset val="100"/>
      </c:catAx>
      <c:valAx>
        <c:axId val="105419904"/>
        <c:scaling>
          <c:orientation val="minMax"/>
        </c:scaling>
        <c:delete val="1"/>
        <c:axPos val="b"/>
        <c:numFmt formatCode="#,##0.0" sourceLinked="1"/>
        <c:tickLblPos val="none"/>
        <c:crossAx val="104967552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5187.1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622172412214842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5112.8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5642624"/>
        <c:axId val="105435520"/>
      </c:barChart>
      <c:catAx>
        <c:axId val="105642624"/>
        <c:scaling>
          <c:orientation val="minMax"/>
        </c:scaling>
        <c:delete val="1"/>
        <c:axPos val="l"/>
        <c:numFmt formatCode="General" sourceLinked="1"/>
        <c:tickLblPos val="none"/>
        <c:crossAx val="105435520"/>
        <c:crosses val="autoZero"/>
        <c:auto val="1"/>
        <c:lblAlgn val="ctr"/>
        <c:lblOffset val="100"/>
      </c:catAx>
      <c:valAx>
        <c:axId val="105435520"/>
        <c:scaling>
          <c:orientation val="minMax"/>
        </c:scaling>
        <c:delete val="1"/>
        <c:axPos val="b"/>
        <c:numFmt formatCode="#,##0.0" sourceLinked="1"/>
        <c:tickLblPos val="none"/>
        <c:crossAx val="10564262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125.7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0.15799797775530838"/>
                  <c:y val="1.90476190476190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114.8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20215.599999999948</c:v>
                </c:pt>
              </c:numCache>
            </c:numRef>
          </c:val>
        </c:ser>
        <c:overlap val="50"/>
        <c:axId val="105728256"/>
        <c:axId val="105738240"/>
      </c:barChart>
      <c:catAx>
        <c:axId val="105728256"/>
        <c:scaling>
          <c:orientation val="minMax"/>
        </c:scaling>
        <c:delete val="1"/>
        <c:axPos val="l"/>
        <c:numFmt formatCode="General" sourceLinked="1"/>
        <c:tickLblPos val="none"/>
        <c:crossAx val="105738240"/>
        <c:crosses val="autoZero"/>
        <c:auto val="1"/>
        <c:lblAlgn val="ctr"/>
        <c:lblOffset val="100"/>
      </c:catAx>
      <c:valAx>
        <c:axId val="105738240"/>
        <c:scaling>
          <c:orientation val="minMax"/>
        </c:scaling>
        <c:delete val="1"/>
        <c:axPos val="b"/>
        <c:numFmt formatCode="#,##0.0" sourceLinked="1"/>
        <c:tickLblPos val="none"/>
        <c:crossAx val="10572825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1489570251666416E-2"/>
          <c:y val="7.8222463117296734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17.5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17.5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6030592"/>
        <c:axId val="106032128"/>
      </c:barChart>
      <c:catAx>
        <c:axId val="106030592"/>
        <c:scaling>
          <c:orientation val="minMax"/>
        </c:scaling>
        <c:delete val="1"/>
        <c:axPos val="l"/>
        <c:numFmt formatCode="General" sourceLinked="1"/>
        <c:tickLblPos val="none"/>
        <c:crossAx val="106032128"/>
        <c:crosses val="autoZero"/>
        <c:auto val="1"/>
        <c:lblAlgn val="ctr"/>
        <c:lblOffset val="100"/>
      </c:catAx>
      <c:valAx>
        <c:axId val="106032128"/>
        <c:scaling>
          <c:orientation val="minMax"/>
        </c:scaling>
        <c:delete val="1"/>
        <c:axPos val="b"/>
        <c:numFmt formatCode="#,##0.0" sourceLinked="1"/>
        <c:tickLblPos val="none"/>
        <c:crossAx val="106030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818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3319.3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3319.3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79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3031.0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3031</c:v>
                </c:pt>
              </c:numCache>
            </c:numRef>
          </c:val>
        </c:ser>
        <c:shape val="cylinder"/>
        <c:axId val="92228608"/>
        <c:axId val="92246784"/>
        <c:axId val="0"/>
      </c:bar3DChart>
      <c:catAx>
        <c:axId val="92228608"/>
        <c:scaling>
          <c:orientation val="minMax"/>
        </c:scaling>
        <c:axPos val="b"/>
        <c:numFmt formatCode="General" sourceLinked="1"/>
        <c:tickLblPos val="nextTo"/>
        <c:crossAx val="92246784"/>
        <c:crosses val="autoZero"/>
        <c:auto val="1"/>
        <c:lblAlgn val="ctr"/>
        <c:lblOffset val="100"/>
      </c:catAx>
      <c:valAx>
        <c:axId val="9224678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22860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835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87.4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87.4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76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101.4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101.4</c:v>
                </c:pt>
              </c:numCache>
            </c:numRef>
          </c:val>
        </c:ser>
        <c:shape val="cylinder"/>
        <c:axId val="92343296"/>
        <c:axId val="92361472"/>
        <c:axId val="0"/>
      </c:bar3DChart>
      <c:catAx>
        <c:axId val="92343296"/>
        <c:scaling>
          <c:orientation val="minMax"/>
        </c:scaling>
        <c:axPos val="b"/>
        <c:numFmt formatCode="General" sourceLinked="1"/>
        <c:tickLblPos val="nextTo"/>
        <c:crossAx val="92361472"/>
        <c:crosses val="autoZero"/>
        <c:auto val="1"/>
        <c:lblAlgn val="ctr"/>
        <c:lblOffset val="100"/>
      </c:catAx>
      <c:valAx>
        <c:axId val="9236147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4329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8248142710974842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8654.0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8654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8"/>
                  <c:y val="-1.49932623078830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8653.2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8653.2000000000007</c:v>
                </c:pt>
              </c:numCache>
            </c:numRef>
          </c:val>
        </c:ser>
        <c:shape val="cylinder"/>
        <c:axId val="93920256"/>
        <c:axId val="93950720"/>
        <c:axId val="0"/>
      </c:bar3DChart>
      <c:catAx>
        <c:axId val="93920256"/>
        <c:scaling>
          <c:orientation val="minMax"/>
        </c:scaling>
        <c:axPos val="b"/>
        <c:numFmt formatCode="General" sourceLinked="1"/>
        <c:tickLblPos val="nextTo"/>
        <c:crossAx val="93950720"/>
        <c:crosses val="autoZero"/>
        <c:auto val="1"/>
        <c:lblAlgn val="ctr"/>
        <c:lblOffset val="100"/>
      </c:catAx>
      <c:valAx>
        <c:axId val="9395072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92025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47E-2"/>
          <c:w val="0.84444444444444622"/>
          <c:h val="0.828439293103818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6.3888888888888884E-2"/>
                  <c:y val="-0.292062615985155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4251.9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35.9%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36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173.3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</a:t>
                    </a:r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5833333333333368E-2"/>
                  <c:y val="-1.269837460805018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en-US" dirty="0" smtClean="0"/>
                      <a:t>20.8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1128.4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9.5%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2.7777777777777922E-2"/>
                  <c:y val="9.312119318418568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1017.6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8.6%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5112.8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43.2%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0416666666666666"/>
                  <c:y val="4.2327875682206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114.8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0.97%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1944444444444446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17.5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275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4251.9000000000005</c:v>
                </c:pt>
                <c:pt idx="1">
                  <c:v>173.3</c:v>
                </c:pt>
                <c:pt idx="2">
                  <c:v>20.7</c:v>
                </c:pt>
                <c:pt idx="3">
                  <c:v>1128.4000000000001</c:v>
                </c:pt>
                <c:pt idx="4">
                  <c:v>1017.6</c:v>
                </c:pt>
                <c:pt idx="5">
                  <c:v>5112.8</c:v>
                </c:pt>
                <c:pt idx="6">
                  <c:v>114.8</c:v>
                </c:pt>
                <c:pt idx="7">
                  <c:v>17.5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469505564968051E-2"/>
          <c:y val="0.18791678556238248"/>
          <c:w val="0.95794514626178695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4438.7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4251.9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4541312"/>
        <c:axId val="94542848"/>
      </c:barChart>
      <c:catAx>
        <c:axId val="94541312"/>
        <c:scaling>
          <c:orientation val="minMax"/>
        </c:scaling>
        <c:delete val="1"/>
        <c:axPos val="l"/>
        <c:numFmt formatCode="General" sourceLinked="1"/>
        <c:tickLblPos val="none"/>
        <c:crossAx val="94542848"/>
        <c:crosses val="autoZero"/>
        <c:auto val="1"/>
        <c:lblAlgn val="ctr"/>
        <c:lblOffset val="100"/>
      </c:catAx>
      <c:valAx>
        <c:axId val="94542848"/>
        <c:scaling>
          <c:orientation val="minMax"/>
        </c:scaling>
        <c:delete val="1"/>
        <c:axPos val="b"/>
        <c:numFmt formatCode="#,##0.0" sourceLinked="1"/>
        <c:tickLblPos val="none"/>
        <c:crossAx val="94541312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394"/>
          <c:h val="0.9659258623288228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173,3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6533334526311441"/>
                  <c:y val="-1.42348754448398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173,3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4733440"/>
        <c:axId val="94734976"/>
      </c:barChart>
      <c:catAx>
        <c:axId val="94733440"/>
        <c:scaling>
          <c:orientation val="minMax"/>
        </c:scaling>
        <c:delete val="1"/>
        <c:axPos val="l"/>
        <c:numFmt formatCode="General" sourceLinked="1"/>
        <c:tickLblPos val="none"/>
        <c:crossAx val="94734976"/>
        <c:crosses val="autoZero"/>
        <c:auto val="1"/>
        <c:lblAlgn val="ctr"/>
        <c:lblOffset val="100"/>
      </c:catAx>
      <c:valAx>
        <c:axId val="94734976"/>
        <c:scaling>
          <c:orientation val="minMax"/>
        </c:scaling>
        <c:delete val="1"/>
        <c:axPos val="b"/>
        <c:numFmt formatCode="#,##0.0" sourceLinked="1"/>
        <c:tickLblPos val="none"/>
        <c:crossAx val="947334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416"/>
          <c:h val="0.965925862328823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7994044826441172"/>
                  <c:y val="2.135231316725985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23,2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20,8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5015680"/>
        <c:axId val="95017216"/>
      </c:barChart>
      <c:catAx>
        <c:axId val="95015680"/>
        <c:scaling>
          <c:orientation val="minMax"/>
        </c:scaling>
        <c:delete val="1"/>
        <c:axPos val="l"/>
        <c:numFmt formatCode="General" sourceLinked="1"/>
        <c:tickLblPos val="none"/>
        <c:crossAx val="95017216"/>
        <c:crosses val="autoZero"/>
        <c:auto val="1"/>
        <c:lblAlgn val="ctr"/>
        <c:lblOffset val="100"/>
      </c:catAx>
      <c:valAx>
        <c:axId val="95017216"/>
        <c:scaling>
          <c:orientation val="minMax"/>
        </c:scaling>
        <c:delete val="1"/>
        <c:axPos val="b"/>
        <c:numFmt formatCode="#,##0.0" sourceLinked="1"/>
        <c:tickLblPos val="none"/>
        <c:crossAx val="9501568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064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1 142.8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1 128.4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5088000"/>
        <c:axId val="95306880"/>
      </c:barChart>
      <c:catAx>
        <c:axId val="95088000"/>
        <c:scaling>
          <c:orientation val="minMax"/>
        </c:scaling>
        <c:delete val="1"/>
        <c:axPos val="l"/>
        <c:numFmt formatCode="General" sourceLinked="1"/>
        <c:tickLblPos val="none"/>
        <c:crossAx val="95306880"/>
        <c:crosses val="autoZero"/>
        <c:auto val="1"/>
        <c:lblAlgn val="ctr"/>
        <c:lblOffset val="100"/>
      </c:catAx>
      <c:valAx>
        <c:axId val="95306880"/>
        <c:scaling>
          <c:orientation val="minMax"/>
        </c:scaling>
        <c:delete val="1"/>
        <c:axPos val="b"/>
        <c:numFmt formatCode="#,##0.0" sourceLinked="1"/>
        <c:tickLblPos val="none"/>
        <c:crossAx val="95088000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4251.9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95.8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173.3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20,8тыс. руб., исполнение – 89,7%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1 128.4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98.74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11017.6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94.03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5112.8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98.57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114.8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91.33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17.5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1129.1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1128.4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576513" y="785813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8094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01.01.2017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Коммунальное 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99.76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1041.7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977.1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93.8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5187.1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5112.8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98.57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125.7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114.8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91.3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4352925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580.8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597.3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64.2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2444.3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2090.6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515608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1376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43805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1501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6240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226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488.9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6095.5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6095.5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2385.0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2384.2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142844" y="2500305"/>
          <a:ext cx="8858313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99060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4247.1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4090.8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96.32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177.8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149.7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84.2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173.3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173.3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1687</TotalTime>
  <Words>617</Words>
  <Application>Microsoft Office PowerPoint</Application>
  <PresentationFormat>Экран (4:3)</PresentationFormat>
  <Paragraphs>257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Исполнение бюджета  Литвиновского сельского поселения Белокалитвинского района Ростовской области    </vt:lpstr>
      <vt:lpstr>Исполнение основных показателей бюджета Литвиновского сельского поселения за 2017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2017год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177</cp:revision>
  <dcterms:created xsi:type="dcterms:W3CDTF">2013-10-31T05:10:24Z</dcterms:created>
  <dcterms:modified xsi:type="dcterms:W3CDTF">2018-04-12T06:45:56Z</dcterms:modified>
</cp:coreProperties>
</file>