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75" r:id="rId10"/>
    <p:sldId id="261" r:id="rId11"/>
    <p:sldId id="262" r:id="rId12"/>
    <p:sldId id="263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Office_Excel12.xlsx"/><Relationship Id="rId1" Type="http://schemas.openxmlformats.org/officeDocument/2006/relationships/image" Target="../media/image4.jpeg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0185052671416337"/>
          <c:y val="2.7122322157481782E-2"/>
          <c:w val="0.76606804294548625"/>
          <c:h val="0.847269722727062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0"/>
            <c:spPr>
              <a:solidFill>
                <a:srgbClr val="FF66CC"/>
              </a:solidFill>
              <a:ln w="22209"/>
            </c:spPr>
          </c:dPt>
          <c:dPt>
            <c:idx val="1"/>
            <c:spPr>
              <a:solidFill>
                <a:srgbClr val="5390FF"/>
              </a:solidFill>
            </c:spPr>
          </c:dPt>
          <c:dPt>
            <c:idx val="2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46E-3"/>
                  <c:y val="0.3920197411221043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12060.7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1667097411510695E-2"/>
                  <c:y val="0.3851823137492450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12</a:t>
                    </a:r>
                    <a:r>
                      <a:rPr lang="en-US" dirty="0" smtClean="0"/>
                      <a:t>190.5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12060.7</c:v>
                </c:pt>
                <c:pt idx="1">
                  <c:v>12190.5</c:v>
                </c:pt>
                <c:pt idx="2">
                  <c:v>-129.80000000000001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1"/>
            <c:spPr>
              <a:solidFill>
                <a:srgbClr val="AFCCFF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0415455671133488E-2"/>
                  <c:y val="0.35555313080396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en-US" dirty="0" smtClean="0"/>
                      <a:t>11785.7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1665974669219197E-2"/>
                  <c:y val="0.35555313080396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en-US" dirty="0" smtClean="0"/>
                      <a:t>11837.1</a:t>
                    </a:r>
                    <a:endParaRPr lang="ru-RU" dirty="0" smtClean="0"/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baseline="0" dirty="0" smtClean="0"/>
                      <a:t> -</a:t>
                    </a:r>
                    <a:r>
                      <a:rPr lang="en-US" baseline="0" dirty="0" smtClean="0"/>
                      <a:t>51.4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11785.7</c:v>
                </c:pt>
                <c:pt idx="1">
                  <c:v>11837.1</c:v>
                </c:pt>
                <c:pt idx="2">
                  <c:v>-51.4</c:v>
                </c:pt>
              </c:numCache>
            </c:numRef>
          </c:val>
        </c:ser>
        <c:gapWidth val="41"/>
        <c:gapDepth val="0"/>
        <c:shape val="cylinder"/>
        <c:axId val="91426816"/>
        <c:axId val="91428352"/>
        <c:axId val="0"/>
      </c:bar3DChart>
      <c:catAx>
        <c:axId val="914268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428352"/>
        <c:crosses val="autoZero"/>
        <c:auto val="1"/>
        <c:lblAlgn val="ctr"/>
        <c:lblOffset val="100"/>
      </c:catAx>
      <c:valAx>
        <c:axId val="91428352"/>
        <c:scaling>
          <c:orientation val="minMax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426816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11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en-US" dirty="0" smtClean="0"/>
                      <a:t>1082.2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265873.5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1017.6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102377.9</c:v>
                </c:pt>
              </c:numCache>
            </c:numRef>
          </c:val>
        </c:ser>
        <c:overlap val="50"/>
        <c:axId val="104967552"/>
        <c:axId val="105419904"/>
      </c:barChart>
      <c:catAx>
        <c:axId val="104967552"/>
        <c:scaling>
          <c:orientation val="minMax"/>
        </c:scaling>
        <c:delete val="1"/>
        <c:axPos val="l"/>
        <c:numFmt formatCode="General" sourceLinked="1"/>
        <c:tickLblPos val="none"/>
        <c:crossAx val="105419904"/>
        <c:crosses val="autoZero"/>
        <c:auto val="1"/>
        <c:lblAlgn val="ctr"/>
        <c:lblOffset val="100"/>
      </c:catAx>
      <c:valAx>
        <c:axId val="105419904"/>
        <c:scaling>
          <c:orientation val="minMax"/>
        </c:scaling>
        <c:delete val="1"/>
        <c:axPos val="b"/>
        <c:numFmt formatCode="#,##0.0" sourceLinked="1"/>
        <c:tickLblPos val="none"/>
        <c:crossAx val="104967552"/>
        <c:crosses val="autoZero"/>
        <c:crossBetween val="between"/>
      </c:valAx>
      <c:spPr>
        <a:noFill/>
        <a:ln w="2536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5187.1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622172412214842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en-US" dirty="0" smtClean="0"/>
                      <a:t>5112.8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105642624"/>
        <c:axId val="105435520"/>
      </c:barChart>
      <c:catAx>
        <c:axId val="105642624"/>
        <c:scaling>
          <c:orientation val="minMax"/>
        </c:scaling>
        <c:delete val="1"/>
        <c:axPos val="l"/>
        <c:numFmt formatCode="General" sourceLinked="1"/>
        <c:tickLblPos val="none"/>
        <c:crossAx val="105435520"/>
        <c:crosses val="autoZero"/>
        <c:auto val="1"/>
        <c:lblAlgn val="ctr"/>
        <c:lblOffset val="100"/>
      </c:catAx>
      <c:valAx>
        <c:axId val="105435520"/>
        <c:scaling>
          <c:orientation val="minMax"/>
        </c:scaling>
        <c:delete val="1"/>
        <c:axPos val="b"/>
        <c:numFmt formatCode="#,##0.0" sourceLinked="1"/>
        <c:tickLblPos val="none"/>
        <c:crossAx val="10564262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blipFill dpi="0" rotWithShape="1">
                <a:blip xmlns:r="http://schemas.openxmlformats.org/officeDocument/2006/relationships" r:embed="rId1">
                  <a:alphaModFix amt="77000"/>
                </a:blip>
                <a:srcRect/>
                <a:tile tx="0" ty="0" sx="100000" sy="100000" flip="none" algn="tl"/>
              </a:blip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125.7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52899.5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0.15799797775530838"/>
                  <c:y val="1.90476190476190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Исполнено </a:t>
                    </a:r>
                    <a:r>
                      <a:rPr lang="en-US" dirty="0" smtClean="0"/>
                      <a:t>114.8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20215.599999999948</c:v>
                </c:pt>
              </c:numCache>
            </c:numRef>
          </c:val>
        </c:ser>
        <c:overlap val="50"/>
        <c:axId val="105728256"/>
        <c:axId val="105738240"/>
      </c:barChart>
      <c:catAx>
        <c:axId val="105728256"/>
        <c:scaling>
          <c:orientation val="minMax"/>
        </c:scaling>
        <c:delete val="1"/>
        <c:axPos val="l"/>
        <c:numFmt formatCode="General" sourceLinked="1"/>
        <c:tickLblPos val="none"/>
        <c:crossAx val="105738240"/>
        <c:crosses val="autoZero"/>
        <c:auto val="1"/>
        <c:lblAlgn val="ctr"/>
        <c:lblOffset val="100"/>
      </c:catAx>
      <c:valAx>
        <c:axId val="105738240"/>
        <c:scaling>
          <c:orientation val="minMax"/>
        </c:scaling>
        <c:delete val="1"/>
        <c:axPos val="b"/>
        <c:numFmt formatCode="#,##0.0" sourceLinked="1"/>
        <c:tickLblPos val="none"/>
        <c:crossAx val="105728256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2"/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1489570251666416E-2"/>
          <c:y val="7.8222463117296734E-2"/>
          <c:w val="0.95702085949666715"/>
          <c:h val="0.843555073765406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baseline="0" dirty="0" smtClean="0"/>
                      <a:t> </a:t>
                    </a:r>
                    <a:r>
                      <a:rPr lang="en-US" baseline="0" dirty="0" smtClean="0"/>
                      <a:t>17.5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33883.9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AF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17.5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13650.3</c:v>
                </c:pt>
              </c:numCache>
            </c:numRef>
          </c:val>
        </c:ser>
        <c:overlap val="50"/>
        <c:axId val="106030592"/>
        <c:axId val="106032128"/>
      </c:barChart>
      <c:catAx>
        <c:axId val="106030592"/>
        <c:scaling>
          <c:orientation val="minMax"/>
        </c:scaling>
        <c:delete val="1"/>
        <c:axPos val="l"/>
        <c:numFmt formatCode="General" sourceLinked="1"/>
        <c:tickLblPos val="none"/>
        <c:crossAx val="106032128"/>
        <c:crosses val="autoZero"/>
        <c:auto val="1"/>
        <c:lblAlgn val="ctr"/>
        <c:lblOffset val="100"/>
      </c:catAx>
      <c:valAx>
        <c:axId val="106032128"/>
        <c:scaling>
          <c:orientation val="minMax"/>
        </c:scaling>
        <c:delete val="1"/>
        <c:axPos val="b"/>
        <c:numFmt formatCode="#,##0.0" sourceLinked="1"/>
        <c:tickLblPos val="none"/>
        <c:crossAx val="10603059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818E-2"/>
                  <c:y val="-4.497978692364912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3319.3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3319.3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79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en-US" sz="1600" dirty="0" smtClean="0"/>
                      <a:t>3031.0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3031</c:v>
                </c:pt>
              </c:numCache>
            </c:numRef>
          </c:val>
        </c:ser>
        <c:shape val="cylinder"/>
        <c:axId val="92228608"/>
        <c:axId val="92246784"/>
        <c:axId val="0"/>
      </c:bar3DChart>
      <c:catAx>
        <c:axId val="92228608"/>
        <c:scaling>
          <c:orientation val="minMax"/>
        </c:scaling>
        <c:axPos val="b"/>
        <c:numFmt formatCode="General" sourceLinked="1"/>
        <c:tickLblPos val="nextTo"/>
        <c:crossAx val="92246784"/>
        <c:crosses val="autoZero"/>
        <c:auto val="1"/>
        <c:lblAlgn val="ctr"/>
        <c:lblOffset val="100"/>
      </c:catAx>
      <c:valAx>
        <c:axId val="9224678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228608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835E-2"/>
                  <c:y val="-3.42703138465898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87.4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87.4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76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en-US" sz="1600" dirty="0" smtClean="0"/>
                      <a:t>101.4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101.4</c:v>
                </c:pt>
              </c:numCache>
            </c:numRef>
          </c:val>
        </c:ser>
        <c:shape val="cylinder"/>
        <c:axId val="92343296"/>
        <c:axId val="92361472"/>
        <c:axId val="0"/>
      </c:bar3DChart>
      <c:catAx>
        <c:axId val="92343296"/>
        <c:scaling>
          <c:orientation val="minMax"/>
        </c:scaling>
        <c:axPos val="b"/>
        <c:numFmt formatCode="General" sourceLinked="1"/>
        <c:tickLblPos val="nextTo"/>
        <c:crossAx val="92361472"/>
        <c:crosses val="autoZero"/>
        <c:auto val="1"/>
        <c:lblAlgn val="ctr"/>
        <c:lblOffset val="100"/>
      </c:catAx>
      <c:valAx>
        <c:axId val="9236147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34329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842E-2"/>
                  <c:y val="-3.42703138465898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8654.0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8654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8"/>
                  <c:y val="-1.499326230788305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en-US" sz="1600" dirty="0" smtClean="0"/>
                      <a:t>8653.2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8653.2000000000007</c:v>
                </c:pt>
              </c:numCache>
            </c:numRef>
          </c:val>
        </c:ser>
        <c:shape val="cylinder"/>
        <c:axId val="93920256"/>
        <c:axId val="93950720"/>
        <c:axId val="0"/>
      </c:bar3DChart>
      <c:catAx>
        <c:axId val="93920256"/>
        <c:scaling>
          <c:orientation val="minMax"/>
        </c:scaling>
        <c:axPos val="b"/>
        <c:numFmt formatCode="General" sourceLinked="1"/>
        <c:tickLblPos val="nextTo"/>
        <c:crossAx val="93950720"/>
        <c:crosses val="autoZero"/>
        <c:auto val="1"/>
        <c:lblAlgn val="ctr"/>
        <c:lblOffset val="100"/>
      </c:catAx>
      <c:valAx>
        <c:axId val="9395072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92025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7777777777777779E-2"/>
          <c:y val="1.3822897335807747E-2"/>
          <c:w val="0.84444444444444622"/>
          <c:h val="0.828439293103818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rgbClr val="5390FF"/>
              </a:solidFill>
            </c:spPr>
          </c:dPt>
          <c:dLbls>
            <c:dLbl>
              <c:idx val="0"/>
              <c:layout>
                <c:manualLayout>
                  <c:x val="6.3888888888888884E-2"/>
                  <c:y val="-0.2920626159851553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0100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4251.9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35.9%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3194444444444536"/>
                  <c:y val="0.1079361841684266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2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173.3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</a:t>
                    </a: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9.5833333333333368E-2"/>
                  <c:y val="-1.269837460805018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300</a:t>
                    </a:r>
                  </a:p>
                  <a:p>
                    <a:r>
                      <a:rPr lang="en-US" dirty="0" smtClean="0"/>
                      <a:t>20.8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0.2%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5.9722112860892414E-2"/>
                  <c:y val="0.114286047577386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0400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1128.4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9.5%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2.7777777777777922E-2"/>
                  <c:y val="9.312119318418568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500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1017.6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8.6%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22222222222222221"/>
                  <c:y val="-2.96296296296296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0800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5112.8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43.2%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20416666666666666"/>
                  <c:y val="4.2327875682206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114.8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0.97%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11944444444444446"/>
                  <c:y val="8.888862225635120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1100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17.5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3.6111111111111212E-2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0.20972222222222275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0100</c:v>
                </c:pt>
                <c:pt idx="1">
                  <c:v>0200</c:v>
                </c:pt>
                <c:pt idx="2">
                  <c:v>0300</c:v>
                </c:pt>
                <c:pt idx="3">
                  <c:v>0400</c:v>
                </c:pt>
                <c:pt idx="4">
                  <c:v>0500</c:v>
                </c:pt>
                <c:pt idx="5">
                  <c:v>0800</c:v>
                </c:pt>
                <c:pt idx="6">
                  <c:v>1000</c:v>
                </c:pt>
                <c:pt idx="7">
                  <c:v>1100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4251.9000000000005</c:v>
                </c:pt>
                <c:pt idx="1">
                  <c:v>173.3</c:v>
                </c:pt>
                <c:pt idx="2">
                  <c:v>20.7</c:v>
                </c:pt>
                <c:pt idx="3">
                  <c:v>1128.4000000000001</c:v>
                </c:pt>
                <c:pt idx="4">
                  <c:v>1017.6</c:v>
                </c:pt>
                <c:pt idx="5">
                  <c:v>5112.8</c:v>
                </c:pt>
                <c:pt idx="6">
                  <c:v>114.8</c:v>
                </c:pt>
                <c:pt idx="7">
                  <c:v>17.5</c:v>
                </c:pt>
              </c:numCache>
            </c:numRef>
          </c:val>
        </c:ser>
      </c:pie3DChart>
      <c:spPr>
        <a:noFill/>
        <a:ln w="25399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1469505564968051E-2"/>
          <c:y val="0.18791678556238248"/>
          <c:w val="0.95794514626178695"/>
          <c:h val="0.807839579620646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en-US" dirty="0" smtClean="0"/>
                      <a:t>4438.7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4251.9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overlap val="50"/>
        <c:axId val="94541312"/>
        <c:axId val="94542848"/>
      </c:barChart>
      <c:catAx>
        <c:axId val="94541312"/>
        <c:scaling>
          <c:orientation val="minMax"/>
        </c:scaling>
        <c:delete val="1"/>
        <c:axPos val="l"/>
        <c:numFmt formatCode="General" sourceLinked="1"/>
        <c:tickLblPos val="none"/>
        <c:crossAx val="94542848"/>
        <c:crosses val="autoZero"/>
        <c:auto val="1"/>
        <c:lblAlgn val="ctr"/>
        <c:lblOffset val="100"/>
      </c:catAx>
      <c:valAx>
        <c:axId val="94542848"/>
        <c:scaling>
          <c:orientation val="minMax"/>
        </c:scaling>
        <c:delete val="1"/>
        <c:axPos val="b"/>
        <c:numFmt formatCode="#,##0.0" sourceLinked="1"/>
        <c:tickLblPos val="none"/>
        <c:crossAx val="94541312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394"/>
          <c:h val="0.9659258623288228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173,3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6533334526311441"/>
                  <c:y val="-1.42348754448398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173,3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94733440"/>
        <c:axId val="94734976"/>
      </c:barChart>
      <c:catAx>
        <c:axId val="94733440"/>
        <c:scaling>
          <c:orientation val="minMax"/>
        </c:scaling>
        <c:delete val="1"/>
        <c:axPos val="l"/>
        <c:numFmt formatCode="General" sourceLinked="1"/>
        <c:tickLblPos val="none"/>
        <c:crossAx val="94734976"/>
        <c:crosses val="autoZero"/>
        <c:auto val="1"/>
        <c:lblAlgn val="ctr"/>
        <c:lblOffset val="100"/>
      </c:catAx>
      <c:valAx>
        <c:axId val="94734976"/>
        <c:scaling>
          <c:orientation val="minMax"/>
        </c:scaling>
        <c:delete val="1"/>
        <c:axPos val="b"/>
        <c:numFmt formatCode="#,##0.0" sourceLinked="1"/>
        <c:tickLblPos val="none"/>
        <c:crossAx val="9473344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416"/>
          <c:h val="0.9659258623288232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7994044826441172"/>
                  <c:y val="2.135231316725985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23,2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20,8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95015680"/>
        <c:axId val="95017216"/>
      </c:barChart>
      <c:catAx>
        <c:axId val="95015680"/>
        <c:scaling>
          <c:orientation val="minMax"/>
        </c:scaling>
        <c:delete val="1"/>
        <c:axPos val="l"/>
        <c:numFmt formatCode="General" sourceLinked="1"/>
        <c:tickLblPos val="none"/>
        <c:crossAx val="95017216"/>
        <c:crosses val="autoZero"/>
        <c:auto val="1"/>
        <c:lblAlgn val="ctr"/>
        <c:lblOffset val="100"/>
      </c:catAx>
      <c:valAx>
        <c:axId val="95017216"/>
        <c:scaling>
          <c:orientation val="minMax"/>
        </c:scaling>
        <c:delete val="1"/>
        <c:axPos val="b"/>
        <c:numFmt formatCode="#,##0.0" sourceLinked="1"/>
        <c:tickLblPos val="none"/>
        <c:crossAx val="9501568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1984991393455064E-2"/>
          <c:y val="3.8095333321668111E-2"/>
          <c:w val="0.95605503155733162"/>
          <c:h val="0.9238093333566637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Утверждено </a:t>
                    </a:r>
                    <a:r>
                      <a:rPr lang="en-US" dirty="0" smtClean="0"/>
                      <a:t>1 142.8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58272.3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1 128.4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27470.1</c:v>
                </c:pt>
              </c:numCache>
            </c:numRef>
          </c:val>
        </c:ser>
        <c:overlap val="50"/>
        <c:axId val="95088000"/>
        <c:axId val="95306880"/>
      </c:barChart>
      <c:catAx>
        <c:axId val="95088000"/>
        <c:scaling>
          <c:orientation val="minMax"/>
        </c:scaling>
        <c:delete val="1"/>
        <c:axPos val="l"/>
        <c:numFmt formatCode="General" sourceLinked="1"/>
        <c:tickLblPos val="none"/>
        <c:crossAx val="95306880"/>
        <c:crosses val="autoZero"/>
        <c:auto val="1"/>
        <c:lblAlgn val="ctr"/>
        <c:lblOffset val="100"/>
      </c:catAx>
      <c:valAx>
        <c:axId val="95306880"/>
        <c:scaling>
          <c:orientation val="minMax"/>
        </c:scaling>
        <c:delete val="1"/>
        <c:axPos val="b"/>
        <c:numFmt formatCode="#,##0.0" sourceLinked="1"/>
        <c:tickLblPos val="none"/>
        <c:crossAx val="95088000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4251.9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95.8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173.3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100,0%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20,8тыс. руб., исполнение – 89,7%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0.07142</cdr:y>
    </cdr:from>
    <cdr:to>
      <cdr:x>1</cdr:x>
      <cdr:y>0.19046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42857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1 128.4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98.74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0.03571</cdr:y>
    </cdr:from>
    <cdr:to>
      <cdr:x>0.96739</cdr:x>
      <cdr:y>0.15475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71419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11017.6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94.03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5112.8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98.57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0.01136</cdr:x>
      <cdr:y>0.03571</cdr:y>
    </cdr:from>
    <cdr:to>
      <cdr:x>0.97728</cdr:x>
      <cdr:y>0.17857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114.8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91.33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0.01099</cdr:x>
      <cdr:y>0.03999</cdr:y>
    </cdr:from>
    <cdr:to>
      <cdr:x>0.94506</cdr:x>
      <cdr:y>0.19999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19"/>
          <a:ext cx="6072226" cy="2857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17.5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Литвиновского сельского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экономики и финансов Администрации Литвиновского сельского поселения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9975083"/>
              </p:ext>
            </p:extLst>
          </p:nvPr>
        </p:nvGraphicFramePr>
        <p:xfrm>
          <a:off x="142844" y="3143248"/>
          <a:ext cx="8786873" cy="221171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1129.1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1128.4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99.94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 в области национальной экономики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13.7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582194"/>
              </p:ext>
            </p:extLst>
          </p:nvPr>
        </p:nvGraphicFramePr>
        <p:xfrm>
          <a:off x="2576513" y="785813"/>
          <a:ext cx="6346825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302930"/>
              </p:ext>
            </p:extLst>
          </p:nvPr>
        </p:nvGraphicFramePr>
        <p:xfrm>
          <a:off x="142844" y="3000372"/>
          <a:ext cx="8786873" cy="28094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Коммунальное </a:t>
                      </a:r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40.4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99.76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1041.7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977.1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93.8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2830511"/>
              </p:ext>
            </p:extLst>
          </p:nvPr>
        </p:nvGraphicFramePr>
        <p:xfrm>
          <a:off x="2360613" y="785813"/>
          <a:ext cx="656590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5187.1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5112.8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98.57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3" cstate="print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1124215"/>
              </p:ext>
            </p:extLst>
          </p:nvPr>
        </p:nvGraphicFramePr>
        <p:xfrm>
          <a:off x="142844" y="3000372"/>
          <a:ext cx="8786873" cy="246938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</a:t>
                      </a:r>
                      <a:r>
                        <a:rPr lang="en-US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125.7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114.8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91.3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3648575"/>
              </p:ext>
            </p:extLst>
          </p:nvPr>
        </p:nvGraphicFramePr>
        <p:xfrm>
          <a:off x="2574925" y="1000125"/>
          <a:ext cx="628015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7659888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1906331"/>
              </p:ext>
            </p:extLst>
          </p:nvPr>
        </p:nvGraphicFramePr>
        <p:xfrm>
          <a:off x="2428875" y="928688"/>
          <a:ext cx="6500813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Литвиновского сельского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94188024"/>
              </p:ext>
            </p:extLst>
          </p:nvPr>
        </p:nvGraphicFramePr>
        <p:xfrm>
          <a:off x="2246536" y="1031528"/>
          <a:ext cx="4352925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41637572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87375223"/>
              </p:ext>
            </p:extLst>
          </p:nvPr>
        </p:nvGraphicFramePr>
        <p:xfrm>
          <a:off x="4648201" y="857250"/>
          <a:ext cx="4495801" cy="529406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5435"/>
                <a:gridCol w="1000614"/>
                <a:gridCol w="999876"/>
                <a:gridCol w="999876"/>
              </a:tblGrid>
              <a:tr h="11654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373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580.8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597.3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247.3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123.7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70.9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110.4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2444.3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2090.6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85.5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Государствен-ная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24.9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2666650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33270476"/>
              </p:ext>
            </p:extLst>
          </p:nvPr>
        </p:nvGraphicFramePr>
        <p:xfrm>
          <a:off x="4429124" y="819505"/>
          <a:ext cx="4714875" cy="515608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1376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43805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62.3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62.3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31501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6240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2264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17.6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488.9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87284149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775439293"/>
              </p:ext>
            </p:extLst>
          </p:nvPr>
        </p:nvGraphicFramePr>
        <p:xfrm>
          <a:off x="4429124" y="857233"/>
          <a:ext cx="4714876" cy="386773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3609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6095.5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6095.5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112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173.5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173.5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2385.0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2384.2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Литвиновского сельского поселения за 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8644530"/>
              </p:ext>
            </p:extLst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8564585"/>
              </p:ext>
            </p:extLst>
          </p:nvPr>
        </p:nvGraphicFramePr>
        <p:xfrm>
          <a:off x="142844" y="2500305"/>
          <a:ext cx="8858313" cy="288198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99060"/>
                <a:gridCol w="5177746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4247.1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4090.8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96.32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надзора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11.4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11.4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177.8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149.7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84.2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394796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0200 Национальная оборона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2145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Мобилизационная и вневойсковая подготовка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173.3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173.3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2982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1687</TotalTime>
  <Words>617</Words>
  <Application>Microsoft Office PowerPoint</Application>
  <PresentationFormat>Экран (4:3)</PresentationFormat>
  <Paragraphs>257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Исполнение бюджета  Литвиновского сельского поселения Белокалитвинского района Ростовской области    </vt:lpstr>
      <vt:lpstr>Исполнение основных показателей бюджета Литвиновского сельского поселения за 2017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Литвиновского сельского поселения за 2017год</vt:lpstr>
      <vt:lpstr>0100 Общегосударственные вопросы</vt:lpstr>
      <vt:lpstr>0200 Национальная оборона</vt:lpstr>
      <vt:lpstr>0300 Национальная безопасность и правоохранительная деятельность</vt:lpstr>
      <vt:lpstr>0400 Национальная экономика</vt:lpstr>
      <vt:lpstr>0500 Жилищно – коммунальное хозяйство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User</cp:lastModifiedBy>
  <cp:revision>177</cp:revision>
  <dcterms:created xsi:type="dcterms:W3CDTF">2013-10-31T05:10:24Z</dcterms:created>
  <dcterms:modified xsi:type="dcterms:W3CDTF">2018-04-12T06:45:56Z</dcterms:modified>
</cp:coreProperties>
</file>