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5"/>
  </p:notesMasterIdLst>
  <p:sldIdLst>
    <p:sldId id="263" r:id="rId2"/>
    <p:sldId id="363" r:id="rId3"/>
    <p:sldId id="364" r:id="rId4"/>
    <p:sldId id="375" r:id="rId5"/>
    <p:sldId id="257" r:id="rId6"/>
    <p:sldId id="256" r:id="rId7"/>
    <p:sldId id="374" r:id="rId8"/>
    <p:sldId id="365" r:id="rId9"/>
    <p:sldId id="366" r:id="rId10"/>
    <p:sldId id="268" r:id="rId11"/>
    <p:sldId id="269" r:id="rId12"/>
    <p:sldId id="270" r:id="rId13"/>
    <p:sldId id="278" r:id="rId14"/>
    <p:sldId id="350" r:id="rId15"/>
    <p:sldId id="355" r:id="rId16"/>
    <p:sldId id="356" r:id="rId17"/>
    <p:sldId id="357" r:id="rId18"/>
    <p:sldId id="358" r:id="rId19"/>
    <p:sldId id="369" r:id="rId20"/>
    <p:sldId id="370" r:id="rId21"/>
    <p:sldId id="371" r:id="rId22"/>
    <p:sldId id="372" r:id="rId23"/>
    <p:sldId id="289" r:id="rId2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009900"/>
    <a:srgbClr val="FF0000"/>
    <a:srgbClr val="663300"/>
    <a:srgbClr val="FF9900"/>
    <a:srgbClr val="00CCFF"/>
    <a:srgbClr val="0000FF"/>
    <a:srgbClr val="FF0066"/>
    <a:srgbClr val="660066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9" autoAdjust="0"/>
    <p:restoredTop sz="91373" autoAdjust="0"/>
  </p:normalViewPr>
  <p:slideViewPr>
    <p:cSldViewPr>
      <p:cViewPr>
        <p:scale>
          <a:sx n="100" d="100"/>
          <a:sy n="100" d="100"/>
        </p:scale>
        <p:origin x="600" y="14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/>
              <a:t>Безвозмездные поступления</a:t>
            </a:r>
          </a:p>
        </c:rich>
      </c:tx>
      <c:layout/>
    </c:title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2"/>
              <c:layout>
                <c:manualLayout>
                  <c:x val="2.0833333333333385E-3"/>
                  <c:y val="3.082350702581803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10471,9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delete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8653.2000000000007</c:v>
                </c:pt>
                <c:pt idx="1">
                  <c:v>9813.9</c:v>
                </c:pt>
                <c:pt idx="2">
                  <c:v>10471.9</c:v>
                </c:pt>
                <c:pt idx="3">
                  <c:v>10887.6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shape val="box"/>
        <c:axId val="98597120"/>
        <c:axId val="98619392"/>
        <c:axId val="0"/>
      </c:bar3DChart>
      <c:catAx>
        <c:axId val="98597120"/>
        <c:scaling>
          <c:orientation val="minMax"/>
        </c:scaling>
        <c:axPos val="b"/>
        <c:majorTickMark val="none"/>
        <c:tickLblPos val="nextTo"/>
        <c:crossAx val="98619392"/>
        <c:crosses val="autoZero"/>
        <c:auto val="1"/>
        <c:lblAlgn val="ctr"/>
        <c:lblOffset val="100"/>
      </c:catAx>
      <c:valAx>
        <c:axId val="98619392"/>
        <c:scaling>
          <c:orientation val="minMax"/>
        </c:scaling>
        <c:delete val="1"/>
        <c:axPos val="l"/>
        <c:numFmt formatCode="General" sourceLinked="1"/>
        <c:tickLblPos val="none"/>
        <c:crossAx val="985971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view3D>
      <c:perspective val="30"/>
    </c:view3D>
    <c:floor>
      <c:spPr>
        <a:solidFill>
          <a:schemeClr val="bg1">
            <a:lumMod val="75000"/>
          </a:schemeClr>
        </a:solidFill>
      </c:spPr>
    </c:floor>
    <c:plotArea>
      <c:layout>
        <c:manualLayout>
          <c:layoutTarget val="inner"/>
          <c:xMode val="edge"/>
          <c:yMode val="edge"/>
          <c:x val="0.12797050327741361"/>
          <c:y val="7.4062644887169821E-2"/>
          <c:w val="0.60746545838341548"/>
          <c:h val="0.7633341608481132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 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4.9704073284786834E-2"/>
                  <c:y val="8.2391062148378727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14253.3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 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layout>
                <c:manualLayout>
                  <c:x val="1.7636802981486906E-2"/>
                  <c:y val="-5.492737476558541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6757.2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6586.5</c:v>
                </c:pt>
              </c:numCache>
            </c:numRef>
          </c:val>
        </c:ser>
        <c:shape val="cone"/>
        <c:axId val="100227712"/>
        <c:axId val="100233600"/>
        <c:axId val="100525376"/>
      </c:bar3DChart>
      <c:catAx>
        <c:axId val="1002277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233600"/>
        <c:crosses val="autoZero"/>
        <c:auto val="1"/>
        <c:lblAlgn val="ctr"/>
        <c:lblOffset val="100"/>
      </c:catAx>
      <c:valAx>
        <c:axId val="1002336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227712"/>
        <c:crosses val="autoZero"/>
        <c:crossBetween val="between"/>
      </c:valAx>
      <c:serAx>
        <c:axId val="100525376"/>
        <c:scaling>
          <c:orientation val="minMax"/>
        </c:scaling>
        <c:delete val="1"/>
        <c:axPos val="b"/>
        <c:tickLblPos val="none"/>
        <c:crossAx val="100233600"/>
        <c:crosses val="autoZero"/>
      </c:serAx>
    </c:plotArea>
    <c:legend>
      <c:legendPos val="r"/>
      <c:layout>
        <c:manualLayout>
          <c:xMode val="edge"/>
          <c:yMode val="edge"/>
          <c:x val="0.72789753158740245"/>
          <c:y val="0.3871644672650178"/>
          <c:w val="0.13435009746391816"/>
          <c:h val="0.19397061774699154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11 982,6 </a:t>
            </a:r>
            <a:r>
              <a:rPr lang="ru-RU" dirty="0"/>
              <a:t>тыс. рублей</a:t>
            </a:r>
          </a:p>
        </c:rich>
      </c:tx>
      <c:layout>
        <c:manualLayout>
          <c:xMode val="edge"/>
          <c:yMode val="edge"/>
          <c:x val="0.66713159614080986"/>
          <c:y val="1.912438109286397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04144394021754E-2"/>
          <c:y val="1.2844788582266995E-3"/>
          <c:w val="0.55108477676149892"/>
          <c:h val="0.77186497796541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14497.9 тыс. рублей</c:v>
                </c:pt>
              </c:strCache>
            </c:strRef>
          </c:tx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00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660066"/>
              </a:solidFill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spPr>
              <a:solidFill>
                <a:srgbClr val="0000FF"/>
              </a:solidFill>
            </c:spPr>
          </c:dPt>
          <c:dPt>
            <c:idx val="6"/>
            <c:spPr>
              <a:solidFill>
                <a:schemeClr val="bg1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0034804561945188"/>
                  <c:y val="5.1620280673421108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1"/>
              <c:layout>
                <c:manualLayout>
                  <c:x val="-1.4629443600570988E-2"/>
                  <c:y val="-9.305984520238518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2"/>
              <c:layout>
                <c:manualLayout>
                  <c:x val="-3.8534467225396989E-2"/>
                  <c:y val="-2.94785764544680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3"/>
              <c:layout>
                <c:manualLayout>
                  <c:x val="-6.3478144625970069E-3"/>
                  <c:y val="-0.1788829018997889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4"/>
              <c:layout>
                <c:manualLayout>
                  <c:x val="8.5011679374560625E-2"/>
                  <c:y val="-0.18034996111543214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5"/>
              <c:layout>
                <c:manualLayout>
                  <c:x val="9.5542785610705339E-2"/>
                  <c:y val="2.8349761673067141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6"/>
              <c:layout>
                <c:manualLayout>
                  <c:x val="4.5094912895441343E-3"/>
                  <c:y val="-0.17160108046897071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7"/>
              <c:layout>
                <c:manualLayout>
                  <c:x val="3.0983602195461011E-2"/>
                  <c:y val="2.44833907343628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8"/>
              <c:layout>
                <c:manualLayout>
                  <c:x val="-9.6825141072380914E-3"/>
                  <c:y val="-0.11383925882398609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9"/>
              <c:layout>
                <c:manualLayout>
                  <c:x val="0.10342814294390286"/>
                  <c:y val="-0.11959246830673442"/>
                </c:manualLayout>
              </c:layout>
              <c:dLblPos val="bestFit"/>
              <c:showLegendKey val="1"/>
              <c:showVal val="1"/>
              <c:separator> </c:separator>
            </c:dLbl>
            <c:spPr>
              <a:ln cmpd="sng"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eparator> 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- 4854.4</c:v>
                </c:pt>
                <c:pt idx="1">
                  <c:v>национальная оборона -208</c:v>
                </c:pt>
                <c:pt idx="2">
                  <c:v>национальная безопасность и правоохранительная деятельность - 51.0</c:v>
                </c:pt>
                <c:pt idx="3">
                  <c:v>Национальня экономика - 987.0</c:v>
                </c:pt>
                <c:pt idx="4">
                  <c:v>жилищно-коммунальное хозяйство - 2267.0</c:v>
                </c:pt>
                <c:pt idx="5">
                  <c:v>Культура, кинематография - 5966.5</c:v>
                </c:pt>
                <c:pt idx="6">
                  <c:v>социальная политика - 131.5</c:v>
                </c:pt>
                <c:pt idx="7">
                  <c:v>физическая культура и спорт - 17.5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0.33490000000000031</c:v>
                </c:pt>
                <c:pt idx="1">
                  <c:v>1.4400000000000001E-2</c:v>
                </c:pt>
                <c:pt idx="2">
                  <c:v>3.6000000000000016E-3</c:v>
                </c:pt>
                <c:pt idx="3">
                  <c:v>6.8099999999999994E-2</c:v>
                </c:pt>
                <c:pt idx="4">
                  <c:v>0.15640000000000012</c:v>
                </c:pt>
                <c:pt idx="5">
                  <c:v>0.41160000000000002</c:v>
                </c:pt>
                <c:pt idx="6">
                  <c:v>1.1200000000000007E-2</c:v>
                </c:pt>
                <c:pt idx="7">
                  <c:v>1.1999999999999999E-3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320994332316763"/>
          <c:y val="7.3653450743798199E-2"/>
          <c:w val="0.33538464466758189"/>
          <c:h val="0.92634654925619997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92">
                <a:latin typeface="Times New Roman" pitchFamily="18" charset="0"/>
                <a:cs typeface="Times New Roman" pitchFamily="18" charset="0"/>
              </a:defRPr>
            </a:pPr>
            <a:r>
              <a:rPr lang="ru-RU" sz="1692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4 228,8  тыс</a:t>
            </a:r>
            <a:r>
              <a:rPr lang="ru-RU" sz="1692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c:rich>
      </c:tx>
      <c:layout>
        <c:manualLayout>
          <c:xMode val="edge"/>
          <c:yMode val="edge"/>
          <c:x val="0.7085432487788097"/>
          <c:y val="2.439594113009683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9123047607077461E-3"/>
          <c:y val="0.11557421930940365"/>
          <c:w val="0.61531263617208065"/>
          <c:h val="0.846964974411540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3610.3</c:v>
                </c:pt>
              </c:strCache>
            </c:strRef>
          </c:tx>
          <c:explosion val="25"/>
          <c:dPt>
            <c:idx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"/>
            <c:explosion val="16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CC0066"/>
              </a:solidFill>
            </c:spPr>
          </c:dPt>
          <c:dPt>
            <c:idx val="3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</c:dPt>
          <c:dPt>
            <c:idx val="4"/>
            <c:spPr>
              <a:gradFill flip="none" rotWithShape="1">
                <a:gsLst>
                  <a:gs pos="0">
                    <a:srgbClr val="FFCCFF">
                      <a:shade val="30000"/>
                      <a:satMod val="115000"/>
                    </a:srgbClr>
                  </a:gs>
                  <a:gs pos="50000">
                    <a:srgbClr val="FFCCFF">
                      <a:shade val="67500"/>
                      <a:satMod val="115000"/>
                    </a:srgbClr>
                  </a:gs>
                  <a:gs pos="100000">
                    <a:srgbClr val="FFCC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5"/>
            <c:spPr>
              <a:solidFill>
                <a:schemeClr val="accent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6.5791124537923837E-2"/>
                  <c:y val="5.3237328256492784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1.3414586246445431E-2"/>
                  <c:y val="-9.2598286566309224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3.0080542169891606E-2"/>
                  <c:y val="-1.6263088729582532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5.9337987579201598E-2"/>
                  <c:y val="-5.1511679822085939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4.3975553425819715E-3"/>
                  <c:y val="-5.4854939389599802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5.9855838830371134E-2"/>
                  <c:y val="-5.5523591303102554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127" b="1" i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- 744.9</c:v>
                </c:pt>
                <c:pt idx="1">
                  <c:v>налоги на совокупный доход -366.2</c:v>
                </c:pt>
                <c:pt idx="2">
                  <c:v>налоги на имущество - 2381.6</c:v>
                </c:pt>
                <c:pt idx="3">
                  <c:v>государственная пошлина - 28.9</c:v>
                </c:pt>
                <c:pt idx="4">
                  <c:v>Доходы от использования имущества, находящегося в гос. и муниципальной собственности - 79.1</c:v>
                </c:pt>
                <c:pt idx="5">
                  <c:v>Штрафы, санкции, возмещение ущерба - 9.6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0.20640000000000008</c:v>
                </c:pt>
                <c:pt idx="1">
                  <c:v>0.10150000000000002</c:v>
                </c:pt>
                <c:pt idx="2">
                  <c:v>0.65970000000000051</c:v>
                </c:pt>
                <c:pt idx="3">
                  <c:v>8.0000000000000071E-3</c:v>
                </c:pt>
                <c:pt idx="4">
                  <c:v>2.1900000000000006E-2</c:v>
                </c:pt>
                <c:pt idx="5">
                  <c:v>2.7000000000000014E-3</c:v>
                </c:pt>
              </c:numCache>
            </c:numRef>
          </c:val>
        </c:ser>
      </c:pie3DChart>
      <c:spPr>
        <a:noFill/>
        <a:ln w="23885">
          <a:noFill/>
        </a:ln>
      </c:spPr>
    </c:plotArea>
    <c:legend>
      <c:legendPos val="r"/>
      <c:layout>
        <c:manualLayout>
          <c:xMode val="edge"/>
          <c:yMode val="edge"/>
          <c:x val="0.58834076679652059"/>
          <c:y val="7.4148296593186391E-2"/>
          <c:w val="0.40204381412817924"/>
          <c:h val="0.9138276553106216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692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5"/>
  <c:chart>
    <c:title>
      <c:tx>
        <c:rich>
          <a:bodyPr/>
          <a:lstStyle/>
          <a:p>
            <a:pPr>
              <a:defRPr/>
            </a:pPr>
            <a:r>
              <a:rPr lang="ru-RU" sz="2000" b="0" dirty="0"/>
              <a:t>расходы на развитие физической культуры и спорта (тыс</a:t>
            </a:r>
            <a:r>
              <a:rPr lang="ru-RU" sz="2000" b="0" dirty="0" smtClean="0"/>
              <a:t>. руб</a:t>
            </a:r>
            <a:r>
              <a:rPr lang="ru-RU" sz="2000" b="0" dirty="0"/>
              <a:t>.)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развитие физической культуры и спорта (тыс.руб.)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Лист1!$A$2:$A$4</c:f>
              <c:strCache>
                <c:ptCount val="3"/>
                <c:pt idx="0">
                  <c:v>2020 год - 20,0</c:v>
                </c:pt>
                <c:pt idx="1">
                  <c:v>2021 год -20,0</c:v>
                </c:pt>
                <c:pt idx="2">
                  <c:v>2022 год - 20,0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17.5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pyramid"/>
        <c:axId val="109900544"/>
        <c:axId val="109902080"/>
        <c:axId val="0"/>
      </c:bar3DChart>
      <c:catAx>
        <c:axId val="109900544"/>
        <c:scaling>
          <c:orientation val="minMax"/>
        </c:scaling>
        <c:axPos val="b"/>
        <c:tickLblPos val="nextTo"/>
        <c:crossAx val="109902080"/>
        <c:crosses val="autoZero"/>
        <c:auto val="1"/>
        <c:lblAlgn val="ctr"/>
        <c:lblOffset val="100"/>
      </c:catAx>
      <c:valAx>
        <c:axId val="109902080"/>
        <c:scaling>
          <c:orientation val="minMax"/>
        </c:scaling>
        <c:axPos val="l"/>
        <c:majorGridlines/>
        <c:numFmt formatCode="General" sourceLinked="1"/>
        <c:tickLblPos val="nextTo"/>
        <c:crossAx val="109900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89275298921313"/>
          <c:y val="0.14898461221759041"/>
          <c:w val="0.3140455186157286"/>
          <c:h val="0.17047522000926371"/>
        </c:manualLayout>
      </c:layout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8384609183050463E-2"/>
          <c:y val="2.6844443754615609E-2"/>
          <c:w val="0.90664274765930664"/>
          <c:h val="0.855385962017292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беспрепятственного доступа к объектам культуры инвалидов и других маломобильных групп населения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FF0066"/>
              </a:solidFill>
            </c:spPr>
          </c:dPt>
          <c:dPt>
            <c:idx val="2"/>
            <c:spPr>
              <a:solidFill>
                <a:srgbClr val="FF0066"/>
              </a:solidFill>
            </c:spPr>
          </c:dPt>
          <c:dLbls>
            <c:dLbl>
              <c:idx val="0"/>
              <c:layout>
                <c:manualLayout>
                  <c:x val="2.6209477216395861E-2"/>
                  <c:y val="-5.9654319454701114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414,3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3294057473697952E-2"/>
                  <c:y val="-4.40923230752141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3294117762726517E-2"/>
                  <c:y val="-4.9279655201709606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2020 год 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cylinder"/>
        <c:axId val="110827008"/>
        <c:axId val="110828544"/>
        <c:axId val="0"/>
      </c:bar3DChart>
      <c:catAx>
        <c:axId val="1108270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828544"/>
        <c:crosses val="autoZero"/>
        <c:auto val="1"/>
        <c:lblAlgn val="ctr"/>
        <c:lblOffset val="100"/>
      </c:catAx>
      <c:valAx>
        <c:axId val="1108285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8270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Литвиновского сельского поселения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района на 2020 год и на плановый период 2021 и 2020 годов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Литвиновского сельского поселения на 2020– 2022 годы 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Литвиновского сельского поселения на 2020– 2022 годы (Постановление Администрации Литвиновского сельского поселения 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0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.11.2019 № 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97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)</a:t>
          </a:r>
          <a:endParaRPr lang="ru-RU" sz="1600" dirty="0">
            <a:solidFill>
              <a:schemeClr val="bg2">
                <a:lumMod val="50000"/>
              </a:schemeClr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Литвиновского сельского поселения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5865" custScaleY="79049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 custScaleX="84785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 custScaleX="86176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AF47ED80-973F-4722-8A8F-2E214C50F27E}" type="presOf" srcId="{9BF7A4FA-841F-47F1-98E7-189AC313D563}" destId="{F5C3F7F1-CEA0-49C4-9AA0-D342FEFEA354}" srcOrd="0" destOrd="0" presId="urn:microsoft.com/office/officeart/2005/8/layout/hList3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2020</a:t>
          </a:r>
          <a:r>
            <a:rPr lang="ru-RU" sz="3500" dirty="0" smtClean="0"/>
            <a:t> </a:t>
          </a:r>
          <a:r>
            <a:rPr lang="ru-RU" sz="1800" dirty="0" smtClean="0"/>
            <a:t>год – 4702,9</a:t>
          </a:r>
          <a:r>
            <a:rPr lang="ru-RU" sz="1600" dirty="0" smtClean="0"/>
            <a:t> 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2021 год – 3874,7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2022 год – </a:t>
          </a:r>
          <a:r>
            <a:rPr lang="ru-RU" sz="1800" dirty="0" smtClean="0"/>
            <a:t>3874,6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99EAFFD5-6951-44E6-8D1B-CB1B89FE7296}" type="pres">
      <dgm:prSet presAssocID="{3794B4EC-D911-4E82-A0D4-CC29DAED4445}" presName="compositeShape" presStyleCnt="0">
        <dgm:presLayoutVars>
          <dgm:dir/>
          <dgm:resizeHandles/>
        </dgm:presLayoutVars>
      </dgm:prSet>
      <dgm:spPr/>
    </dgm:pt>
    <dgm:pt modelId="{57B1A966-7A86-4F55-BDCE-D061EE6632AE}" type="pres">
      <dgm:prSet presAssocID="{3794B4EC-D911-4E82-A0D4-CC29DAED4445}" presName="pyramid" presStyleLbl="node1" presStyleIdx="0" presStyleCnt="1" custLinFactNeighborX="219" custLinFactNeighborY="-885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98029A8-3FCE-49EB-8A36-1B53D44738F5}" type="pres">
      <dgm:prSet presAssocID="{3794B4EC-D911-4E82-A0D4-CC29DAED4445}" presName="theList" presStyleCnt="0"/>
      <dgm:spPr/>
    </dgm:pt>
    <dgm:pt modelId="{51952AE4-B653-4C07-B485-E89AED2E2C5C}" type="pres">
      <dgm:prSet presAssocID="{C1980D1C-F0F9-4935-976D-025144BC8E3F}" presName="aNode" presStyleLbl="fgAcc1" presStyleIdx="0" presStyleCnt="3" custLinFactNeighborX="2465" custLinFactNeighborY="19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71E1C-C85E-4873-AE72-8AE985F2856B}" type="pres">
      <dgm:prSet presAssocID="{C1980D1C-F0F9-4935-976D-025144BC8E3F}" presName="aSpace" presStyleCnt="0"/>
      <dgm:spPr/>
    </dgm:pt>
    <dgm:pt modelId="{64ED926E-0C83-4A4A-B9F6-CA1B989D6B58}" type="pres">
      <dgm:prSet presAssocID="{0AD18AFA-36C1-43C0-BC8D-673D27063D0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5FCB-AF11-4A95-A890-CC22B97D3D42}" type="pres">
      <dgm:prSet presAssocID="{0AD18AFA-36C1-43C0-BC8D-673D27063D0D}" presName="aSpace" presStyleCnt="0"/>
      <dgm:spPr/>
    </dgm:pt>
    <dgm:pt modelId="{DAEA15BC-B440-4F49-BD23-AAB1EA68D94C}" type="pres">
      <dgm:prSet presAssocID="{5F5B7A33-9F4A-4D40-9E41-503BBBDEDB4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2FC07-636F-41C1-B493-94EA46340740}" type="pres">
      <dgm:prSet presAssocID="{5F5B7A33-9F4A-4D40-9E41-503BBBDEDB44}" presName="aSpace" presStyleCnt="0"/>
      <dgm:spPr/>
    </dgm:pt>
  </dgm:ptLst>
  <dgm:cxnLst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AD830C4E-8120-46A9-9401-1519E878579B}" type="presOf" srcId="{5F5B7A33-9F4A-4D40-9E41-503BBBDEDB44}" destId="{DAEA15BC-B440-4F49-BD23-AAB1EA68D94C}" srcOrd="0" destOrd="0" presId="urn:microsoft.com/office/officeart/2005/8/layout/pyramid2"/>
    <dgm:cxn modelId="{0BD970B5-190D-489B-836C-ADA9151BFF7E}" type="presOf" srcId="{3794B4EC-D911-4E82-A0D4-CC29DAED4445}" destId="{99EAFFD5-6951-44E6-8D1B-CB1B89FE7296}" srcOrd="0" destOrd="0" presId="urn:microsoft.com/office/officeart/2005/8/layout/pyramid2"/>
    <dgm:cxn modelId="{06EB001F-34EB-4D47-ADDD-2F1AD681B7D1}" type="presOf" srcId="{0AD18AFA-36C1-43C0-BC8D-673D27063D0D}" destId="{64ED926E-0C83-4A4A-B9F6-CA1B989D6B58}" srcOrd="0" destOrd="0" presId="urn:microsoft.com/office/officeart/2005/8/layout/pyramid2"/>
    <dgm:cxn modelId="{BCF1A6B5-0425-455F-9D53-4C0DB619856D}" type="presOf" srcId="{C1980D1C-F0F9-4935-976D-025144BC8E3F}" destId="{51952AE4-B653-4C07-B485-E89AED2E2C5C}" srcOrd="0" destOrd="0" presId="urn:microsoft.com/office/officeart/2005/8/layout/pyramid2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0942E414-AAE4-47D5-9746-469F5763ECD9}" type="presParOf" srcId="{99EAFFD5-6951-44E6-8D1B-CB1B89FE7296}" destId="{57B1A966-7A86-4F55-BDCE-D061EE6632AE}" srcOrd="0" destOrd="0" presId="urn:microsoft.com/office/officeart/2005/8/layout/pyramid2"/>
    <dgm:cxn modelId="{453A6403-BBBF-4B48-9367-E3374517C8D9}" type="presParOf" srcId="{99EAFFD5-6951-44E6-8D1B-CB1B89FE7296}" destId="{598029A8-3FCE-49EB-8A36-1B53D44738F5}" srcOrd="1" destOrd="0" presId="urn:microsoft.com/office/officeart/2005/8/layout/pyramid2"/>
    <dgm:cxn modelId="{DD80B32B-2242-48DD-BF3D-05BF1109C7E6}" type="presParOf" srcId="{598029A8-3FCE-49EB-8A36-1B53D44738F5}" destId="{51952AE4-B653-4C07-B485-E89AED2E2C5C}" srcOrd="0" destOrd="0" presId="urn:microsoft.com/office/officeart/2005/8/layout/pyramid2"/>
    <dgm:cxn modelId="{CC59C8F0-1EF1-4E42-9DA1-45620881D631}" type="presParOf" srcId="{598029A8-3FCE-49EB-8A36-1B53D44738F5}" destId="{48A71E1C-C85E-4873-AE72-8AE985F2856B}" srcOrd="1" destOrd="0" presId="urn:microsoft.com/office/officeart/2005/8/layout/pyramid2"/>
    <dgm:cxn modelId="{714FE4EE-FAB2-4425-A84B-B3D69514AAE2}" type="presParOf" srcId="{598029A8-3FCE-49EB-8A36-1B53D44738F5}" destId="{64ED926E-0C83-4A4A-B9F6-CA1B989D6B58}" srcOrd="2" destOrd="0" presId="urn:microsoft.com/office/officeart/2005/8/layout/pyramid2"/>
    <dgm:cxn modelId="{703FA1D1-09C2-406D-8AA4-AF7950B9BB0D}" type="presParOf" srcId="{598029A8-3FCE-49EB-8A36-1B53D44738F5}" destId="{5F2C5FCB-AF11-4A95-A890-CC22B97D3D42}" srcOrd="3" destOrd="0" presId="urn:microsoft.com/office/officeart/2005/8/layout/pyramid2"/>
    <dgm:cxn modelId="{0AEEFCFF-B168-4E1A-AB73-04B769806772}" type="presParOf" srcId="{598029A8-3FCE-49EB-8A36-1B53D44738F5}" destId="{DAEA15BC-B440-4F49-BD23-AAB1EA68D94C}" srcOrd="4" destOrd="0" presId="urn:microsoft.com/office/officeart/2005/8/layout/pyramid2"/>
    <dgm:cxn modelId="{2F9E2854-881C-480C-A193-76C61B17DEFA}" type="presParOf" srcId="{598029A8-3FCE-49EB-8A36-1B53D44738F5}" destId="{8C02FC07-636F-41C1-B493-94EA46340740}" srcOrd="5" destOrd="0" presId="urn:microsoft.com/office/officeart/2005/8/layout/pyramid2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Литвиновского сельского поселения</a:t>
          </a:r>
          <a:endParaRPr lang="ru-RU" sz="1800" b="1" dirty="0"/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Литвиновскогосельского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поселения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7D3B-B957-4C14-86AF-B165A268892B}" type="pres">
      <dgm:prSet presAssocID="{BA682FE1-2192-4218-91DA-F2CBAB1FCE8C}" presName="centerShape" presStyleLbl="node0" presStyleIdx="0" presStyleCnt="1" custScaleX="135696" custScaleY="117200" custLinFactNeighborX="9009" custLinFactNeighborY="-18671"/>
      <dgm:spPr/>
      <dgm:t>
        <a:bodyPr/>
        <a:lstStyle/>
        <a:p>
          <a:endParaRPr lang="ru-RU"/>
        </a:p>
      </dgm:t>
    </dgm:pt>
    <dgm:pt modelId="{4BFCC67C-01E0-4706-B8B4-1F8F2C2F130B}" type="pres">
      <dgm:prSet presAssocID="{1A9DD973-EC39-4A68-A77C-2ECF4DCD264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7EC91DB-5CB6-4C0B-A631-496F04224694}" type="pres">
      <dgm:prSet presAssocID="{1A9DD973-EC39-4A68-A77C-2ECF4DCD264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074AC8-5E5D-44C1-B388-B81C344112D7}" type="pres">
      <dgm:prSet presAssocID="{588776A5-BE7C-45A4-8D31-E3B314897870}" presName="node" presStyleLbl="node1" presStyleIdx="0" presStyleCnt="5" custScaleX="77298" custScaleY="85454" custRadScaleRad="145658" custRadScaleInc="132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B159-B422-44AE-B8B5-625D5ED9ED39}" type="pres">
      <dgm:prSet presAssocID="{0DA033CF-1F74-41A0-A1DB-61C2F84F241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74EEFA6-9443-467D-80D2-A9F3759B18C7}" type="pres">
      <dgm:prSet presAssocID="{0DA033CF-1F74-41A0-A1DB-61C2F84F241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A4CD80-46A9-4C58-B3C2-2D572F0DFB5F}" type="pres">
      <dgm:prSet presAssocID="{07863912-AE71-4D83-B893-846A34E6A8F5}" presName="node" presStyleLbl="node1" presStyleIdx="1" presStyleCnt="5" custScaleX="236471" custScaleY="196478" custRadScaleRad="88551" custRadScaleInc="20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4C7A-5A81-4BAE-807A-A681681D9954}" type="pres">
      <dgm:prSet presAssocID="{9B11D306-C12F-4640-91AB-ACC9B5815404}" presName="parTrans" presStyleLbl="sibTrans2D1" presStyleIdx="2" presStyleCnt="5" custScaleX="143378"/>
      <dgm:spPr/>
      <dgm:t>
        <a:bodyPr/>
        <a:lstStyle/>
        <a:p>
          <a:endParaRPr lang="ru-RU"/>
        </a:p>
      </dgm:t>
    </dgm:pt>
    <dgm:pt modelId="{1AE3F483-3871-4C84-A9B4-5E77EBA6EBAF}" type="pres">
      <dgm:prSet presAssocID="{9B11D306-C12F-4640-91AB-ACC9B58154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20B577-E084-4A3A-8A0B-24E3B4429303}" type="pres">
      <dgm:prSet presAssocID="{8C57921B-9F9A-4A12-96DC-48B8956366B2}" presName="node" presStyleLbl="node1" presStyleIdx="2" presStyleCnt="5" custScaleX="207929" custScaleY="128688" custRadScaleRad="161632" custRadScaleInc="-18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9D24-0D62-4224-8B03-8D0408277A71}" type="pres">
      <dgm:prSet presAssocID="{0AB819E3-ED0B-4CAC-8F15-CCB73362C6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E798519-3937-4055-B2E7-51689B1FB2AB}" type="pres">
      <dgm:prSet presAssocID="{0AB819E3-ED0B-4CAC-8F15-CCB73362C6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89C421-F0D8-44E3-BD0A-4C6E08938364}" type="pres">
      <dgm:prSet presAssocID="{619228FD-C9AD-4705-B503-327EEEB0A22B}" presName="node" presStyleLbl="node1" presStyleIdx="3" presStyleCnt="5" custScaleX="164766" custScaleY="147923" custRadScaleRad="104588" custRadScaleInc="105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4444-8331-41F3-825C-CDF51849DCA2}" type="pres">
      <dgm:prSet presAssocID="{287A77F4-8EA4-43EC-A2C0-329CDC7FE0D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9C94386-71C3-4F84-9524-F75FD0E856A7}" type="pres">
      <dgm:prSet presAssocID="{287A77F4-8EA4-43EC-A2C0-329CDC7FE0D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0D3701F-8426-4130-8133-4F32806D0F99}" type="pres">
      <dgm:prSet presAssocID="{28B84F80-1713-45FA-A668-2A067E450039}" presName="node" presStyleLbl="node1" presStyleIdx="4" presStyleCnt="5" custScaleX="196369" custScaleY="186253" custRadScaleRad="130509" custRadScaleInc="3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14253,3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244,6</a:t>
          </a:r>
        </a:p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20153" custLinFactNeighborY="44038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6757,2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b="0" i="1" dirty="0" smtClean="0">
              <a:latin typeface="Times New Roman" pitchFamily="18" charset="0"/>
              <a:cs typeface="Times New Roman" pitchFamily="18" charset="0"/>
            </a:rPr>
            <a:t>716,8 тыс. рублей</a:t>
          </a:r>
          <a:endParaRPr lang="ru-RU" sz="1800" b="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6586,5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359,9тыс. 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E3127-1B0D-4C6B-A650-404DBADB2CC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2020 год – 5966,5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4F8E-A75B-4638-A8E9-5CF5A7D0A410}" type="parTrans" cxnId="{C1CBDE8E-29AF-40F0-A594-A76DBDDADBC4}">
      <dgm:prSet/>
      <dgm:spPr/>
      <dgm:t>
        <a:bodyPr/>
        <a:lstStyle/>
        <a:p>
          <a:endParaRPr lang="ru-RU"/>
        </a:p>
      </dgm:t>
    </dgm:pt>
    <dgm:pt modelId="{7C7A7054-43D5-4DD4-BDC5-FFF9E999C047}" type="sibTrans" cxnId="{C1CBDE8E-29AF-40F0-A594-A76DBDDADBC4}">
      <dgm:prSet/>
      <dgm:spPr/>
      <dgm:t>
        <a:bodyPr/>
        <a:lstStyle/>
        <a:p>
          <a:endParaRPr lang="ru-RU"/>
        </a:p>
      </dgm:t>
    </dgm:pt>
    <dgm:pt modelId="{556AEC2C-575F-4DB4-84AF-3DC9D0403EC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2021 год – 1736,8тыс.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C39FA-398E-4F6A-9774-82D00D9743D6}" type="parTrans" cxnId="{537806F0-782B-456B-A406-B0C220E347BA}">
      <dgm:prSet/>
      <dgm:spPr/>
      <dgm:t>
        <a:bodyPr/>
        <a:lstStyle/>
        <a:p>
          <a:endParaRPr lang="ru-RU"/>
        </a:p>
      </dgm:t>
    </dgm:pt>
    <dgm:pt modelId="{40E06ADD-8ACD-4E5E-8655-6A990A182556}" type="sibTrans" cxnId="{537806F0-782B-456B-A406-B0C220E347BA}">
      <dgm:prSet/>
      <dgm:spPr/>
      <dgm:t>
        <a:bodyPr/>
        <a:lstStyle/>
        <a:p>
          <a:endParaRPr lang="ru-RU"/>
        </a:p>
      </dgm:t>
    </dgm:pt>
    <dgm:pt modelId="{1FD1C55B-05AC-4D33-A4E5-D1C03496F6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год – 1525,6 тыс.  руб.</a:t>
          </a:r>
        </a:p>
      </dgm:t>
    </dgm:pt>
    <dgm:pt modelId="{C5872C35-9226-47B4-BD67-A6B0E4092B59}" type="parTrans" cxnId="{FA85E1C0-0BE1-4B1F-9BA5-5E03ED2AD212}">
      <dgm:prSet/>
      <dgm:spPr/>
      <dgm:t>
        <a:bodyPr/>
        <a:lstStyle/>
        <a:p>
          <a:endParaRPr lang="ru-RU"/>
        </a:p>
      </dgm:t>
    </dgm:pt>
    <dgm:pt modelId="{803989E6-A148-4712-B159-9C6C5F35499B}" type="sibTrans" cxnId="{FA85E1C0-0BE1-4B1F-9BA5-5E03ED2AD212}">
      <dgm:prSet/>
      <dgm:spPr/>
      <dgm:t>
        <a:bodyPr/>
        <a:lstStyle/>
        <a:p>
          <a:endParaRPr lang="ru-RU"/>
        </a:p>
      </dgm:t>
    </dgm:pt>
    <dgm:pt modelId="{2124FF21-1D29-459C-A009-6AC8CB1CBE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BC6C5A9-3080-42A7-9EDD-64E10953F29B}" type="parTrans" cxnId="{E838BCD7-CE43-432E-8E95-B089B37ECD8A}">
      <dgm:prSet/>
      <dgm:spPr/>
      <dgm:t>
        <a:bodyPr/>
        <a:lstStyle/>
        <a:p>
          <a:endParaRPr lang="ru-RU"/>
        </a:p>
      </dgm:t>
    </dgm:pt>
    <dgm:pt modelId="{4CF7B7D6-0BED-4693-ADFF-4FF57D9D8DE3}" type="sibTrans" cxnId="{E838BCD7-CE43-432E-8E95-B089B37ECD8A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A10FA-C07B-4E36-AE0E-D9FADA6BFF46}" type="pres">
      <dgm:prSet presAssocID="{5EFE3127-1B0D-4C6B-A650-404DBADB2CC8}" presName="parentLin" presStyleCnt="0"/>
      <dgm:spPr/>
    </dgm:pt>
    <dgm:pt modelId="{61C65536-371C-4245-BD9F-F013A99C09CF}" type="pres">
      <dgm:prSet presAssocID="{5EFE3127-1B0D-4C6B-A650-404DBADB2C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72094-9CD0-4509-9786-0A048F61615B}" type="pres">
      <dgm:prSet presAssocID="{5EFE3127-1B0D-4C6B-A650-404DBADB2CC8}" presName="parentText" presStyleLbl="node1" presStyleIdx="0" presStyleCnt="3" custScaleX="10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DAAAC-A6D1-4C53-B082-3FAE6C2A781C}" type="pres">
      <dgm:prSet presAssocID="{5EFE3127-1B0D-4C6B-A650-404DBADB2CC8}" presName="negativeSpace" presStyleCnt="0"/>
      <dgm:spPr/>
    </dgm:pt>
    <dgm:pt modelId="{BB6C09AA-C921-4E6A-83DC-709E72FB8C8C}" type="pres">
      <dgm:prSet presAssocID="{5EFE3127-1B0D-4C6B-A650-404DBADB2CC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7E3A5-DD92-4F32-BB7B-3E95F6FC916E}" type="pres">
      <dgm:prSet presAssocID="{7C7A7054-43D5-4DD4-BDC5-FFF9E999C047}" presName="spaceBetweenRectangles" presStyleCnt="0"/>
      <dgm:spPr/>
    </dgm:pt>
    <dgm:pt modelId="{DBBFBB9A-60E9-4D17-9870-593B067ED48D}" type="pres">
      <dgm:prSet presAssocID="{556AEC2C-575F-4DB4-84AF-3DC9D0403EC7}" presName="parentLin" presStyleCnt="0"/>
      <dgm:spPr/>
    </dgm:pt>
    <dgm:pt modelId="{9078CFE8-3392-47D3-8ED5-9894BD44CDCC}" type="pres">
      <dgm:prSet presAssocID="{556AEC2C-575F-4DB4-84AF-3DC9D0403E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D4153E-80F4-4D5D-8D93-65FBF320E68B}" type="pres">
      <dgm:prSet presAssocID="{556AEC2C-575F-4DB4-84AF-3DC9D0403EC7}" presName="parentText" presStyleLbl="node1" presStyleIdx="1" presStyleCnt="3" custScaleX="107452" custLinFactNeighborX="30435" custLinFactNeighborY="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1E6AF-F03B-4652-A977-D1C7DC30A2AD}" type="pres">
      <dgm:prSet presAssocID="{556AEC2C-575F-4DB4-84AF-3DC9D0403EC7}" presName="negativeSpace" presStyleCnt="0"/>
      <dgm:spPr/>
    </dgm:pt>
    <dgm:pt modelId="{2A6F14EC-B57D-4FEB-8B30-6DA36B739F78}" type="pres">
      <dgm:prSet presAssocID="{556AEC2C-575F-4DB4-84AF-3DC9D0403EC7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B285F55-5C06-4BC4-9893-2B32D56DE720}" type="pres">
      <dgm:prSet presAssocID="{40E06ADD-8ACD-4E5E-8655-6A990A182556}" presName="spaceBetweenRectangles" presStyleCnt="0"/>
      <dgm:spPr/>
    </dgm:pt>
    <dgm:pt modelId="{B4A2B4E8-8D1C-4C3A-A02B-1049DF347049}" type="pres">
      <dgm:prSet presAssocID="{1FD1C55B-05AC-4D33-A4E5-D1C03496F691}" presName="parentLin" presStyleCnt="0"/>
      <dgm:spPr/>
    </dgm:pt>
    <dgm:pt modelId="{A31FAF1F-ABDA-4738-9D1B-9CBD20A24B6B}" type="pres">
      <dgm:prSet presAssocID="{1FD1C55B-05AC-4D33-A4E5-D1C03496F6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55C4D6-10E8-481A-B4E8-C1716764BF48}" type="pres">
      <dgm:prSet presAssocID="{1FD1C55B-05AC-4D33-A4E5-D1C03496F691}" presName="parentText" presStyleLbl="node1" presStyleIdx="2" presStyleCnt="3" custScaleX="107896" custLinFactNeighborX="-4348" custLinFactNeighborY="2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325DC-A2BB-4EF8-A469-52C28BD7EB8D}" type="pres">
      <dgm:prSet presAssocID="{1FD1C55B-05AC-4D33-A4E5-D1C03496F691}" presName="negativeSpace" presStyleCnt="0"/>
      <dgm:spPr/>
    </dgm:pt>
    <dgm:pt modelId="{A1BA0556-30B7-48E4-B9C4-0BDF490D9301}" type="pres">
      <dgm:prSet presAssocID="{1FD1C55B-05AC-4D33-A4E5-D1C03496F691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C1CBDE8E-29AF-40F0-A594-A76DBDDADBC4}" srcId="{326B050C-2F50-460D-B816-B462A7F72C36}" destId="{5EFE3127-1B0D-4C6B-A650-404DBADB2CC8}" srcOrd="0" destOrd="0" parTransId="{EC214F8E-A75B-4638-A8E9-5CF5A7D0A410}" sibTransId="{7C7A7054-43D5-4DD4-BDC5-FFF9E999C047}"/>
    <dgm:cxn modelId="{BB890385-D727-462F-AC36-9E70461F983D}" type="presOf" srcId="{1FD1C55B-05AC-4D33-A4E5-D1C03496F691}" destId="{0055C4D6-10E8-481A-B4E8-C1716764BF48}" srcOrd="1" destOrd="0" presId="urn:microsoft.com/office/officeart/2005/8/layout/list1"/>
    <dgm:cxn modelId="{D786EC4F-9305-4C0A-A4FD-5FD1622CF412}" type="presOf" srcId="{1FD1C55B-05AC-4D33-A4E5-D1C03496F691}" destId="{A31FAF1F-ABDA-4738-9D1B-9CBD20A24B6B}" srcOrd="0" destOrd="0" presId="urn:microsoft.com/office/officeart/2005/8/layout/list1"/>
    <dgm:cxn modelId="{E838BCD7-CE43-432E-8E95-B089B37ECD8A}" srcId="{5EFE3127-1B0D-4C6B-A650-404DBADB2CC8}" destId="{2124FF21-1D29-459C-A009-6AC8CB1CBE6C}" srcOrd="0" destOrd="0" parTransId="{DBC6C5A9-3080-42A7-9EDD-64E10953F29B}" sibTransId="{4CF7B7D6-0BED-4693-ADFF-4FF57D9D8DE3}"/>
    <dgm:cxn modelId="{537806F0-782B-456B-A406-B0C220E347BA}" srcId="{326B050C-2F50-460D-B816-B462A7F72C36}" destId="{556AEC2C-575F-4DB4-84AF-3DC9D0403EC7}" srcOrd="1" destOrd="0" parTransId="{D5AC39FA-398E-4F6A-9774-82D00D9743D6}" sibTransId="{40E06ADD-8ACD-4E5E-8655-6A990A182556}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FA85E1C0-0BE1-4B1F-9BA5-5E03ED2AD212}" srcId="{326B050C-2F50-460D-B816-B462A7F72C36}" destId="{1FD1C55B-05AC-4D33-A4E5-D1C03496F691}" srcOrd="2" destOrd="0" parTransId="{C5872C35-9226-47B4-BD67-A6B0E4092B59}" sibTransId="{803989E6-A148-4712-B159-9C6C5F35499B}"/>
    <dgm:cxn modelId="{4C41D497-4B05-405A-AE23-781995A555E0}" type="presOf" srcId="{5EFE3127-1B0D-4C6B-A650-404DBADB2CC8}" destId="{61C65536-371C-4245-BD9F-F013A99C09CF}" srcOrd="0" destOrd="0" presId="urn:microsoft.com/office/officeart/2005/8/layout/list1"/>
    <dgm:cxn modelId="{C41520D3-522B-4938-979A-11CB18F56351}" type="presOf" srcId="{556AEC2C-575F-4DB4-84AF-3DC9D0403EC7}" destId="{33D4153E-80F4-4D5D-8D93-65FBF320E68B}" srcOrd="1" destOrd="0" presId="urn:microsoft.com/office/officeart/2005/8/layout/list1"/>
    <dgm:cxn modelId="{1054E4F6-9C19-41DE-A6AF-AC5AB9D95765}" type="presOf" srcId="{556AEC2C-575F-4DB4-84AF-3DC9D0403EC7}" destId="{9078CFE8-3392-47D3-8ED5-9894BD44CDCC}" srcOrd="0" destOrd="0" presId="urn:microsoft.com/office/officeart/2005/8/layout/list1"/>
    <dgm:cxn modelId="{E905289F-5B36-4A22-9F02-66E0CE82E002}" type="presOf" srcId="{2124FF21-1D29-459C-A009-6AC8CB1CBE6C}" destId="{BB6C09AA-C921-4E6A-83DC-709E72FB8C8C}" srcOrd="0" destOrd="0" presId="urn:microsoft.com/office/officeart/2005/8/layout/list1"/>
    <dgm:cxn modelId="{6004009A-3FEF-4476-B1AF-3AE79F83CE6E}" type="presOf" srcId="{5EFE3127-1B0D-4C6B-A650-404DBADB2CC8}" destId="{9F272094-9CD0-4509-9786-0A048F61615B}" srcOrd="1" destOrd="0" presId="urn:microsoft.com/office/officeart/2005/8/layout/list1"/>
    <dgm:cxn modelId="{EAB15965-7B54-4501-941B-341ABA271CAC}" type="presParOf" srcId="{1A549A81-CF55-48FE-8666-86A42F01E15C}" destId="{69AA10FA-C07B-4E36-AE0E-D9FADA6BFF46}" srcOrd="0" destOrd="0" presId="urn:microsoft.com/office/officeart/2005/8/layout/list1"/>
    <dgm:cxn modelId="{CBFDD06F-4784-4AA8-A681-A32148C55782}" type="presParOf" srcId="{69AA10FA-C07B-4E36-AE0E-D9FADA6BFF46}" destId="{61C65536-371C-4245-BD9F-F013A99C09CF}" srcOrd="0" destOrd="0" presId="urn:microsoft.com/office/officeart/2005/8/layout/list1"/>
    <dgm:cxn modelId="{CACD9903-2132-4C31-BEBD-0EE25948A8EB}" type="presParOf" srcId="{69AA10FA-C07B-4E36-AE0E-D9FADA6BFF46}" destId="{9F272094-9CD0-4509-9786-0A048F61615B}" srcOrd="1" destOrd="0" presId="urn:microsoft.com/office/officeart/2005/8/layout/list1"/>
    <dgm:cxn modelId="{B27EEED5-D220-4653-B0C6-6E00E1A91FF3}" type="presParOf" srcId="{1A549A81-CF55-48FE-8666-86A42F01E15C}" destId="{C0FDAAAC-A6D1-4C53-B082-3FAE6C2A781C}" srcOrd="1" destOrd="0" presId="urn:microsoft.com/office/officeart/2005/8/layout/list1"/>
    <dgm:cxn modelId="{A42225EB-CFDA-42F8-8B42-299B860F5FD3}" type="presParOf" srcId="{1A549A81-CF55-48FE-8666-86A42F01E15C}" destId="{BB6C09AA-C921-4E6A-83DC-709E72FB8C8C}" srcOrd="2" destOrd="0" presId="urn:microsoft.com/office/officeart/2005/8/layout/list1"/>
    <dgm:cxn modelId="{96C2FCF0-EFE0-4079-9AB5-D417D74D7B14}" type="presParOf" srcId="{1A549A81-CF55-48FE-8666-86A42F01E15C}" destId="{3877E3A5-DD92-4F32-BB7B-3E95F6FC916E}" srcOrd="3" destOrd="0" presId="urn:microsoft.com/office/officeart/2005/8/layout/list1"/>
    <dgm:cxn modelId="{18C43232-333E-4B1E-B93C-7FE3DC67FC59}" type="presParOf" srcId="{1A549A81-CF55-48FE-8666-86A42F01E15C}" destId="{DBBFBB9A-60E9-4D17-9870-593B067ED48D}" srcOrd="4" destOrd="0" presId="urn:microsoft.com/office/officeart/2005/8/layout/list1"/>
    <dgm:cxn modelId="{B573802D-81E3-4F3F-9BE4-7869CC43C987}" type="presParOf" srcId="{DBBFBB9A-60E9-4D17-9870-593B067ED48D}" destId="{9078CFE8-3392-47D3-8ED5-9894BD44CDCC}" srcOrd="0" destOrd="0" presId="urn:microsoft.com/office/officeart/2005/8/layout/list1"/>
    <dgm:cxn modelId="{CE97A8C2-B8D0-4396-83EC-260D8F5C0033}" type="presParOf" srcId="{DBBFBB9A-60E9-4D17-9870-593B067ED48D}" destId="{33D4153E-80F4-4D5D-8D93-65FBF320E68B}" srcOrd="1" destOrd="0" presId="urn:microsoft.com/office/officeart/2005/8/layout/list1"/>
    <dgm:cxn modelId="{38A399BA-2167-4F39-B644-EF7D322804B0}" type="presParOf" srcId="{1A549A81-CF55-48FE-8666-86A42F01E15C}" destId="{33F1E6AF-F03B-4652-A977-D1C7DC30A2AD}" srcOrd="5" destOrd="0" presId="urn:microsoft.com/office/officeart/2005/8/layout/list1"/>
    <dgm:cxn modelId="{DEB63294-059C-471B-A259-77363BE35BF5}" type="presParOf" srcId="{1A549A81-CF55-48FE-8666-86A42F01E15C}" destId="{2A6F14EC-B57D-4FEB-8B30-6DA36B739F78}" srcOrd="6" destOrd="0" presId="urn:microsoft.com/office/officeart/2005/8/layout/list1"/>
    <dgm:cxn modelId="{8DD27132-828A-495B-AE3A-5679CFCBB7FA}" type="presParOf" srcId="{1A549A81-CF55-48FE-8666-86A42F01E15C}" destId="{5B285F55-5C06-4BC4-9893-2B32D56DE720}" srcOrd="7" destOrd="0" presId="urn:microsoft.com/office/officeart/2005/8/layout/list1"/>
    <dgm:cxn modelId="{DCA7F650-9AA7-4773-BD88-EB70E73296F6}" type="presParOf" srcId="{1A549A81-CF55-48FE-8666-86A42F01E15C}" destId="{B4A2B4E8-8D1C-4C3A-A02B-1049DF347049}" srcOrd="8" destOrd="0" presId="urn:microsoft.com/office/officeart/2005/8/layout/list1"/>
    <dgm:cxn modelId="{A9818C0E-CB56-4137-BB8B-362E57022A99}" type="presParOf" srcId="{B4A2B4E8-8D1C-4C3A-A02B-1049DF347049}" destId="{A31FAF1F-ABDA-4738-9D1B-9CBD20A24B6B}" srcOrd="0" destOrd="0" presId="urn:microsoft.com/office/officeart/2005/8/layout/list1"/>
    <dgm:cxn modelId="{D1E19746-2B5E-441C-BF73-BA9DF42E26F4}" type="presParOf" srcId="{B4A2B4E8-8D1C-4C3A-A02B-1049DF347049}" destId="{0055C4D6-10E8-481A-B4E8-C1716764BF48}" srcOrd="1" destOrd="0" presId="urn:microsoft.com/office/officeart/2005/8/layout/list1"/>
    <dgm:cxn modelId="{184CF6B6-B480-4AC8-81F1-78D4C0DABCAB}" type="presParOf" srcId="{1A549A81-CF55-48FE-8666-86A42F01E15C}" destId="{93F325DC-A2BB-4EF8-A469-52C28BD7EB8D}" srcOrd="9" destOrd="0" presId="urn:microsoft.com/office/officeart/2005/8/layout/list1"/>
    <dgm:cxn modelId="{CDA11CF7-9E2D-4186-AE6D-F632B39B4A07}" type="presParOf" srcId="{1A549A81-CF55-48FE-8666-86A42F01E15C}" destId="{A1BA0556-30B7-48E4-B9C4-0BDF490D9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2020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105,0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2021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2022год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/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/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1837" custLinFactNeighborY="-761"/>
      <dgm:spPr/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D8CCD-A1CE-4A0D-8B42-8D163E78E54B}" type="presOf" srcId="{24A6B485-2543-4C2F-AFB1-181848B503F3}" destId="{18EA1E05-5584-4F88-A379-62592EF9D278}" srcOrd="0" destOrd="0" presId="urn:microsoft.com/office/officeart/2005/8/layout/lProcess3"/>
    <dgm:cxn modelId="{A0F152F1-009E-4A39-97B9-2C603D167F39}" type="presOf" srcId="{659EC2E2-881B-4591-BDFC-7ACD9F72F001}" destId="{24367C60-2E4D-4A88-A8AB-6EF965413B3E}" srcOrd="0" destOrd="0" presId="urn:microsoft.com/office/officeart/2005/8/layout/lProcess3"/>
    <dgm:cxn modelId="{4E1B9F80-EB0E-46BE-B4D0-08FB35312CB4}" type="presOf" srcId="{2B2F1B64-61FA-465F-9D27-BDD5A2DB6610}" destId="{6E56023A-CFF9-40C8-8C54-E0CAB85FDC99}" srcOrd="0" destOrd="0" presId="urn:microsoft.com/office/officeart/2005/8/layout/lProcess3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18DAAD55-45D0-4C16-A0B0-F6DC2D76E875}" type="presOf" srcId="{561938C8-8BF0-4ECC-A8F4-1F3E91B8DE9F}" destId="{9AA0760A-CCDE-4840-9920-7ADC429B1BC3}" srcOrd="0" destOrd="0" presId="urn:microsoft.com/office/officeart/2005/8/layout/lProcess3"/>
    <dgm:cxn modelId="{881AC2C0-4DE8-4E9D-B849-2D5B9511BE13}" type="presOf" srcId="{036741CA-8D48-4CA6-B4E0-108C9665AD7C}" destId="{FC81042F-97A8-4792-BBDC-5113B8C3D787}" srcOrd="0" destOrd="0" presId="urn:microsoft.com/office/officeart/2005/8/layout/lProcess3"/>
    <dgm:cxn modelId="{D7F5AB0F-9611-4AEB-A5AA-31F4DCCDB9F4}" type="presOf" srcId="{3FA49182-0E62-4F43-8ED6-6C8538664800}" destId="{AFCA45EB-5E71-45BB-B403-0B0D208C80C0}" srcOrd="0" destOrd="0" presId="urn:microsoft.com/office/officeart/2005/8/layout/lProcess3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46775C7-392A-4CAD-9687-4A9D31B0864E}" type="presOf" srcId="{DFACA0AE-E3C1-4D11-8249-7BDBF39D3B99}" destId="{EE8ABBA1-51C1-4516-B1F5-C0AF56C0183A}" srcOrd="0" destOrd="0" presId="urn:microsoft.com/office/officeart/2005/8/layout/lProcess3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2C57B257-5614-4C7F-8964-D30C0E4850B7}" type="presParOf" srcId="{6E56023A-CFF9-40C8-8C54-E0CAB85FDC99}" destId="{5D85F725-2A7D-4D97-9B0C-EC1D225F39C7}" srcOrd="0" destOrd="0" presId="urn:microsoft.com/office/officeart/2005/8/layout/lProcess3"/>
    <dgm:cxn modelId="{BD6DEB25-85CE-43D4-9545-4345D9F94683}" type="presParOf" srcId="{5D85F725-2A7D-4D97-9B0C-EC1D225F39C7}" destId="{24367C60-2E4D-4A88-A8AB-6EF965413B3E}" srcOrd="0" destOrd="0" presId="urn:microsoft.com/office/officeart/2005/8/layout/lProcess3"/>
    <dgm:cxn modelId="{1341DB37-CB50-4D2F-B49A-31CB01D0391D}" type="presParOf" srcId="{5D85F725-2A7D-4D97-9B0C-EC1D225F39C7}" destId="{6312467C-A3D7-47A4-874D-C6812394280A}" srcOrd="1" destOrd="0" presId="urn:microsoft.com/office/officeart/2005/8/layout/lProcess3"/>
    <dgm:cxn modelId="{1A226402-7B0F-41D9-8D91-25C34AEDD4F0}" type="presParOf" srcId="{5D85F725-2A7D-4D97-9B0C-EC1D225F39C7}" destId="{FC81042F-97A8-4792-BBDC-5113B8C3D787}" srcOrd="2" destOrd="0" presId="urn:microsoft.com/office/officeart/2005/8/layout/lProcess3"/>
    <dgm:cxn modelId="{805E5648-57D8-4679-A77E-102917F49864}" type="presParOf" srcId="{6E56023A-CFF9-40C8-8C54-E0CAB85FDC99}" destId="{B936A671-2C72-416D-A9F2-7B927E44CAD0}" srcOrd="1" destOrd="0" presId="urn:microsoft.com/office/officeart/2005/8/layout/lProcess3"/>
    <dgm:cxn modelId="{227AC78B-5057-4B64-8244-54CFB5FABD60}" type="presParOf" srcId="{6E56023A-CFF9-40C8-8C54-E0CAB85FDC99}" destId="{5BAB5953-18DA-460E-AE45-5A251DF652E1}" srcOrd="2" destOrd="0" presId="urn:microsoft.com/office/officeart/2005/8/layout/lProcess3"/>
    <dgm:cxn modelId="{B51A322E-1E1F-4B55-823B-47A7F5A4E037}" type="presParOf" srcId="{5BAB5953-18DA-460E-AE45-5A251DF652E1}" destId="{9AA0760A-CCDE-4840-9920-7ADC429B1BC3}" srcOrd="0" destOrd="0" presId="urn:microsoft.com/office/officeart/2005/8/layout/lProcess3"/>
    <dgm:cxn modelId="{275026D8-DA94-46EC-8E9B-A8EDF4E5FEBC}" type="presParOf" srcId="{5BAB5953-18DA-460E-AE45-5A251DF652E1}" destId="{2463EB5F-03E1-4CFB-96B3-A57AF9F3EAE8}" srcOrd="1" destOrd="0" presId="urn:microsoft.com/office/officeart/2005/8/layout/lProcess3"/>
    <dgm:cxn modelId="{FBDC03BE-35AA-4CBE-A50A-D550127C470C}" type="presParOf" srcId="{5BAB5953-18DA-460E-AE45-5A251DF652E1}" destId="{18EA1E05-5584-4F88-A379-62592EF9D278}" srcOrd="2" destOrd="0" presId="urn:microsoft.com/office/officeart/2005/8/layout/lProcess3"/>
    <dgm:cxn modelId="{6372F0F0-F6E1-4F27-95DA-0376DB671BC7}" type="presParOf" srcId="{6E56023A-CFF9-40C8-8C54-E0CAB85FDC99}" destId="{9EB90AA1-A116-4F32-80BB-FE745D290469}" srcOrd="3" destOrd="0" presId="urn:microsoft.com/office/officeart/2005/8/layout/lProcess3"/>
    <dgm:cxn modelId="{5DDBF4DF-8E68-4474-82C9-0EB29C93B4F9}" type="presParOf" srcId="{6E56023A-CFF9-40C8-8C54-E0CAB85FDC99}" destId="{75E9801D-98AB-418C-84BE-41B5718558A9}" srcOrd="4" destOrd="0" presId="urn:microsoft.com/office/officeart/2005/8/layout/lProcess3"/>
    <dgm:cxn modelId="{AA1FC40C-2D54-4F5E-B64E-DB9F87A4BF4B}" type="presParOf" srcId="{75E9801D-98AB-418C-84BE-41B5718558A9}" destId="{AFCA45EB-5E71-45BB-B403-0B0D208C80C0}" srcOrd="0" destOrd="0" presId="urn:microsoft.com/office/officeart/2005/8/layout/lProcess3"/>
    <dgm:cxn modelId="{EABB33B8-F906-46ED-8B9E-DF5059903B88}" type="presParOf" srcId="{75E9801D-98AB-418C-84BE-41B5718558A9}" destId="{09F73293-F611-46D2-B19D-9C21269B5C29}" srcOrd="1" destOrd="0" presId="urn:microsoft.com/office/officeart/2005/8/layout/lProcess3"/>
    <dgm:cxn modelId="{20074FDB-618F-4418-83F7-D8EC401D1798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EEC151-3EC1-4067-89DB-2A7E3E4148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1058DF-7891-4087-BA00-8051A91598E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2020 год – 30,0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3EF251-2872-4514-8464-BCA6FA81A7F9}" type="parTrans" cxnId="{9F5BD746-3EA1-4E10-BCEE-82420D1CE5E9}">
      <dgm:prSet/>
      <dgm:spPr/>
      <dgm:t>
        <a:bodyPr/>
        <a:lstStyle/>
        <a:p>
          <a:endParaRPr lang="ru-RU"/>
        </a:p>
      </dgm:t>
    </dgm:pt>
    <dgm:pt modelId="{6B10AF93-595E-4474-83C6-43C4526283AA}" type="sibTrans" cxnId="{9F5BD746-3EA1-4E10-BCEE-82420D1CE5E9}">
      <dgm:prSet/>
      <dgm:spPr/>
      <dgm:t>
        <a:bodyPr/>
        <a:lstStyle/>
        <a:p>
          <a:endParaRPr lang="ru-RU"/>
        </a:p>
      </dgm:t>
    </dgm:pt>
    <dgm:pt modelId="{5BFC82CD-4A75-4EAE-BA01-3E0AEF5817C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2021 год –0,0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D9F05D-333F-4C1B-996B-8E9CD160FCA9}" type="parTrans" cxnId="{A827DEC8-72D8-4EB6-87EF-A527C9B3CAA5}">
      <dgm:prSet/>
      <dgm:spPr/>
      <dgm:t>
        <a:bodyPr/>
        <a:lstStyle/>
        <a:p>
          <a:endParaRPr lang="ru-RU"/>
        </a:p>
      </dgm:t>
    </dgm:pt>
    <dgm:pt modelId="{3D59A8BD-AB02-40AB-B78D-B8634DCA846A}" type="sibTrans" cxnId="{A827DEC8-72D8-4EB6-87EF-A527C9B3CAA5}">
      <dgm:prSet/>
      <dgm:spPr/>
      <dgm:t>
        <a:bodyPr/>
        <a:lstStyle/>
        <a:p>
          <a:endParaRPr lang="ru-RU"/>
        </a:p>
      </dgm:t>
    </dgm:pt>
    <dgm:pt modelId="{0247A051-4DB9-4EAA-8552-0F19D3F340CC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год –0,0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CB42CB-0C4B-4FC3-BF4E-A1A7B890A1CB}" type="parTrans" cxnId="{09BACE11-0A82-4AA4-A7CD-D3167BE208CC}">
      <dgm:prSet/>
      <dgm:spPr/>
      <dgm:t>
        <a:bodyPr/>
        <a:lstStyle/>
        <a:p>
          <a:endParaRPr lang="ru-RU"/>
        </a:p>
      </dgm:t>
    </dgm:pt>
    <dgm:pt modelId="{66E6C996-A840-4A69-A540-04DA7D390175}" type="sibTrans" cxnId="{09BACE11-0A82-4AA4-A7CD-D3167BE208CC}">
      <dgm:prSet/>
      <dgm:spPr/>
      <dgm:t>
        <a:bodyPr/>
        <a:lstStyle/>
        <a:p>
          <a:endParaRPr lang="ru-RU"/>
        </a:p>
      </dgm:t>
    </dgm:pt>
    <dgm:pt modelId="{4AF9CCB4-C276-4DAE-A11C-F9FCA11ED46E}" type="pres">
      <dgm:prSet presAssocID="{A7EEC151-3EC1-4067-89DB-2A7E3E4148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B55265-608F-4EC9-B694-428E9E7B8FC3}" type="pres">
      <dgm:prSet presAssocID="{0C1058DF-7891-4087-BA00-8051A91598E7}" presName="parentLin" presStyleCnt="0"/>
      <dgm:spPr/>
    </dgm:pt>
    <dgm:pt modelId="{15437934-8F2F-4D3B-A6DE-0E3A7C4AA383}" type="pres">
      <dgm:prSet presAssocID="{0C1058DF-7891-4087-BA00-8051A91598E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7F583E3-0DB5-49AD-A16C-3E86024769BF}" type="pres">
      <dgm:prSet presAssocID="{0C1058DF-7891-4087-BA00-8051A91598E7}" presName="parentText" presStyleLbl="node1" presStyleIdx="0" presStyleCnt="3" custLinFactNeighborX="7512" custLinFactNeighborY="-84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E4C9B-212A-4F3D-BA62-B169E3C6EC99}" type="pres">
      <dgm:prSet presAssocID="{0C1058DF-7891-4087-BA00-8051A91598E7}" presName="negativeSpace" presStyleCnt="0"/>
      <dgm:spPr/>
    </dgm:pt>
    <dgm:pt modelId="{68F63A27-5CF4-4253-AE30-0EF0F3CC244B}" type="pres">
      <dgm:prSet presAssocID="{0C1058DF-7891-4087-BA00-8051A91598E7}" presName="childText" presStyleLbl="conFgAcc1" presStyleIdx="0" presStyleCnt="3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21982B4-C10E-48A1-8A30-7B66D1B4EF34}" type="pres">
      <dgm:prSet presAssocID="{6B10AF93-595E-4474-83C6-43C4526283AA}" presName="spaceBetweenRectangles" presStyleCnt="0"/>
      <dgm:spPr/>
    </dgm:pt>
    <dgm:pt modelId="{9E557052-79DB-43E5-8409-3039E68A442A}" type="pres">
      <dgm:prSet presAssocID="{5BFC82CD-4A75-4EAE-BA01-3E0AEF5817C9}" presName="parentLin" presStyleCnt="0"/>
      <dgm:spPr/>
    </dgm:pt>
    <dgm:pt modelId="{13E24C82-3634-4315-8F73-6E44B25FF9DB}" type="pres">
      <dgm:prSet presAssocID="{5BFC82CD-4A75-4EAE-BA01-3E0AEF5817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FEB4578-7BEE-46F3-8EC2-A697F57F4356}" type="pres">
      <dgm:prSet presAssocID="{5BFC82CD-4A75-4EAE-BA01-3E0AEF5817C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63878-B360-455F-9F3A-9900BDFCE962}" type="pres">
      <dgm:prSet presAssocID="{5BFC82CD-4A75-4EAE-BA01-3E0AEF5817C9}" presName="negativeSpace" presStyleCnt="0"/>
      <dgm:spPr/>
    </dgm:pt>
    <dgm:pt modelId="{D86A6CB0-9D73-4D34-B78A-A05AA6936D4B}" type="pres">
      <dgm:prSet presAssocID="{5BFC82CD-4A75-4EAE-BA01-3E0AEF5817C9}" presName="childText" presStyleLbl="conFgAcc1" presStyleIdx="1" presStyleCnt="3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FC9B1CE-17A2-4811-94A0-C0C38061F2FF}" type="pres">
      <dgm:prSet presAssocID="{3D59A8BD-AB02-40AB-B78D-B8634DCA846A}" presName="spaceBetweenRectangles" presStyleCnt="0"/>
      <dgm:spPr/>
    </dgm:pt>
    <dgm:pt modelId="{2DF52BF6-58DC-42E0-A644-2122C44F1E21}" type="pres">
      <dgm:prSet presAssocID="{0247A051-4DB9-4EAA-8552-0F19D3F340CC}" presName="parentLin" presStyleCnt="0"/>
      <dgm:spPr/>
    </dgm:pt>
    <dgm:pt modelId="{88588C81-D10A-423C-8ADA-972E7959E883}" type="pres">
      <dgm:prSet presAssocID="{0247A051-4DB9-4EAA-8552-0F19D3F340C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8FDBFCB-FA01-403A-8A24-1FC12F1D3F67}" type="pres">
      <dgm:prSet presAssocID="{0247A051-4DB9-4EAA-8552-0F19D3F340CC}" presName="parentText" presStyleLbl="node1" presStyleIdx="2" presStyleCnt="3" custLinFactNeighborX="7512" custLinFactNeighborY="-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42DC8-9B33-4F68-9271-C54D040EF48C}" type="pres">
      <dgm:prSet presAssocID="{0247A051-4DB9-4EAA-8552-0F19D3F340CC}" presName="negativeSpace" presStyleCnt="0"/>
      <dgm:spPr/>
    </dgm:pt>
    <dgm:pt modelId="{582F038E-A05F-4AE9-89C5-B37011135959}" type="pres">
      <dgm:prSet presAssocID="{0247A051-4DB9-4EAA-8552-0F19D3F340CC}" presName="childText" presStyleLbl="conFgAcc1" presStyleIdx="2" presStyleCnt="3" custLinFactNeighborX="126" custLinFactNeighborY="251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93E25691-EFA4-4AE1-BD40-509BCCCF16D5}" type="presOf" srcId="{0C1058DF-7891-4087-BA00-8051A91598E7}" destId="{D7F583E3-0DB5-49AD-A16C-3E86024769BF}" srcOrd="1" destOrd="0" presId="urn:microsoft.com/office/officeart/2005/8/layout/list1"/>
    <dgm:cxn modelId="{9F5BD746-3EA1-4E10-BCEE-82420D1CE5E9}" srcId="{A7EEC151-3EC1-4067-89DB-2A7E3E414831}" destId="{0C1058DF-7891-4087-BA00-8051A91598E7}" srcOrd="0" destOrd="0" parTransId="{A13EF251-2872-4514-8464-BCA6FA81A7F9}" sibTransId="{6B10AF93-595E-4474-83C6-43C4526283AA}"/>
    <dgm:cxn modelId="{FBFCA9B4-A157-4745-B022-2B74C2D3270C}" type="presOf" srcId="{0247A051-4DB9-4EAA-8552-0F19D3F340CC}" destId="{48FDBFCB-FA01-403A-8A24-1FC12F1D3F67}" srcOrd="1" destOrd="0" presId="urn:microsoft.com/office/officeart/2005/8/layout/list1"/>
    <dgm:cxn modelId="{6B3EEB77-0F17-4177-8ECD-3E2EB9AC8E0D}" type="presOf" srcId="{0247A051-4DB9-4EAA-8552-0F19D3F340CC}" destId="{88588C81-D10A-423C-8ADA-972E7959E883}" srcOrd="0" destOrd="0" presId="urn:microsoft.com/office/officeart/2005/8/layout/list1"/>
    <dgm:cxn modelId="{3835D48F-86D7-4732-9113-3AF2917C6079}" type="presOf" srcId="{0C1058DF-7891-4087-BA00-8051A91598E7}" destId="{15437934-8F2F-4D3B-A6DE-0E3A7C4AA383}" srcOrd="0" destOrd="0" presId="urn:microsoft.com/office/officeart/2005/8/layout/list1"/>
    <dgm:cxn modelId="{A827DEC8-72D8-4EB6-87EF-A527C9B3CAA5}" srcId="{A7EEC151-3EC1-4067-89DB-2A7E3E414831}" destId="{5BFC82CD-4A75-4EAE-BA01-3E0AEF5817C9}" srcOrd="1" destOrd="0" parTransId="{62D9F05D-333F-4C1B-996B-8E9CD160FCA9}" sibTransId="{3D59A8BD-AB02-40AB-B78D-B8634DCA846A}"/>
    <dgm:cxn modelId="{F5D2C1C8-9709-4608-A438-558FD14EBB4D}" type="presOf" srcId="{A7EEC151-3EC1-4067-89DB-2A7E3E414831}" destId="{4AF9CCB4-C276-4DAE-A11C-F9FCA11ED46E}" srcOrd="0" destOrd="0" presId="urn:microsoft.com/office/officeart/2005/8/layout/list1"/>
    <dgm:cxn modelId="{0C592FBC-8DF9-4666-8B99-C096B38D4561}" type="presOf" srcId="{5BFC82CD-4A75-4EAE-BA01-3E0AEF5817C9}" destId="{13E24C82-3634-4315-8F73-6E44B25FF9DB}" srcOrd="0" destOrd="0" presId="urn:microsoft.com/office/officeart/2005/8/layout/list1"/>
    <dgm:cxn modelId="{09BACE11-0A82-4AA4-A7CD-D3167BE208CC}" srcId="{A7EEC151-3EC1-4067-89DB-2A7E3E414831}" destId="{0247A051-4DB9-4EAA-8552-0F19D3F340CC}" srcOrd="2" destOrd="0" parTransId="{4FCB42CB-0C4B-4FC3-BF4E-A1A7B890A1CB}" sibTransId="{66E6C996-A840-4A69-A540-04DA7D390175}"/>
    <dgm:cxn modelId="{3CC28643-A042-41D6-85EE-FE018F588D3C}" type="presOf" srcId="{5BFC82CD-4A75-4EAE-BA01-3E0AEF5817C9}" destId="{5FEB4578-7BEE-46F3-8EC2-A697F57F4356}" srcOrd="1" destOrd="0" presId="urn:microsoft.com/office/officeart/2005/8/layout/list1"/>
    <dgm:cxn modelId="{3CF79D28-6591-48B6-B1C9-1DC4108B1BA0}" type="presParOf" srcId="{4AF9CCB4-C276-4DAE-A11C-F9FCA11ED46E}" destId="{C4B55265-608F-4EC9-B694-428E9E7B8FC3}" srcOrd="0" destOrd="0" presId="urn:microsoft.com/office/officeart/2005/8/layout/list1"/>
    <dgm:cxn modelId="{928EF4AF-BA67-4686-A1E4-1A7E9D35A607}" type="presParOf" srcId="{C4B55265-608F-4EC9-B694-428E9E7B8FC3}" destId="{15437934-8F2F-4D3B-A6DE-0E3A7C4AA383}" srcOrd="0" destOrd="0" presId="urn:microsoft.com/office/officeart/2005/8/layout/list1"/>
    <dgm:cxn modelId="{1AA72D00-98F1-4FF8-91EA-E6258E40C431}" type="presParOf" srcId="{C4B55265-608F-4EC9-B694-428E9E7B8FC3}" destId="{D7F583E3-0DB5-49AD-A16C-3E86024769BF}" srcOrd="1" destOrd="0" presId="urn:microsoft.com/office/officeart/2005/8/layout/list1"/>
    <dgm:cxn modelId="{D6171115-5448-446E-B687-959616EA27ED}" type="presParOf" srcId="{4AF9CCB4-C276-4DAE-A11C-F9FCA11ED46E}" destId="{3D8E4C9B-212A-4F3D-BA62-B169E3C6EC99}" srcOrd="1" destOrd="0" presId="urn:microsoft.com/office/officeart/2005/8/layout/list1"/>
    <dgm:cxn modelId="{25222225-BB82-4936-A664-5FE886986363}" type="presParOf" srcId="{4AF9CCB4-C276-4DAE-A11C-F9FCA11ED46E}" destId="{68F63A27-5CF4-4253-AE30-0EF0F3CC244B}" srcOrd="2" destOrd="0" presId="urn:microsoft.com/office/officeart/2005/8/layout/list1"/>
    <dgm:cxn modelId="{845E5D7C-9A0E-4038-ACAE-53FEC0BEC55E}" type="presParOf" srcId="{4AF9CCB4-C276-4DAE-A11C-F9FCA11ED46E}" destId="{521982B4-C10E-48A1-8A30-7B66D1B4EF34}" srcOrd="3" destOrd="0" presId="urn:microsoft.com/office/officeart/2005/8/layout/list1"/>
    <dgm:cxn modelId="{07F872E7-F5B2-4F37-A7EC-858EA9E8D073}" type="presParOf" srcId="{4AF9CCB4-C276-4DAE-A11C-F9FCA11ED46E}" destId="{9E557052-79DB-43E5-8409-3039E68A442A}" srcOrd="4" destOrd="0" presId="urn:microsoft.com/office/officeart/2005/8/layout/list1"/>
    <dgm:cxn modelId="{079B4B00-D0AF-4675-AD5D-0D005AC61B65}" type="presParOf" srcId="{9E557052-79DB-43E5-8409-3039E68A442A}" destId="{13E24C82-3634-4315-8F73-6E44B25FF9DB}" srcOrd="0" destOrd="0" presId="urn:microsoft.com/office/officeart/2005/8/layout/list1"/>
    <dgm:cxn modelId="{DC168C32-540A-4454-91D3-220AA347D107}" type="presParOf" srcId="{9E557052-79DB-43E5-8409-3039E68A442A}" destId="{5FEB4578-7BEE-46F3-8EC2-A697F57F4356}" srcOrd="1" destOrd="0" presId="urn:microsoft.com/office/officeart/2005/8/layout/list1"/>
    <dgm:cxn modelId="{0F51CF09-CB29-41CA-A0AC-28834FD17F1B}" type="presParOf" srcId="{4AF9CCB4-C276-4DAE-A11C-F9FCA11ED46E}" destId="{23963878-B360-455F-9F3A-9900BDFCE962}" srcOrd="5" destOrd="0" presId="urn:microsoft.com/office/officeart/2005/8/layout/list1"/>
    <dgm:cxn modelId="{35BD5AF5-6EC8-46F6-AB91-67965520FC3F}" type="presParOf" srcId="{4AF9CCB4-C276-4DAE-A11C-F9FCA11ED46E}" destId="{D86A6CB0-9D73-4D34-B78A-A05AA6936D4B}" srcOrd="6" destOrd="0" presId="urn:microsoft.com/office/officeart/2005/8/layout/list1"/>
    <dgm:cxn modelId="{6524F232-1952-4B59-AE46-54ED68AE235E}" type="presParOf" srcId="{4AF9CCB4-C276-4DAE-A11C-F9FCA11ED46E}" destId="{DFC9B1CE-17A2-4811-94A0-C0C38061F2FF}" srcOrd="7" destOrd="0" presId="urn:microsoft.com/office/officeart/2005/8/layout/list1"/>
    <dgm:cxn modelId="{04D2DD52-D840-4C5E-A647-053449125164}" type="presParOf" srcId="{4AF9CCB4-C276-4DAE-A11C-F9FCA11ED46E}" destId="{2DF52BF6-58DC-42E0-A644-2122C44F1E21}" srcOrd="8" destOrd="0" presId="urn:microsoft.com/office/officeart/2005/8/layout/list1"/>
    <dgm:cxn modelId="{6EEAFA4D-9C97-4356-BEEF-4E0E3CBBC627}" type="presParOf" srcId="{2DF52BF6-58DC-42E0-A644-2122C44F1E21}" destId="{88588C81-D10A-423C-8ADA-972E7959E883}" srcOrd="0" destOrd="0" presId="urn:microsoft.com/office/officeart/2005/8/layout/list1"/>
    <dgm:cxn modelId="{9F84E76D-84BA-4DBA-B56D-635C36C74FCA}" type="presParOf" srcId="{2DF52BF6-58DC-42E0-A644-2122C44F1E21}" destId="{48FDBFCB-FA01-403A-8A24-1FC12F1D3F67}" srcOrd="1" destOrd="0" presId="urn:microsoft.com/office/officeart/2005/8/layout/list1"/>
    <dgm:cxn modelId="{3A481B07-C94C-46BA-8722-97535277754D}" type="presParOf" srcId="{4AF9CCB4-C276-4DAE-A11C-F9FCA11ED46E}" destId="{62B42DC8-9B33-4F68-9271-C54D040EF48C}" srcOrd="9" destOrd="0" presId="urn:microsoft.com/office/officeart/2005/8/layout/list1"/>
    <dgm:cxn modelId="{3B62F033-CC3D-4FE5-8D42-D53C753194C7}" type="presParOf" srcId="{4AF9CCB4-C276-4DAE-A11C-F9FCA11ED46E}" destId="{582F038E-A05F-4AE9-89C5-B3701113595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0AB32D-D0FA-4E4F-ABC5-E3CF387C6892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50280-804E-416E-82CD-BA00AA94D31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2020 </a:t>
          </a:r>
          <a:endParaRPr lang="ru-RU" sz="4000" dirty="0"/>
        </a:p>
      </dgm:t>
    </dgm:pt>
    <dgm:pt modelId="{DBA2E8BE-BB55-4E27-B5F3-BB74760442FE}" type="parTrans" cxnId="{7A64BD73-7831-4A71-B2B6-EB754D360AFD}">
      <dgm:prSet/>
      <dgm:spPr/>
      <dgm:t>
        <a:bodyPr/>
        <a:lstStyle/>
        <a:p>
          <a:endParaRPr lang="ru-RU"/>
        </a:p>
      </dgm:t>
    </dgm:pt>
    <dgm:pt modelId="{28828A28-C1DE-4E0C-A464-5C88AB5EF25D}" type="sibTrans" cxnId="{7A64BD73-7831-4A71-B2B6-EB754D360AFD}">
      <dgm:prSet/>
      <dgm:spPr/>
      <dgm:t>
        <a:bodyPr/>
        <a:lstStyle/>
        <a:p>
          <a:endParaRPr lang="ru-RU"/>
        </a:p>
      </dgm:t>
    </dgm:pt>
    <dgm:pt modelId="{AB01B726-D78C-4C3A-ABDB-9005BAAFA75E}">
      <dgm:prSet phldrT="[Текст]" custT="1"/>
      <dgm:spPr/>
      <dgm:t>
        <a:bodyPr/>
        <a:lstStyle/>
        <a:p>
          <a:r>
            <a:rPr lang="ru-RU" sz="2400" dirty="0" smtClean="0"/>
            <a:t>957,0 тыс. рублей</a:t>
          </a:r>
          <a:endParaRPr lang="ru-RU" sz="2400" dirty="0"/>
        </a:p>
      </dgm:t>
    </dgm:pt>
    <dgm:pt modelId="{B521FF02-5D12-4EE0-8D90-43EB149CF73F}" type="parTrans" cxnId="{8129C8BA-0F89-4844-9783-F5DC8C94532B}">
      <dgm:prSet/>
      <dgm:spPr/>
      <dgm:t>
        <a:bodyPr/>
        <a:lstStyle/>
        <a:p>
          <a:endParaRPr lang="ru-RU"/>
        </a:p>
      </dgm:t>
    </dgm:pt>
    <dgm:pt modelId="{128931CF-AC44-40F5-B425-945FCE1E93DB}" type="sibTrans" cxnId="{8129C8BA-0F89-4844-9783-F5DC8C94532B}">
      <dgm:prSet/>
      <dgm:spPr/>
      <dgm:t>
        <a:bodyPr/>
        <a:lstStyle/>
        <a:p>
          <a:endParaRPr lang="ru-RU"/>
        </a:p>
      </dgm:t>
    </dgm:pt>
    <dgm:pt modelId="{4DD30B0E-E82E-4101-972A-614C2CB319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2021</a:t>
          </a:r>
          <a:endParaRPr lang="ru-RU" sz="4000" dirty="0"/>
        </a:p>
      </dgm:t>
    </dgm:pt>
    <dgm:pt modelId="{2DFC18F1-BF1D-48F0-8C2F-D9306007EDB1}" type="parTrans" cxnId="{62895F7C-2850-4F95-8DD1-2DF2818BA110}">
      <dgm:prSet/>
      <dgm:spPr/>
      <dgm:t>
        <a:bodyPr/>
        <a:lstStyle/>
        <a:p>
          <a:endParaRPr lang="ru-RU"/>
        </a:p>
      </dgm:t>
    </dgm:pt>
    <dgm:pt modelId="{734CC693-C971-435A-91EF-F90F4639C6EF}" type="sibTrans" cxnId="{62895F7C-2850-4F95-8DD1-2DF2818BA110}">
      <dgm:prSet/>
      <dgm:spPr/>
      <dgm:t>
        <a:bodyPr/>
        <a:lstStyle/>
        <a:p>
          <a:endParaRPr lang="ru-RU"/>
        </a:p>
      </dgm:t>
    </dgm:pt>
    <dgm:pt modelId="{E6C58A9D-EABD-4CC9-AD35-67E87FBB9F2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0,0 тыс. рублей</a:t>
          </a:r>
          <a:endParaRPr lang="ru-RU" dirty="0"/>
        </a:p>
      </dgm:t>
    </dgm:pt>
    <dgm:pt modelId="{CDF3022A-2789-4060-83CC-57FAA206CC32}" type="parTrans" cxnId="{35F73A68-3303-4BE6-8EC5-5F5A3CBB0448}">
      <dgm:prSet/>
      <dgm:spPr/>
      <dgm:t>
        <a:bodyPr/>
        <a:lstStyle/>
        <a:p>
          <a:endParaRPr lang="ru-RU"/>
        </a:p>
      </dgm:t>
    </dgm:pt>
    <dgm:pt modelId="{BE796B9F-BE28-41E6-A7EF-8BED5846C639}" type="sibTrans" cxnId="{35F73A68-3303-4BE6-8EC5-5F5A3CBB0448}">
      <dgm:prSet/>
      <dgm:spPr/>
      <dgm:t>
        <a:bodyPr/>
        <a:lstStyle/>
        <a:p>
          <a:endParaRPr lang="ru-RU"/>
        </a:p>
      </dgm:t>
    </dgm:pt>
    <dgm:pt modelId="{1E4D6EC3-DF1A-4639-A2BD-467156B223B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2022</a:t>
          </a:r>
          <a:endParaRPr lang="ru-RU" sz="4000" dirty="0"/>
        </a:p>
      </dgm:t>
    </dgm:pt>
    <dgm:pt modelId="{30A29882-90ED-4D5A-9BCA-33B8F458C857}" type="parTrans" cxnId="{3F55FC12-8087-4963-9497-52E11B76A144}">
      <dgm:prSet/>
      <dgm:spPr/>
      <dgm:t>
        <a:bodyPr/>
        <a:lstStyle/>
        <a:p>
          <a:endParaRPr lang="ru-RU"/>
        </a:p>
      </dgm:t>
    </dgm:pt>
    <dgm:pt modelId="{E826994D-D918-4682-8736-92C88E1D3386}" type="sibTrans" cxnId="{3F55FC12-8087-4963-9497-52E11B76A144}">
      <dgm:prSet/>
      <dgm:spPr/>
      <dgm:t>
        <a:bodyPr/>
        <a:lstStyle/>
        <a:p>
          <a:endParaRPr lang="ru-RU"/>
        </a:p>
      </dgm:t>
    </dgm:pt>
    <dgm:pt modelId="{216A5638-E365-4B58-A672-1079EEBB595E}">
      <dgm:prSet phldrT="[Текст]" custT="1"/>
      <dgm:spPr/>
      <dgm:t>
        <a:bodyPr/>
        <a:lstStyle/>
        <a:p>
          <a:r>
            <a:rPr lang="ru-RU" sz="2800" dirty="0" smtClean="0"/>
            <a:t>0,0</a:t>
          </a:r>
          <a:r>
            <a:rPr lang="ru-RU" sz="2400" dirty="0" smtClean="0"/>
            <a:t> тыс. рублей</a:t>
          </a:r>
          <a:endParaRPr lang="ru-RU" sz="2800" dirty="0"/>
        </a:p>
      </dgm:t>
    </dgm:pt>
    <dgm:pt modelId="{D5FBC905-EA51-47A5-A19B-852D1F116DBA}" type="parTrans" cxnId="{59613D4A-D5AD-4BCB-A839-9E584DC4740A}">
      <dgm:prSet/>
      <dgm:spPr/>
      <dgm:t>
        <a:bodyPr/>
        <a:lstStyle/>
        <a:p>
          <a:endParaRPr lang="ru-RU"/>
        </a:p>
      </dgm:t>
    </dgm:pt>
    <dgm:pt modelId="{F7E6E5DB-D134-495F-8138-67ED9988B2A1}" type="sibTrans" cxnId="{59613D4A-D5AD-4BCB-A839-9E584DC4740A}">
      <dgm:prSet/>
      <dgm:spPr/>
      <dgm:t>
        <a:bodyPr/>
        <a:lstStyle/>
        <a:p>
          <a:endParaRPr lang="ru-RU"/>
        </a:p>
      </dgm:t>
    </dgm:pt>
    <dgm:pt modelId="{3B89F101-BC36-49FE-A9BE-98515AFC2948}" type="pres">
      <dgm:prSet presAssocID="{B70AB32D-D0FA-4E4F-ABC5-E3CF387C68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74829-771C-4B1B-9178-CC1AA3A5067A}" type="pres">
      <dgm:prSet presAssocID="{DA150280-804E-416E-82CD-BA00AA94D310}" presName="circle1" presStyleLbl="node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920FAAF-5FBD-4526-BA0B-19B64864D6E8}" type="pres">
      <dgm:prSet presAssocID="{DA150280-804E-416E-82CD-BA00AA94D310}" presName="space" presStyleCnt="0"/>
      <dgm:spPr/>
    </dgm:pt>
    <dgm:pt modelId="{D7E33313-C3B6-4DCF-9127-00E5AE846162}" type="pres">
      <dgm:prSet presAssocID="{DA150280-804E-416E-82CD-BA00AA94D310}" presName="rect1" presStyleLbl="alignAcc1" presStyleIdx="0" presStyleCnt="3" custLinFactNeighborX="-116" custLinFactNeighborY="-1187"/>
      <dgm:spPr/>
      <dgm:t>
        <a:bodyPr/>
        <a:lstStyle/>
        <a:p>
          <a:endParaRPr lang="ru-RU"/>
        </a:p>
      </dgm:t>
    </dgm:pt>
    <dgm:pt modelId="{0FF3DD1F-836D-4D3F-BB93-93BEBD93F1C5}" type="pres">
      <dgm:prSet presAssocID="{4DD30B0E-E82E-4101-972A-614C2CB319AF}" presName="vertSpace2" presStyleLbl="node1" presStyleIdx="0" presStyleCnt="3"/>
      <dgm:spPr/>
    </dgm:pt>
    <dgm:pt modelId="{4B1B2D27-6EAF-4E75-8C5A-677D95396F8F}" type="pres">
      <dgm:prSet presAssocID="{4DD30B0E-E82E-4101-972A-614C2CB319AF}" presName="circle2" presStyleLbl="node1" presStyleIdx="1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0439A881-5716-4A64-B0A0-4919DC7BFA25}" type="pres">
      <dgm:prSet presAssocID="{4DD30B0E-E82E-4101-972A-614C2CB319AF}" presName="rect2" presStyleLbl="alignAcc1" presStyleIdx="1" presStyleCnt="3"/>
      <dgm:spPr/>
      <dgm:t>
        <a:bodyPr/>
        <a:lstStyle/>
        <a:p>
          <a:endParaRPr lang="ru-RU"/>
        </a:p>
      </dgm:t>
    </dgm:pt>
    <dgm:pt modelId="{EAD84779-6428-490D-BA61-0864AE965DAB}" type="pres">
      <dgm:prSet presAssocID="{1E4D6EC3-DF1A-4639-A2BD-467156B223BF}" presName="vertSpace3" presStyleLbl="node1" presStyleIdx="1" presStyleCnt="3"/>
      <dgm:spPr/>
    </dgm:pt>
    <dgm:pt modelId="{A72B73E1-8D26-4C72-BC09-B958688A7E0A}" type="pres">
      <dgm:prSet presAssocID="{1E4D6EC3-DF1A-4639-A2BD-467156B223BF}" presName="circle3" presStyleLbl="node1" presStyleIdx="2" presStyleCnt="3"/>
      <dgm:spPr/>
    </dgm:pt>
    <dgm:pt modelId="{AA1B3C8E-0B73-4D96-ADF4-6AC79FE21130}" type="pres">
      <dgm:prSet presAssocID="{1E4D6EC3-DF1A-4639-A2BD-467156B223BF}" presName="rect3" presStyleLbl="alignAcc1" presStyleIdx="2" presStyleCnt="3"/>
      <dgm:spPr/>
      <dgm:t>
        <a:bodyPr/>
        <a:lstStyle/>
        <a:p>
          <a:endParaRPr lang="ru-RU"/>
        </a:p>
      </dgm:t>
    </dgm:pt>
    <dgm:pt modelId="{39A1D5F8-2E56-4670-85E5-56AFFB146F87}" type="pres">
      <dgm:prSet presAssocID="{DA150280-804E-416E-82CD-BA00AA94D31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E016-BAC3-4707-A74B-6F61FA1DFECA}" type="pres">
      <dgm:prSet presAssocID="{DA150280-804E-416E-82CD-BA00AA94D31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C26DB-96B6-4CE8-975F-E26A9AC18977}" type="pres">
      <dgm:prSet presAssocID="{4DD30B0E-E82E-4101-972A-614C2CB319A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406C1-231E-4DC4-A563-7548E5219CAF}" type="pres">
      <dgm:prSet presAssocID="{4DD30B0E-E82E-4101-972A-614C2CB319A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4A0E4-28FF-4F5C-BB08-0C2E85981F0C}" type="pres">
      <dgm:prSet presAssocID="{1E4D6EC3-DF1A-4639-A2BD-467156B223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7A7C9-1036-44BB-AE58-8C20B12338AA}" type="pres">
      <dgm:prSet presAssocID="{1E4D6EC3-DF1A-4639-A2BD-467156B223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613D4A-D5AD-4BCB-A839-9E584DC4740A}" srcId="{1E4D6EC3-DF1A-4639-A2BD-467156B223BF}" destId="{216A5638-E365-4B58-A672-1079EEBB595E}" srcOrd="0" destOrd="0" parTransId="{D5FBC905-EA51-47A5-A19B-852D1F116DBA}" sibTransId="{F7E6E5DB-D134-495F-8138-67ED9988B2A1}"/>
    <dgm:cxn modelId="{ACFDD649-A982-4F70-8921-5851D1902BC1}" type="presOf" srcId="{E6C58A9D-EABD-4CC9-AD35-67E87FBB9F29}" destId="{612406C1-231E-4DC4-A563-7548E5219CAF}" srcOrd="0" destOrd="0" presId="urn:microsoft.com/office/officeart/2005/8/layout/target3"/>
    <dgm:cxn modelId="{B161D44C-5E40-49D0-B372-993227104C1F}" type="presOf" srcId="{4DD30B0E-E82E-4101-972A-614C2CB319AF}" destId="{17AC26DB-96B6-4CE8-975F-E26A9AC18977}" srcOrd="1" destOrd="0" presId="urn:microsoft.com/office/officeart/2005/8/layout/target3"/>
    <dgm:cxn modelId="{9CFA6C0D-CCBB-49FE-9670-D4AB8C3E0D25}" type="presOf" srcId="{4DD30B0E-E82E-4101-972A-614C2CB319AF}" destId="{0439A881-5716-4A64-B0A0-4919DC7BFA25}" srcOrd="0" destOrd="0" presId="urn:microsoft.com/office/officeart/2005/8/layout/target3"/>
    <dgm:cxn modelId="{7F46C315-33A1-43CA-A9FA-425AAF4F39BC}" type="presOf" srcId="{1E4D6EC3-DF1A-4639-A2BD-467156B223BF}" destId="{DF24A0E4-28FF-4F5C-BB08-0C2E85981F0C}" srcOrd="1" destOrd="0" presId="urn:microsoft.com/office/officeart/2005/8/layout/target3"/>
    <dgm:cxn modelId="{7A64BD73-7831-4A71-B2B6-EB754D360AFD}" srcId="{B70AB32D-D0FA-4E4F-ABC5-E3CF387C6892}" destId="{DA150280-804E-416E-82CD-BA00AA94D310}" srcOrd="0" destOrd="0" parTransId="{DBA2E8BE-BB55-4E27-B5F3-BB74760442FE}" sibTransId="{28828A28-C1DE-4E0C-A464-5C88AB5EF25D}"/>
    <dgm:cxn modelId="{AD218CB1-8370-4076-9CC1-498AE71E5B6C}" type="presOf" srcId="{216A5638-E365-4B58-A672-1079EEBB595E}" destId="{8FE7A7C9-1036-44BB-AE58-8C20B12338AA}" srcOrd="0" destOrd="0" presId="urn:microsoft.com/office/officeart/2005/8/layout/target3"/>
    <dgm:cxn modelId="{6620C708-638B-4EDE-B371-1925FA88AA14}" type="presOf" srcId="{AB01B726-D78C-4C3A-ABDB-9005BAAFA75E}" destId="{AB3CE016-BAC3-4707-A74B-6F61FA1DFECA}" srcOrd="0" destOrd="0" presId="urn:microsoft.com/office/officeart/2005/8/layout/target3"/>
    <dgm:cxn modelId="{62895F7C-2850-4F95-8DD1-2DF2818BA110}" srcId="{B70AB32D-D0FA-4E4F-ABC5-E3CF387C6892}" destId="{4DD30B0E-E82E-4101-972A-614C2CB319AF}" srcOrd="1" destOrd="0" parTransId="{2DFC18F1-BF1D-48F0-8C2F-D9306007EDB1}" sibTransId="{734CC693-C971-435A-91EF-F90F4639C6EF}"/>
    <dgm:cxn modelId="{D7391B04-0B5D-4B5E-B44A-8BE8C616004C}" type="presOf" srcId="{DA150280-804E-416E-82CD-BA00AA94D310}" destId="{D7E33313-C3B6-4DCF-9127-00E5AE846162}" srcOrd="0" destOrd="0" presId="urn:microsoft.com/office/officeart/2005/8/layout/target3"/>
    <dgm:cxn modelId="{8129C8BA-0F89-4844-9783-F5DC8C94532B}" srcId="{DA150280-804E-416E-82CD-BA00AA94D310}" destId="{AB01B726-D78C-4C3A-ABDB-9005BAAFA75E}" srcOrd="0" destOrd="0" parTransId="{B521FF02-5D12-4EE0-8D90-43EB149CF73F}" sibTransId="{128931CF-AC44-40F5-B425-945FCE1E93DB}"/>
    <dgm:cxn modelId="{5AE57284-8265-4399-9775-61C05CF83A65}" type="presOf" srcId="{1E4D6EC3-DF1A-4639-A2BD-467156B223BF}" destId="{AA1B3C8E-0B73-4D96-ADF4-6AC79FE21130}" srcOrd="0" destOrd="0" presId="urn:microsoft.com/office/officeart/2005/8/layout/target3"/>
    <dgm:cxn modelId="{4E3EFE30-54C3-4E16-A7B0-F7283308F025}" type="presOf" srcId="{B70AB32D-D0FA-4E4F-ABC5-E3CF387C6892}" destId="{3B89F101-BC36-49FE-A9BE-98515AFC2948}" srcOrd="0" destOrd="0" presId="urn:microsoft.com/office/officeart/2005/8/layout/target3"/>
    <dgm:cxn modelId="{3F55FC12-8087-4963-9497-52E11B76A144}" srcId="{B70AB32D-D0FA-4E4F-ABC5-E3CF387C6892}" destId="{1E4D6EC3-DF1A-4639-A2BD-467156B223BF}" srcOrd="2" destOrd="0" parTransId="{30A29882-90ED-4D5A-9BCA-33B8F458C857}" sibTransId="{E826994D-D918-4682-8736-92C88E1D3386}"/>
    <dgm:cxn modelId="{35F73A68-3303-4BE6-8EC5-5F5A3CBB0448}" srcId="{4DD30B0E-E82E-4101-972A-614C2CB319AF}" destId="{E6C58A9D-EABD-4CC9-AD35-67E87FBB9F29}" srcOrd="0" destOrd="0" parTransId="{CDF3022A-2789-4060-83CC-57FAA206CC32}" sibTransId="{BE796B9F-BE28-41E6-A7EF-8BED5846C639}"/>
    <dgm:cxn modelId="{B0A3E8D2-D43D-405C-8FBD-0A8279D20BA0}" type="presOf" srcId="{DA150280-804E-416E-82CD-BA00AA94D310}" destId="{39A1D5F8-2E56-4670-85E5-56AFFB146F87}" srcOrd="1" destOrd="0" presId="urn:microsoft.com/office/officeart/2005/8/layout/target3"/>
    <dgm:cxn modelId="{03A67B09-BEFE-42CC-AB8C-B40CB0770397}" type="presParOf" srcId="{3B89F101-BC36-49FE-A9BE-98515AFC2948}" destId="{14474829-771C-4B1B-9178-CC1AA3A5067A}" srcOrd="0" destOrd="0" presId="urn:microsoft.com/office/officeart/2005/8/layout/target3"/>
    <dgm:cxn modelId="{B92E1D6D-11E5-443E-9095-06FBD92F92B7}" type="presParOf" srcId="{3B89F101-BC36-49FE-A9BE-98515AFC2948}" destId="{D920FAAF-5FBD-4526-BA0B-19B64864D6E8}" srcOrd="1" destOrd="0" presId="urn:microsoft.com/office/officeart/2005/8/layout/target3"/>
    <dgm:cxn modelId="{68DDA852-A0AD-43BC-91CD-E7916CA2824E}" type="presParOf" srcId="{3B89F101-BC36-49FE-A9BE-98515AFC2948}" destId="{D7E33313-C3B6-4DCF-9127-00E5AE846162}" srcOrd="2" destOrd="0" presId="urn:microsoft.com/office/officeart/2005/8/layout/target3"/>
    <dgm:cxn modelId="{FAE9132A-1613-486D-A2F5-5E4151B9DFC7}" type="presParOf" srcId="{3B89F101-BC36-49FE-A9BE-98515AFC2948}" destId="{0FF3DD1F-836D-4D3F-BB93-93BEBD93F1C5}" srcOrd="3" destOrd="0" presId="urn:microsoft.com/office/officeart/2005/8/layout/target3"/>
    <dgm:cxn modelId="{9BDD9AD0-AA4A-4E2E-91D9-AEB2B6789EBD}" type="presParOf" srcId="{3B89F101-BC36-49FE-A9BE-98515AFC2948}" destId="{4B1B2D27-6EAF-4E75-8C5A-677D95396F8F}" srcOrd="4" destOrd="0" presId="urn:microsoft.com/office/officeart/2005/8/layout/target3"/>
    <dgm:cxn modelId="{36A01051-96E3-4924-A95C-1F489D73AC2E}" type="presParOf" srcId="{3B89F101-BC36-49FE-A9BE-98515AFC2948}" destId="{0439A881-5716-4A64-B0A0-4919DC7BFA25}" srcOrd="5" destOrd="0" presId="urn:microsoft.com/office/officeart/2005/8/layout/target3"/>
    <dgm:cxn modelId="{9681BC69-C8D3-4D65-A5DC-A18D99D6C392}" type="presParOf" srcId="{3B89F101-BC36-49FE-A9BE-98515AFC2948}" destId="{EAD84779-6428-490D-BA61-0864AE965DAB}" srcOrd="6" destOrd="0" presId="urn:microsoft.com/office/officeart/2005/8/layout/target3"/>
    <dgm:cxn modelId="{8E2D77FC-D04D-4386-A11B-AD0E9D3B2C6B}" type="presParOf" srcId="{3B89F101-BC36-49FE-A9BE-98515AFC2948}" destId="{A72B73E1-8D26-4C72-BC09-B958688A7E0A}" srcOrd="7" destOrd="0" presId="urn:microsoft.com/office/officeart/2005/8/layout/target3"/>
    <dgm:cxn modelId="{DEFA6D84-AA43-4384-80B8-33B124065929}" type="presParOf" srcId="{3B89F101-BC36-49FE-A9BE-98515AFC2948}" destId="{AA1B3C8E-0B73-4D96-ADF4-6AC79FE21130}" srcOrd="8" destOrd="0" presId="urn:microsoft.com/office/officeart/2005/8/layout/target3"/>
    <dgm:cxn modelId="{CAAE9A5C-CED7-4349-B2EF-BECDFCAE39E5}" type="presParOf" srcId="{3B89F101-BC36-49FE-A9BE-98515AFC2948}" destId="{39A1D5F8-2E56-4670-85E5-56AFFB146F87}" srcOrd="9" destOrd="0" presId="urn:microsoft.com/office/officeart/2005/8/layout/target3"/>
    <dgm:cxn modelId="{41214B61-20A6-43D3-AF62-6A762D1D25D8}" type="presParOf" srcId="{3B89F101-BC36-49FE-A9BE-98515AFC2948}" destId="{AB3CE016-BAC3-4707-A74B-6F61FA1DFECA}" srcOrd="10" destOrd="0" presId="urn:microsoft.com/office/officeart/2005/8/layout/target3"/>
    <dgm:cxn modelId="{AAE566FF-2499-40CC-A537-56ABA088EB15}" type="presParOf" srcId="{3B89F101-BC36-49FE-A9BE-98515AFC2948}" destId="{17AC26DB-96B6-4CE8-975F-E26A9AC18977}" srcOrd="11" destOrd="0" presId="urn:microsoft.com/office/officeart/2005/8/layout/target3"/>
    <dgm:cxn modelId="{8B3365F2-9F46-46D6-8045-8ADF7564E155}" type="presParOf" srcId="{3B89F101-BC36-49FE-A9BE-98515AFC2948}" destId="{612406C1-231E-4DC4-A563-7548E5219CAF}" srcOrd="12" destOrd="0" presId="urn:microsoft.com/office/officeart/2005/8/layout/target3"/>
    <dgm:cxn modelId="{9D0D19E9-1DFB-43CE-829C-4C59D5E90B68}" type="presParOf" srcId="{3B89F101-BC36-49FE-A9BE-98515AFC2948}" destId="{DF24A0E4-28FF-4F5C-BB08-0C2E85981F0C}" srcOrd="13" destOrd="0" presId="urn:microsoft.com/office/officeart/2005/8/layout/target3"/>
    <dgm:cxn modelId="{88B4A059-18AF-4BD0-B39B-F3F858D39EAB}" type="presParOf" srcId="{3B89F101-BC36-49FE-A9BE-98515AFC2948}" destId="{8FE7A7C9-1036-44BB-AE58-8C20B12338AA}" srcOrd="14" destOrd="0" presId="urn:microsoft.com/office/officeart/2005/8/layout/target3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9144000" cy="1861050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Литвиновского сельского поселения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района на 2020 год и на плановый период 2021 и 2020 годов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861050"/>
      </dsp:txXfrm>
    </dsp:sp>
    <dsp:sp modelId="{F5C3F7F1-CEA0-49C4-9AA0-D342FEFEA354}">
      <dsp:nvSpPr>
        <dsp:cNvPr id="0" name=""/>
        <dsp:cNvSpPr/>
      </dsp:nvSpPr>
      <dsp:spPr>
        <a:xfrm>
          <a:off x="3224" y="2270454"/>
          <a:ext cx="3282930" cy="3089396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Литвиновского сельского поселения на 2020– 2022 годы (Постановление Администрации Литвиновского сельского поселения 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0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.11.2019 № 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97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)</a:t>
          </a:r>
          <a:endParaRPr lang="ru-RU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224" y="2270454"/>
        <a:ext cx="3282930" cy="3089396"/>
      </dsp:txXfrm>
    </dsp:sp>
    <dsp:sp modelId="{FAE584BA-2169-4818-86D4-2DFBE33EDFFC}">
      <dsp:nvSpPr>
        <dsp:cNvPr id="0" name=""/>
        <dsp:cNvSpPr/>
      </dsp:nvSpPr>
      <dsp:spPr>
        <a:xfrm>
          <a:off x="3286155" y="2270454"/>
          <a:ext cx="2903492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Литвиновского сельского поселения на 2020– 2022 годы 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6155" y="2270454"/>
        <a:ext cx="2903492" cy="3089396"/>
      </dsp:txXfrm>
    </dsp:sp>
    <dsp:sp modelId="{77B589DE-2A0B-4817-8666-D284E4CFE8A0}">
      <dsp:nvSpPr>
        <dsp:cNvPr id="0" name=""/>
        <dsp:cNvSpPr/>
      </dsp:nvSpPr>
      <dsp:spPr>
        <a:xfrm>
          <a:off x="6189647" y="2270454"/>
          <a:ext cx="2951127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Литвиновского сельского поселения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89647" y="2270454"/>
        <a:ext cx="2951127" cy="3089396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9144000" cy="434245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B1A966-7A86-4F55-BDCE-D061EE6632AE}">
      <dsp:nvSpPr>
        <dsp:cNvPr id="0" name=""/>
        <dsp:cNvSpPr/>
      </dsp:nvSpPr>
      <dsp:spPr>
        <a:xfrm>
          <a:off x="720100" y="0"/>
          <a:ext cx="4063999" cy="4063999"/>
        </a:xfrm>
        <a:prstGeom prst="triangle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51952AE4-B653-4C07-B485-E89AED2E2C5C}">
      <dsp:nvSpPr>
        <dsp:cNvPr id="0" name=""/>
        <dsp:cNvSpPr/>
      </dsp:nvSpPr>
      <dsp:spPr>
        <a:xfrm>
          <a:off x="2808315" y="43204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2020</a:t>
          </a:r>
          <a:r>
            <a:rPr lang="ru-RU" sz="3500" kern="1200" dirty="0" smtClean="0"/>
            <a:t> </a:t>
          </a:r>
          <a:r>
            <a:rPr lang="ru-RU" sz="1800" kern="1200" dirty="0" smtClean="0"/>
            <a:t>год – 4702,9</a:t>
          </a:r>
          <a:r>
            <a:rPr lang="ru-RU" sz="1600" kern="1200" dirty="0" smtClean="0"/>
            <a:t> тыс. рублей</a:t>
          </a:r>
          <a:endParaRPr lang="ru-RU" sz="1600" kern="1200" dirty="0"/>
        </a:p>
      </dsp:txBody>
      <dsp:txXfrm>
        <a:off x="2808315" y="432049"/>
        <a:ext cx="2641600" cy="962025"/>
      </dsp:txXfrm>
    </dsp:sp>
    <dsp:sp modelId="{64ED926E-0C83-4A4A-B9F6-CA1B989D6B58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2021 год – 3874,7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43199" y="1490860"/>
        <a:ext cx="2641600" cy="962025"/>
      </dsp:txXfrm>
    </dsp:sp>
    <dsp:sp modelId="{DAEA15BC-B440-4F49-BD23-AAB1EA68D94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2022 год – </a:t>
          </a:r>
          <a:r>
            <a:rPr lang="ru-RU" sz="1800" kern="1200" dirty="0" smtClean="0"/>
            <a:t>3874,6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43199" y="2573139"/>
        <a:ext cx="2641600" cy="9620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678896" y="1190322"/>
          <a:ext cx="2405269" cy="20774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Литвиновского сельского поселения</a:t>
          </a:r>
          <a:endParaRPr lang="ru-RU" sz="1800" b="1" kern="1200" dirty="0"/>
        </a:p>
      </dsp:txBody>
      <dsp:txXfrm>
        <a:off x="3678896" y="1190322"/>
        <a:ext cx="2405269" cy="2077420"/>
      </dsp:txXfrm>
    </dsp:sp>
    <dsp:sp modelId="{4BFCC67C-01E0-4706-B8B4-1F8F2C2F130B}">
      <dsp:nvSpPr>
        <dsp:cNvPr id="0" name=""/>
        <dsp:cNvSpPr/>
      </dsp:nvSpPr>
      <dsp:spPr>
        <a:xfrm rot="19555105">
          <a:off x="5964694" y="1015912"/>
          <a:ext cx="52895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9555105">
        <a:off x="5964694" y="1015912"/>
        <a:ext cx="528950" cy="602664"/>
      </dsp:txXfrm>
    </dsp:sp>
    <dsp:sp modelId="{D1074AC8-5E5D-44C1-B388-B81C344112D7}">
      <dsp:nvSpPr>
        <dsp:cNvPr id="0" name=""/>
        <dsp:cNvSpPr/>
      </dsp:nvSpPr>
      <dsp:spPr>
        <a:xfrm>
          <a:off x="6576994" y="138211"/>
          <a:ext cx="1059091" cy="1170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76994" y="138211"/>
        <a:ext cx="1059091" cy="1170839"/>
      </dsp:txXfrm>
    </dsp:sp>
    <dsp:sp modelId="{118CB159-B422-44AE-B8B5-625D5ED9ED39}">
      <dsp:nvSpPr>
        <dsp:cNvPr id="0" name=""/>
        <dsp:cNvSpPr/>
      </dsp:nvSpPr>
      <dsp:spPr>
        <a:xfrm rot="4438312">
          <a:off x="5120372" y="3116396"/>
          <a:ext cx="205287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4438312">
        <a:off x="5120372" y="3116396"/>
        <a:ext cx="205287" cy="602664"/>
      </dsp:txXfrm>
    </dsp:sp>
    <dsp:sp modelId="{E0A4CD80-46A9-4C58-B3C2-2D572F0DFB5F}">
      <dsp:nvSpPr>
        <dsp:cNvPr id="0" name=""/>
        <dsp:cNvSpPr/>
      </dsp:nvSpPr>
      <dsp:spPr>
        <a:xfrm>
          <a:off x="4034213" y="3572671"/>
          <a:ext cx="3239984" cy="26920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4213" y="3572671"/>
        <a:ext cx="3239984" cy="2692024"/>
      </dsp:txXfrm>
    </dsp:sp>
    <dsp:sp modelId="{CB264C7A-5A81-4BAE-807A-A681681D9954}">
      <dsp:nvSpPr>
        <dsp:cNvPr id="0" name=""/>
        <dsp:cNvSpPr/>
      </dsp:nvSpPr>
      <dsp:spPr>
        <a:xfrm rot="15857">
          <a:off x="6106310" y="1933719"/>
          <a:ext cx="160319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5857">
        <a:off x="6106310" y="1933719"/>
        <a:ext cx="160319" cy="602664"/>
      </dsp:txXfrm>
    </dsp:sp>
    <dsp:sp modelId="{DA20B577-E084-4A3A-8A0B-24E3B4429303}">
      <dsp:nvSpPr>
        <dsp:cNvPr id="0" name=""/>
        <dsp:cNvSpPr/>
      </dsp:nvSpPr>
      <dsp:spPr>
        <a:xfrm>
          <a:off x="6295081" y="1360520"/>
          <a:ext cx="2848918" cy="17632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95081" y="1360520"/>
        <a:ext cx="2848918" cy="1763206"/>
      </dsp:txXfrm>
    </dsp:sp>
    <dsp:sp modelId="{30729D24-0D62-4224-8B03-8D0408277A71}">
      <dsp:nvSpPr>
        <dsp:cNvPr id="0" name=""/>
        <dsp:cNvSpPr/>
      </dsp:nvSpPr>
      <dsp:spPr>
        <a:xfrm rot="9042603">
          <a:off x="3105738" y="2758054"/>
          <a:ext cx="59102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9042603">
        <a:off x="3105738" y="2758054"/>
        <a:ext cx="591020" cy="602664"/>
      </dsp:txXfrm>
    </dsp:sp>
    <dsp:sp modelId="{9B89C421-F0D8-44E3-BD0A-4C6E08938364}">
      <dsp:nvSpPr>
        <dsp:cNvPr id="0" name=""/>
        <dsp:cNvSpPr/>
      </dsp:nvSpPr>
      <dsp:spPr>
        <a:xfrm>
          <a:off x="814344" y="2863945"/>
          <a:ext cx="2257525" cy="202675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4344" y="2863945"/>
        <a:ext cx="2257525" cy="2026752"/>
      </dsp:txXfrm>
    </dsp:sp>
    <dsp:sp modelId="{7CD94444-8331-41F3-825C-CDF51849DCA2}">
      <dsp:nvSpPr>
        <dsp:cNvPr id="0" name=""/>
        <dsp:cNvSpPr/>
      </dsp:nvSpPr>
      <dsp:spPr>
        <a:xfrm rot="11572512">
          <a:off x="3148626" y="1578421"/>
          <a:ext cx="409668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1572512">
        <a:off x="3148626" y="1578421"/>
        <a:ext cx="409668" cy="602664"/>
      </dsp:txXfrm>
    </dsp:sp>
    <dsp:sp modelId="{30D3701F-8426-4130-8133-4F32806D0F99}">
      <dsp:nvSpPr>
        <dsp:cNvPr id="0" name=""/>
        <dsp:cNvSpPr/>
      </dsp:nvSpPr>
      <dsp:spPr>
        <a:xfrm>
          <a:off x="312305" y="216152"/>
          <a:ext cx="2690530" cy="25519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Литвиновскогосельского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поселения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305" y="216152"/>
        <a:ext cx="2690530" cy="25519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144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14253,3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8615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089264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244,6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3355" y="1985907"/>
        <a:ext cx="902279" cy="10688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29787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6757,2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85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latin typeface="Times New Roman" pitchFamily="18" charset="0"/>
              <a:cs typeface="Times New Roman" pitchFamily="18" charset="0"/>
            </a:rPr>
            <a:t>716,8 тыс. рублей</a:t>
          </a:r>
          <a:endParaRPr lang="ru-RU" sz="18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71400"/>
        <a:ext cx="902279" cy="10688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4843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6586,5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5605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359,9тыс. 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86816"/>
        <a:ext cx="902279" cy="10688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6C09AA-C921-4E6A-83DC-709E72FB8C8C}">
      <dsp:nvSpPr>
        <dsp:cNvPr id="0" name=""/>
        <dsp:cNvSpPr/>
      </dsp:nvSpPr>
      <dsp:spPr>
        <a:xfrm>
          <a:off x="0" y="555384"/>
          <a:ext cx="8280920" cy="907200"/>
        </a:xfrm>
        <a:prstGeom prst="rect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2691" tIns="749808" rIns="642691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0" y="555384"/>
        <a:ext cx="8280920" cy="907200"/>
      </dsp:txXfrm>
    </dsp:sp>
    <dsp:sp modelId="{9F272094-9CD0-4509-9786-0A048F61615B}">
      <dsp:nvSpPr>
        <dsp:cNvPr id="0" name=""/>
        <dsp:cNvSpPr/>
      </dsp:nvSpPr>
      <dsp:spPr>
        <a:xfrm>
          <a:off x="414046" y="24023"/>
          <a:ext cx="6228378" cy="1062720"/>
        </a:xfrm>
        <a:prstGeom prst="roundRect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2020 год – 5966,5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24023"/>
        <a:ext cx="6228378" cy="1062720"/>
      </dsp:txXfrm>
    </dsp:sp>
    <dsp:sp modelId="{2A6F14EC-B57D-4FEB-8B30-6DA36B739F78}">
      <dsp:nvSpPr>
        <dsp:cNvPr id="0" name=""/>
        <dsp:cNvSpPr/>
      </dsp:nvSpPr>
      <dsp:spPr>
        <a:xfrm>
          <a:off x="0" y="2188344"/>
          <a:ext cx="8280920" cy="9072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4153E-80F4-4D5D-8D93-65FBF320E68B}">
      <dsp:nvSpPr>
        <dsp:cNvPr id="0" name=""/>
        <dsp:cNvSpPr/>
      </dsp:nvSpPr>
      <dsp:spPr>
        <a:xfrm>
          <a:off x="540060" y="1728196"/>
          <a:ext cx="6228609" cy="10627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39000" dist="25400" dir="5400000" rotWithShape="0">
            <a:schemeClr val="accent2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2021 год – 1736,8тыс.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0060" y="1728196"/>
        <a:ext cx="6228609" cy="1062720"/>
      </dsp:txXfrm>
    </dsp:sp>
    <dsp:sp modelId="{A1BA0556-30B7-48E4-B9C4-0BDF490D9301}">
      <dsp:nvSpPr>
        <dsp:cNvPr id="0" name=""/>
        <dsp:cNvSpPr/>
      </dsp:nvSpPr>
      <dsp:spPr>
        <a:xfrm>
          <a:off x="0" y="3821304"/>
          <a:ext cx="8280920" cy="9072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C4D6-10E8-481A-B4E8-C1716764BF48}">
      <dsp:nvSpPr>
        <dsp:cNvPr id="0" name=""/>
        <dsp:cNvSpPr/>
      </dsp:nvSpPr>
      <dsp:spPr>
        <a:xfrm>
          <a:off x="396043" y="3312367"/>
          <a:ext cx="6254347" cy="1062720"/>
        </a:xfrm>
        <a:prstGeom prst="roundRect">
          <a:avLst/>
        </a:prstGeom>
        <a:solidFill>
          <a:srgbClr val="00CCFF"/>
        </a:soli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год – 1525,6 тыс.  руб.</a:t>
          </a:r>
        </a:p>
      </dsp:txBody>
      <dsp:txXfrm>
        <a:off x="396043" y="3312367"/>
        <a:ext cx="6254347" cy="10627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1184210" y="1255"/>
          <a:ext cx="3447752" cy="1379100"/>
        </a:xfrm>
        <a:prstGeom prst="chevron">
          <a:avLst/>
        </a:prstGeom>
        <a:gradFill rotWithShape="1">
          <a:gsLst>
            <a:gs pos="0">
              <a:schemeClr val="accent6">
                <a:tint val="74000"/>
              </a:schemeClr>
            </a:gs>
            <a:gs pos="49000">
              <a:schemeClr val="accent6">
                <a:tint val="96000"/>
                <a:shade val="84000"/>
                <a:satMod val="110000"/>
              </a:schemeClr>
            </a:gs>
            <a:gs pos="49100">
              <a:schemeClr val="accent6">
                <a:shade val="55000"/>
                <a:satMod val="150000"/>
              </a:schemeClr>
            </a:gs>
            <a:gs pos="92000">
              <a:schemeClr val="accent6">
                <a:tint val="98000"/>
                <a:shade val="90000"/>
                <a:satMod val="128000"/>
              </a:schemeClr>
            </a:gs>
            <a:gs pos="100000">
              <a:schemeClr val="accent6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2020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4210" y="1255"/>
        <a:ext cx="3447752" cy="1379100"/>
      </dsp:txXfrm>
    </dsp:sp>
    <dsp:sp modelId="{FC81042F-97A8-4792-BBDC-5113B8C3D787}">
      <dsp:nvSpPr>
        <dsp:cNvPr id="0" name=""/>
        <dsp:cNvSpPr/>
      </dsp:nvSpPr>
      <dsp:spPr>
        <a:xfrm>
          <a:off x="4183755" y="118479"/>
          <a:ext cx="2861634" cy="1144653"/>
        </a:xfrm>
        <a:prstGeom prst="chevron">
          <a:avLst/>
        </a:prstGeom>
        <a:gradFill rotWithShape="1">
          <a:gsLst>
            <a:gs pos="0">
              <a:schemeClr val="accent6">
                <a:tint val="15000"/>
                <a:satMod val="250000"/>
              </a:schemeClr>
            </a:gs>
            <a:gs pos="49000">
              <a:schemeClr val="accent6">
                <a:tint val="50000"/>
                <a:satMod val="200000"/>
              </a:schemeClr>
            </a:gs>
            <a:gs pos="49100">
              <a:schemeClr val="accent6">
                <a:tint val="64000"/>
                <a:satMod val="160000"/>
              </a:schemeClr>
            </a:gs>
            <a:gs pos="92000">
              <a:schemeClr val="accent6">
                <a:tint val="50000"/>
                <a:satMod val="200000"/>
              </a:schemeClr>
            </a:gs>
            <a:gs pos="100000">
              <a:schemeClr val="accent6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105,0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118479"/>
        <a:ext cx="2861634" cy="1144653"/>
      </dsp:txXfrm>
    </dsp:sp>
    <dsp:sp modelId="{9AA0760A-CCDE-4840-9920-7ADC429B1BC3}">
      <dsp:nvSpPr>
        <dsp:cNvPr id="0" name=""/>
        <dsp:cNvSpPr/>
      </dsp:nvSpPr>
      <dsp:spPr>
        <a:xfrm>
          <a:off x="1184210" y="1573431"/>
          <a:ext cx="3447752" cy="1379100"/>
        </a:xfrm>
        <a:prstGeom prst="chevron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2021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4210" y="1573431"/>
        <a:ext cx="3447752" cy="1379100"/>
      </dsp:txXfrm>
    </dsp:sp>
    <dsp:sp modelId="{18EA1E05-5584-4F88-A379-62592EF9D278}">
      <dsp:nvSpPr>
        <dsp:cNvPr id="0" name=""/>
        <dsp:cNvSpPr/>
      </dsp:nvSpPr>
      <dsp:spPr>
        <a:xfrm>
          <a:off x="4183755" y="1690654"/>
          <a:ext cx="2861634" cy="1144653"/>
        </a:xfrm>
        <a:prstGeom prst="chevron">
          <a:avLst/>
        </a:prstGeom>
        <a:gradFill rotWithShape="1">
          <a:gsLst>
            <a:gs pos="0">
              <a:schemeClr val="accent3">
                <a:tint val="15000"/>
                <a:satMod val="250000"/>
              </a:schemeClr>
            </a:gs>
            <a:gs pos="49000">
              <a:schemeClr val="accent3">
                <a:tint val="50000"/>
                <a:satMod val="200000"/>
              </a:schemeClr>
            </a:gs>
            <a:gs pos="49100">
              <a:schemeClr val="accent3">
                <a:tint val="64000"/>
                <a:satMod val="160000"/>
              </a:schemeClr>
            </a:gs>
            <a:gs pos="92000">
              <a:schemeClr val="accent3">
                <a:tint val="50000"/>
                <a:satMod val="200000"/>
              </a:schemeClr>
            </a:gs>
            <a:gs pos="100000">
              <a:schemeClr val="accent3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50800" dist="25000" dir="5400000" rotWithShape="0">
            <a:schemeClr val="accent3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1690654"/>
        <a:ext cx="2861634" cy="1144653"/>
      </dsp:txXfrm>
    </dsp:sp>
    <dsp:sp modelId="{AFCA45EB-5E71-45BB-B403-0B0D208C80C0}">
      <dsp:nvSpPr>
        <dsp:cNvPr id="0" name=""/>
        <dsp:cNvSpPr/>
      </dsp:nvSpPr>
      <dsp:spPr>
        <a:xfrm>
          <a:off x="1192444" y="3135111"/>
          <a:ext cx="3447752" cy="1379100"/>
        </a:xfrm>
        <a:prstGeom prst="chevron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2022год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2444" y="3135111"/>
        <a:ext cx="3447752" cy="1379100"/>
      </dsp:txXfrm>
    </dsp:sp>
    <dsp:sp modelId="{EE8ABBA1-51C1-4516-B1F5-C0AF56C0183A}">
      <dsp:nvSpPr>
        <dsp:cNvPr id="0" name=""/>
        <dsp:cNvSpPr/>
      </dsp:nvSpPr>
      <dsp:spPr>
        <a:xfrm>
          <a:off x="4183755" y="3262829"/>
          <a:ext cx="2861634" cy="1144653"/>
        </a:xfrm>
        <a:prstGeom prst="chevron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3262829"/>
        <a:ext cx="2861634" cy="114465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F63A27-5CF4-4253-AE30-0EF0F3CC244B}">
      <dsp:nvSpPr>
        <dsp:cNvPr id="0" name=""/>
        <dsp:cNvSpPr/>
      </dsp:nvSpPr>
      <dsp:spPr>
        <a:xfrm>
          <a:off x="0" y="543261"/>
          <a:ext cx="8229599" cy="856800"/>
        </a:xfrm>
        <a:prstGeom prst="rect">
          <a:avLst/>
        </a:prstGeom>
        <a:gradFill rotWithShape="1">
          <a:gsLst>
            <a:gs pos="0">
              <a:schemeClr val="accent2">
                <a:tint val="15000"/>
                <a:satMod val="250000"/>
              </a:schemeClr>
            </a:gs>
            <a:gs pos="49000">
              <a:schemeClr val="accent2">
                <a:tint val="50000"/>
                <a:satMod val="200000"/>
              </a:schemeClr>
            </a:gs>
            <a:gs pos="49100">
              <a:schemeClr val="accent2">
                <a:tint val="64000"/>
                <a:satMod val="160000"/>
              </a:schemeClr>
            </a:gs>
            <a:gs pos="92000">
              <a:schemeClr val="accent2">
                <a:tint val="50000"/>
                <a:satMod val="200000"/>
              </a:schemeClr>
            </a:gs>
            <a:gs pos="100000">
              <a:schemeClr val="accent2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chemeClr val="accent2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D7F583E3-0DB5-49AD-A16C-3E86024769BF}">
      <dsp:nvSpPr>
        <dsp:cNvPr id="0" name=""/>
        <dsp:cNvSpPr/>
      </dsp:nvSpPr>
      <dsp:spPr>
        <a:xfrm>
          <a:off x="442390" y="0"/>
          <a:ext cx="5760720" cy="100368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39000" dist="25400" dir="5400000" rotWithShape="0">
            <a:schemeClr val="accent2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2020 год – 30,0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2390" y="0"/>
        <a:ext cx="5760720" cy="1003680"/>
      </dsp:txXfrm>
    </dsp:sp>
    <dsp:sp modelId="{D86A6CB0-9D73-4D34-B78A-A05AA6936D4B}">
      <dsp:nvSpPr>
        <dsp:cNvPr id="0" name=""/>
        <dsp:cNvSpPr/>
      </dsp:nvSpPr>
      <dsp:spPr>
        <a:xfrm>
          <a:off x="0" y="2085501"/>
          <a:ext cx="8229599" cy="856800"/>
        </a:xfrm>
        <a:prstGeom prst="rect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5FEB4578-7BEE-46F3-8EC2-A697F57F4356}">
      <dsp:nvSpPr>
        <dsp:cNvPr id="0" name=""/>
        <dsp:cNvSpPr/>
      </dsp:nvSpPr>
      <dsp:spPr>
        <a:xfrm>
          <a:off x="411479" y="1583661"/>
          <a:ext cx="5760720" cy="100368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2021 год –0,0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479" y="1583661"/>
        <a:ext cx="5760720" cy="1003680"/>
      </dsp:txXfrm>
    </dsp:sp>
    <dsp:sp modelId="{582F038E-A05F-4AE9-89C5-B37011135959}">
      <dsp:nvSpPr>
        <dsp:cNvPr id="0" name=""/>
        <dsp:cNvSpPr/>
      </dsp:nvSpPr>
      <dsp:spPr>
        <a:xfrm>
          <a:off x="0" y="3629001"/>
          <a:ext cx="8229599" cy="856800"/>
        </a:xfrm>
        <a:prstGeom prst="rect">
          <a:avLst/>
        </a:prstGeom>
        <a:gradFill rotWithShape="1">
          <a:gsLst>
            <a:gs pos="0">
              <a:schemeClr val="accent3">
                <a:tint val="15000"/>
                <a:satMod val="250000"/>
              </a:schemeClr>
            </a:gs>
            <a:gs pos="49000">
              <a:schemeClr val="accent3">
                <a:tint val="50000"/>
                <a:satMod val="200000"/>
              </a:schemeClr>
            </a:gs>
            <a:gs pos="49100">
              <a:schemeClr val="accent3">
                <a:tint val="64000"/>
                <a:satMod val="160000"/>
              </a:schemeClr>
            </a:gs>
            <a:gs pos="92000">
              <a:schemeClr val="accent3">
                <a:tint val="50000"/>
                <a:satMod val="200000"/>
              </a:schemeClr>
            </a:gs>
            <a:gs pos="100000">
              <a:schemeClr val="accent3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50800" dist="25000" dir="5400000" rotWithShape="0">
            <a:schemeClr val="accent3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48FDBFCB-FA01-403A-8A24-1FC12F1D3F67}">
      <dsp:nvSpPr>
        <dsp:cNvPr id="0" name=""/>
        <dsp:cNvSpPr/>
      </dsp:nvSpPr>
      <dsp:spPr>
        <a:xfrm>
          <a:off x="442390" y="3124948"/>
          <a:ext cx="5760720" cy="1003680"/>
        </a:xfrm>
        <a:prstGeom prst="roundRect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год –0,0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2390" y="3124948"/>
        <a:ext cx="5760720" cy="10036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474829-771C-4B1B-9178-CC1AA3A5067A}">
      <dsp:nvSpPr>
        <dsp:cNvPr id="0" name=""/>
        <dsp:cNvSpPr/>
      </dsp:nvSpPr>
      <dsp:spPr>
        <a:xfrm>
          <a:off x="0" y="0"/>
          <a:ext cx="3976215" cy="3976215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381000"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D7E33313-C3B6-4DCF-9127-00E5AE846162}">
      <dsp:nvSpPr>
        <dsp:cNvPr id="0" name=""/>
        <dsp:cNvSpPr/>
      </dsp:nvSpPr>
      <dsp:spPr>
        <a:xfrm>
          <a:off x="1982535" y="0"/>
          <a:ext cx="4804307" cy="3976215"/>
        </a:xfrm>
        <a:prstGeom prst="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2020 </a:t>
          </a:r>
          <a:endParaRPr lang="ru-RU" sz="4000" kern="1200" dirty="0"/>
        </a:p>
      </dsp:txBody>
      <dsp:txXfrm>
        <a:off x="1982535" y="0"/>
        <a:ext cx="2402153" cy="1192867"/>
      </dsp:txXfrm>
    </dsp:sp>
    <dsp:sp modelId="{4B1B2D27-6EAF-4E75-8C5A-677D95396F8F}">
      <dsp:nvSpPr>
        <dsp:cNvPr id="0" name=""/>
        <dsp:cNvSpPr/>
      </dsp:nvSpPr>
      <dsp:spPr>
        <a:xfrm>
          <a:off x="695839" y="1192867"/>
          <a:ext cx="2584537" cy="2584537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439A881-5716-4A64-B0A0-4919DC7BFA25}">
      <dsp:nvSpPr>
        <dsp:cNvPr id="0" name=""/>
        <dsp:cNvSpPr/>
      </dsp:nvSpPr>
      <dsp:spPr>
        <a:xfrm>
          <a:off x="1988107" y="1192867"/>
          <a:ext cx="4804307" cy="2584537"/>
        </a:xfrm>
        <a:prstGeom prst="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2021</a:t>
          </a:r>
          <a:endParaRPr lang="ru-RU" sz="4000" kern="1200" dirty="0"/>
        </a:p>
      </dsp:txBody>
      <dsp:txXfrm>
        <a:off x="1988107" y="1192867"/>
        <a:ext cx="2402153" cy="1192863"/>
      </dsp:txXfrm>
    </dsp:sp>
    <dsp:sp modelId="{A72B73E1-8D26-4C72-BC09-B958688A7E0A}">
      <dsp:nvSpPr>
        <dsp:cNvPr id="0" name=""/>
        <dsp:cNvSpPr/>
      </dsp:nvSpPr>
      <dsp:spPr>
        <a:xfrm>
          <a:off x="1391676" y="2385730"/>
          <a:ext cx="1192863" cy="11928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B3C8E-0B73-4D96-ADF4-6AC79FE21130}">
      <dsp:nvSpPr>
        <dsp:cNvPr id="0" name=""/>
        <dsp:cNvSpPr/>
      </dsp:nvSpPr>
      <dsp:spPr>
        <a:xfrm>
          <a:off x="1988107" y="2385730"/>
          <a:ext cx="4804307" cy="1192863"/>
        </a:xfrm>
        <a:prstGeom prst="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2022</a:t>
          </a:r>
          <a:endParaRPr lang="ru-RU" sz="4000" kern="1200" dirty="0"/>
        </a:p>
      </dsp:txBody>
      <dsp:txXfrm>
        <a:off x="1988107" y="2385730"/>
        <a:ext cx="2402153" cy="1192863"/>
      </dsp:txXfrm>
    </dsp:sp>
    <dsp:sp modelId="{AB3CE016-BAC3-4707-A74B-6F61FA1DFECA}">
      <dsp:nvSpPr>
        <dsp:cNvPr id="0" name=""/>
        <dsp:cNvSpPr/>
      </dsp:nvSpPr>
      <dsp:spPr>
        <a:xfrm>
          <a:off x="4390261" y="0"/>
          <a:ext cx="2402153" cy="1192867"/>
        </a:xfrm>
        <a:prstGeom prst="rect">
          <a:avLst/>
        </a:prstGeom>
        <a:noFill/>
        <a:ln w="1143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957,0 тыс. рублей</a:t>
          </a:r>
          <a:endParaRPr lang="ru-RU" sz="2400" kern="1200" dirty="0"/>
        </a:p>
      </dsp:txBody>
      <dsp:txXfrm>
        <a:off x="4390261" y="0"/>
        <a:ext cx="2402153" cy="1192867"/>
      </dsp:txXfrm>
    </dsp:sp>
    <dsp:sp modelId="{612406C1-231E-4DC4-A563-7548E5219CAF}">
      <dsp:nvSpPr>
        <dsp:cNvPr id="0" name=""/>
        <dsp:cNvSpPr/>
      </dsp:nvSpPr>
      <dsp:spPr>
        <a:xfrm>
          <a:off x="4390261" y="1192867"/>
          <a:ext cx="2402153" cy="1192863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0,0 тыс. рублей</a:t>
          </a:r>
          <a:endParaRPr lang="ru-RU" sz="3400" kern="1200" dirty="0"/>
        </a:p>
      </dsp:txBody>
      <dsp:txXfrm>
        <a:off x="4390261" y="1192867"/>
        <a:ext cx="2402153" cy="1192863"/>
      </dsp:txXfrm>
    </dsp:sp>
    <dsp:sp modelId="{8FE7A7C9-1036-44BB-AE58-8C20B12338AA}">
      <dsp:nvSpPr>
        <dsp:cNvPr id="0" name=""/>
        <dsp:cNvSpPr/>
      </dsp:nvSpPr>
      <dsp:spPr>
        <a:xfrm>
          <a:off x="4390261" y="2385730"/>
          <a:ext cx="2402153" cy="1192863"/>
        </a:xfrm>
        <a:prstGeom prst="rect">
          <a:avLst/>
        </a:prstGeom>
        <a:noFill/>
        <a:ln w="1143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0,0</a:t>
          </a:r>
          <a:r>
            <a:rPr lang="ru-RU" sz="2400" kern="1200" dirty="0" smtClean="0"/>
            <a:t> тыс. рублей</a:t>
          </a:r>
          <a:endParaRPr lang="ru-RU" sz="2800" kern="1200" dirty="0"/>
        </a:p>
      </dsp:txBody>
      <dsp:txXfrm>
        <a:off x="4390261" y="2385730"/>
        <a:ext cx="2402153" cy="1192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0.57273</cdr:x>
      <cdr:y>0.29586</cdr:y>
    </cdr:from>
    <cdr:to>
      <cdr:x>0.68817</cdr:x>
      <cdr:y>0.35815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36504" y="1368152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6586,5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0.84956</cdr:x>
      <cdr:y>0.04412</cdr:y>
    </cdr:from>
    <cdr:to>
      <cdr:x>1</cdr:x>
      <cdr:y>0.13235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768" y="216024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Тыс. рублей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1768-085E-40F5-A12D-0636CE9F64A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50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0298" y="1643050"/>
            <a:ext cx="525658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 бюджета Литвиновского</a:t>
            </a:r>
          </a:p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сельского поселения на 2020 год и на плановый период 2021 и 2022 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1368152" cy="1008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Литвиновского сельского поселения,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840404164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477154127"/>
              </p:ext>
            </p:extLst>
          </p:nvPr>
        </p:nvGraphicFramePr>
        <p:xfrm>
          <a:off x="3347864" y="1483042"/>
          <a:ext cx="2903984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3766111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Литвиновского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999bb3f3d7c8[1]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1580554" y="1536308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690864" y="1589573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7668344" y="1483043"/>
            <a:ext cx="914400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76470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бюджетных ассигнований на реализацию программ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2020 – 2022 годах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056780237"/>
              </p:ext>
            </p:extLst>
          </p:nvPr>
        </p:nvGraphicFramePr>
        <p:xfrm>
          <a:off x="611560" y="1628800"/>
          <a:ext cx="7920880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779912" y="2924944"/>
            <a:ext cx="1080120" cy="2160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799418">
            <a:off x="3562756" y="2544920"/>
            <a:ext cx="1039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90,1 %</a:t>
            </a:r>
            <a:endParaRPr lang="ru-RU" sz="1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91230277"/>
              </p:ext>
            </p:extLst>
          </p:nvPr>
        </p:nvGraphicFramePr>
        <p:xfrm>
          <a:off x="323528" y="1340768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в 2020 году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pic>
        <p:nvPicPr>
          <p:cNvPr id="8" name="Рисунок 7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7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507288" cy="619472"/>
          </a:xfrm>
        </p:spPr>
        <p:txBody>
          <a:bodyPr>
            <a:normAutofit/>
          </a:bodyPr>
          <a:lstStyle/>
          <a:p>
            <a:pPr eaLnBrk="1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местного бюджета в 2020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388196"/>
              </p:ext>
            </p:extLst>
          </p:nvPr>
        </p:nvGraphicFramePr>
        <p:xfrm>
          <a:off x="107504" y="1463576"/>
          <a:ext cx="8928992" cy="520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305" y="0"/>
            <a:ext cx="388716" cy="654500"/>
          </a:xfrm>
          <a:prstGeom prst="rect">
            <a:avLst/>
          </a:prstGeom>
        </p:spPr>
      </p:pic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5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320893162"/>
              </p:ext>
            </p:extLst>
          </p:nvPr>
        </p:nvGraphicFramePr>
        <p:xfrm>
          <a:off x="431540" y="1628800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960" y="116632"/>
            <a:ext cx="648072" cy="504056"/>
          </a:xfrm>
          <a:prstGeom prst="rect">
            <a:avLst/>
          </a:prstGeom>
        </p:spPr>
      </p:pic>
      <p:pic>
        <p:nvPicPr>
          <p:cNvPr id="12" name="Рисунок 11" descr="09344a18037c1c3bbd6f96e89438d90f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6296" y="1340768"/>
            <a:ext cx="158417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85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140968"/>
            <a:ext cx="2520280" cy="2232248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945240"/>
              </p:ext>
            </p:extLst>
          </p:nvPr>
        </p:nvGraphicFramePr>
        <p:xfrm>
          <a:off x="179512" y="1340768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760" y="83671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2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7394526"/>
              </p:ext>
            </p:extLst>
          </p:nvPr>
        </p:nvGraphicFramePr>
        <p:xfrm>
          <a:off x="165967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69959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108" y="2636912"/>
            <a:ext cx="2754526" cy="2376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5625204"/>
              </p:ext>
            </p:extLst>
          </p:nvPr>
        </p:nvGraphicFramePr>
        <p:xfrm>
          <a:off x="565212" y="21328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65450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«Управление муниципальным имуществом»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50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239051828"/>
              </p:ext>
            </p:extLst>
          </p:nvPr>
        </p:nvGraphicFramePr>
        <p:xfrm>
          <a:off x="539552" y="1556792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8328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от чрезвычайных ситуаций, обеспечение пожарной безопасности»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9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ЗНОЕ\октябрь\Фото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320480" cy="318635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Муниципальная программа «Развитие транспортной системы»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97000"/>
          <a:ext cx="6792416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ТАКОЕ БЮДЖЕТ 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Если расходы бюджета превышают доходы, то бюджет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формируется с дефицитом. При дефицитном бюджете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растет долг и (или) снижаются остатки. Превышение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доходов над расходами образует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бюджете снижается долг и (или) растут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остатки.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Сбалансированность бюджета по доходам и расходам –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основополагающее требование, предъявляемое к 				                      органам, составляющим и утверждающим бюджет.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720080" cy="57606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55576" y="2348880"/>
            <a:ext cx="2016224" cy="172819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Форма образования расходования денежных средств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420888"/>
            <a:ext cx="2088232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Поступающие в бюджет денежные средства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420888"/>
            <a:ext cx="2016224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Выплачиваемые из бюджета денежные средства</a:t>
            </a:r>
            <a:endParaRPr lang="ru-RU" sz="16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27584" y="1556792"/>
            <a:ext cx="1800200" cy="648072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1556792"/>
            <a:ext cx="1800200" cy="7200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 БЮДЖЕТА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628800"/>
            <a:ext cx="1584176" cy="57606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pic>
        <p:nvPicPr>
          <p:cNvPr id="18" name="Рисунок 17" descr="wpid-50d6436371366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4221088"/>
            <a:ext cx="2495550" cy="1828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«Управление муниципальными финансами и создание условий для эффективного управления </a:t>
            </a:r>
          </a:p>
          <a:p>
            <a:pPr algn="ctr"/>
            <a:r>
              <a:rPr lang="ru-RU" b="1" i="1" dirty="0" smtClean="0"/>
              <a:t>муниципальными финансами»</a:t>
            </a:r>
            <a:endParaRPr lang="ru-RU" b="1" i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money-coin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556792"/>
            <a:ext cx="2777348" cy="3456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Литвиновского сельского поселения»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179512" y="1772816"/>
            <a:ext cx="2354560" cy="13464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 год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1916832"/>
            <a:ext cx="2088232" cy="14904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год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6016" y="2924944"/>
            <a:ext cx="1296144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1014,2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691680" y="2348880"/>
            <a:ext cx="1368152" cy="100811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2267,0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5436096" y="3861048"/>
            <a:ext cx="2088232" cy="13681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2022 год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876256" y="4581128"/>
            <a:ext cx="1224136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1054,8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pic>
        <p:nvPicPr>
          <p:cNvPr id="4098" name="Picture 2" descr="C:\Users\админ\Pictures\тане др\getImage (4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996952"/>
            <a:ext cx="5328592" cy="386104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680520" cy="31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Литвиновскогосельского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Энергоэффективность</a:t>
            </a:r>
            <a:r>
              <a:rPr lang="ru-RU" b="1" dirty="0" smtClean="0"/>
              <a:t> и развитие энергетики»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27584" y="1700808"/>
            <a:ext cx="3168352" cy="864096"/>
          </a:xfrm>
          <a:prstGeom prst="flowChartPunchedCard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 год </a:t>
            </a:r>
          </a:p>
          <a:p>
            <a:pPr algn="ctr"/>
            <a:r>
              <a:rPr lang="ru-RU" dirty="0" smtClean="0"/>
              <a:t>60,0 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580112" y="2204864"/>
            <a:ext cx="2736304" cy="1008112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2021год</a:t>
            </a:r>
          </a:p>
          <a:p>
            <a:pPr algn="ctr"/>
            <a:r>
              <a:rPr lang="ru-RU" dirty="0" smtClean="0"/>
              <a:t>0,0тыс.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509120"/>
            <a:ext cx="2664296" cy="1080120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2022год</a:t>
            </a:r>
          </a:p>
          <a:p>
            <a:pPr algn="ctr"/>
            <a:r>
              <a:rPr lang="ru-RU" dirty="0" smtClean="0"/>
              <a:t>0,0тыс.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67545" y="2564904"/>
            <a:ext cx="8294576" cy="4536504"/>
          </a:xfrm>
          <a:prstGeom prst="horizontalScroll">
            <a:avLst/>
          </a:prstGeom>
          <a:solidFill>
            <a:srgbClr val="C00000">
              <a:alpha val="26000"/>
            </a:srgbClr>
          </a:solidFill>
          <a:ln w="41275">
            <a:solidFill>
              <a:srgbClr val="009900"/>
            </a:solidFill>
            <a:rou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подготовлен сектором экономики и финансов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администрации Литвиновского сельского поселения</a:t>
            </a:r>
          </a:p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Администрация Литвиновского сельского поселения находится по адресу: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С. Литвиновка Ростовской области, </a:t>
            </a:r>
            <a:r>
              <a:rPr lang="ru-RU" sz="1600" dirty="0" err="1" smtClean="0">
                <a:solidFill>
                  <a:schemeClr val="tx1"/>
                </a:solidFill>
                <a:latin typeface="Constantia" pitchFamily="18" charset="0"/>
              </a:rPr>
              <a:t>Белокалитвинского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района ул. Садоваяд.2. Телефон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886361189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электронная почта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sp040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donpac.ru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Информацию о бюджете можно получить на официальном сайте Администрации Литвиновского сельского поселения по адресу: </a:t>
            </a:r>
            <a:r>
              <a:rPr lang="en-US" sz="1600" dirty="0" smtClean="0">
                <a:solidFill>
                  <a:schemeClr val="tx1"/>
                </a:solidFill>
                <a:latin typeface="Constantia" pitchFamily="18" charset="0"/>
              </a:rPr>
              <a:t>http://litvinovadm.ru/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12" y="980728"/>
            <a:ext cx="172819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542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Литвиновского сельского поселения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16632"/>
            <a:ext cx="720080" cy="50405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1690796"/>
          <a:ext cx="7000924" cy="418647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999137"/>
                <a:gridCol w="5001787"/>
              </a:tblGrid>
              <a:tr h="1379245">
                <a:tc>
                  <a:txBody>
                    <a:bodyPr/>
                    <a:lstStyle/>
                    <a:p>
                      <a:pPr marL="280035">
                        <a:lnSpc>
                          <a:spcPts val="51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 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бюджета формируется на основании: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бюджетного послания Президента РФ;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прогноза социально-экономического развития,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основных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направлений бюджетной политики,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муниципальных программ.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8B8"/>
                    </a:solidFill>
                  </a:tcPr>
                </a:tc>
              </a:tr>
              <a:tr h="1365313">
                <a:tc>
                  <a:txBody>
                    <a:bodyPr/>
                    <a:lstStyle/>
                    <a:p>
                      <a:pPr marL="184150">
                        <a:lnSpc>
                          <a:spcPts val="572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РАССМОТРЕНИЕ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8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Рассмотрение проекта бюджета происходит путем публичных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слушаний, участие в которых могут принимать жители.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проведения публичных слушаний по бюджету назначается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Собранием депутатов Литвиновского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сельского поселения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</a:tr>
              <a:tr h="1441917">
                <a:tc>
                  <a:txBody>
                    <a:bodyPr/>
                    <a:lstStyle/>
                    <a:p>
                      <a:pPr marL="281305">
                        <a:lnSpc>
                          <a:spcPts val="571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Утверждается бюджет решением Собрания депутатов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Литвиновского 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поселения не ранее чем через 7 дней после публичных слушаний по бюджету.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3688" y="908720"/>
            <a:ext cx="5472608" cy="648072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Какие этапы проходит проект бюджета?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857364"/>
            <a:ext cx="3314840" cy="2219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с одним скругленным углом 2"/>
          <p:cNvSpPr/>
          <p:nvPr/>
        </p:nvSpPr>
        <p:spPr>
          <a:xfrm>
            <a:off x="611560" y="1124744"/>
            <a:ext cx="4896544" cy="4608512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показателей местного бюджета осуществлялось на основе прогноза социально-экономического развития Литвиновского сельского поселения на 2018-2024 годы с учетом уровня инфляции в 2020 году – 3,0 %, в 2021 – 3%, в 2022 – 3%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0"/>
            <a:ext cx="8496944" cy="908720"/>
          </a:xfrm>
          <a:prstGeom prst="roundRect">
            <a:avLst>
              <a:gd name="adj" fmla="val 1999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5800"/>
              </a:lnSpc>
              <a:spcBef>
                <a:spcPct val="0"/>
              </a:spcBef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solidFill>
                <a:schemeClr val="bg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188640"/>
            <a:ext cx="720080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xmlns="" val="2242679248"/>
              </p:ext>
            </p:extLst>
          </p:nvPr>
        </p:nvGraphicFramePr>
        <p:xfrm>
          <a:off x="0" y="654500"/>
          <a:ext cx="9144000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911069370"/>
              </p:ext>
            </p:extLst>
          </p:nvPr>
        </p:nvGraphicFramePr>
        <p:xfrm>
          <a:off x="0" y="593304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224" y="2420888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Наращивание темпов роста собственных (налоговых и неналоговых) доходов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7544" y="116632"/>
            <a:ext cx="50405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0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2020год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14 497,9 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14 497,9 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0831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744,9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420888"/>
            <a:ext cx="280831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366,2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3068960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2381,6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645024"/>
            <a:ext cx="2880320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28,9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4365104"/>
            <a:ext cx="2952328" cy="100811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79,1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445224"/>
            <a:ext cx="2952328" cy="64807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165304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10887,6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0694" y="1857364"/>
            <a:ext cx="3168352" cy="64294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4854,4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780928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208,0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3284984"/>
            <a:ext cx="3168352" cy="79208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51,0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715008" y="4500570"/>
            <a:ext cx="171451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Дорожное  хозяйство 957,0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143504" y="5072074"/>
            <a:ext cx="2000264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Благоустройство   2267,0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445224"/>
            <a:ext cx="3146648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5966,5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877272"/>
            <a:ext cx="1584176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131,5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236296" y="5877272"/>
            <a:ext cx="1440160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Массовый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pic>
        <p:nvPicPr>
          <p:cNvPr id="27" name="Picture 4" descr="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643050"/>
            <a:ext cx="2071702" cy="2357454"/>
          </a:xfrm>
          <a:prstGeom prst="rect">
            <a:avLst/>
          </a:prstGeom>
          <a:noFill/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7500958" y="4429132"/>
            <a:ext cx="1428760" cy="65588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экономика30,0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7643834" y="5224474"/>
            <a:ext cx="135732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 15,0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56084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Межбюджетные трансферты – основной вид безвозмездных перечислений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899592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Виды межбюджетных трансфертов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347864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796136" y="2060848"/>
            <a:ext cx="2592288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Аналогия в семейном бюджете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99592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дар, пожертвование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99592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 (от лат.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приходить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помощь)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иные межбюджетные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899592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Субсидии (от лат.</a:t>
            </a:r>
          </a:p>
          <a:p>
            <a:r>
              <a:rPr lang="en-US" sz="1400" dirty="0" smtClean="0"/>
              <a:t>«</a:t>
            </a:r>
            <a:r>
              <a:rPr lang="en-US" sz="1400" dirty="0" err="1" smtClean="0"/>
              <a:t>Subsidium</a:t>
            </a:r>
            <a:r>
              <a:rPr lang="en-US" sz="1400" dirty="0" smtClean="0"/>
              <a:t>» – </a:t>
            </a:r>
            <a:r>
              <a:rPr lang="ru-RU" sz="1400" dirty="0" smtClean="0"/>
              <a:t>поддержка)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347864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 (финансовая помощь)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47864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 «переданных» другим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публично-правовым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347864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условиях долевого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расходов других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796136" y="2924944"/>
            <a:ext cx="2592288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«карманные деньги»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796136" y="3861048"/>
            <a:ext cx="2592288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деньги и посылаете его в магазин купить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продукты (по списку)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796136" y="5013176"/>
            <a:ext cx="2592288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«добавляете» денег для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того, чтобы ваш ребенок купил себе новый телефон (а остальные он накопил сам)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1340768"/>
            <a:ext cx="828092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3300"/>
                </a:solidFill>
              </a:rPr>
              <a:t>Межбюджетные трансферты – денежные средства, перечисляемые из одного бюджета бюджетной системы Российской Федерации</a:t>
            </a:r>
            <a:endParaRPr lang="ru-RU" sz="1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2699792" y="1124744"/>
          <a:ext cx="6096000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zaymi-i-kredit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1268760"/>
            <a:ext cx="2880320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3761</TotalTime>
  <Words>1015</Words>
  <Application>Microsoft Office PowerPoint</Application>
  <PresentationFormat>Экран (4:3)</PresentationFormat>
  <Paragraphs>237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Слайд 1</vt:lpstr>
      <vt:lpstr>Администрация Литвиновского сельского поселения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Структура собственных доходов  местного бюджета в 2020 году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424</cp:revision>
  <cp:lastPrinted>2013-11-22T13:20:24Z</cp:lastPrinted>
  <dcterms:created xsi:type="dcterms:W3CDTF">2013-11-19T11:15:28Z</dcterms:created>
  <dcterms:modified xsi:type="dcterms:W3CDTF">2019-12-16T07:45:26Z</dcterms:modified>
</cp:coreProperties>
</file>