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365" r:id="rId9"/>
    <p:sldId id="268" r:id="rId10"/>
    <p:sldId id="269" r:id="rId11"/>
    <p:sldId id="270" r:id="rId12"/>
    <p:sldId id="278" r:id="rId13"/>
    <p:sldId id="350" r:id="rId14"/>
    <p:sldId id="355" r:id="rId15"/>
    <p:sldId id="356" r:id="rId16"/>
    <p:sldId id="357" r:id="rId17"/>
    <p:sldId id="358" r:id="rId18"/>
    <p:sldId id="369" r:id="rId19"/>
    <p:sldId id="370" r:id="rId20"/>
    <p:sldId id="371" r:id="rId21"/>
    <p:sldId id="372" r:id="rId22"/>
    <p:sldId id="289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09900"/>
    <a:srgbClr val="FF0000"/>
    <a:srgbClr val="663300"/>
    <a:srgbClr val="FF9900"/>
    <a:srgbClr val="00CCFF"/>
    <a:srgbClr val="0000FF"/>
    <a:srgbClr val="FF0066"/>
    <a:srgbClr val="6600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9" autoAdjust="0"/>
    <p:restoredTop sz="91373" autoAdjust="0"/>
  </p:normalViewPr>
  <p:slideViewPr>
    <p:cSldViewPr>
      <p:cViewPr>
        <p:scale>
          <a:sx n="100" d="100"/>
          <a:sy n="100" d="100"/>
        </p:scale>
        <p:origin x="264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perspective val="30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2797050327741361"/>
          <c:y val="7.4062644887169918E-2"/>
          <c:w val="0.60746545838341626"/>
          <c:h val="0.7633341608481132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4.9704073284786841E-2"/>
                  <c:y val="8.2391062148378727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14784.3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1.7636802981486909E-2"/>
                  <c:y val="-5.4927374765585419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7642.7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7101.3</c:v>
                </c:pt>
              </c:numCache>
            </c:numRef>
          </c:val>
        </c:ser>
        <c:shape val="cone"/>
        <c:axId val="102390400"/>
        <c:axId val="73306496"/>
        <c:axId val="101132480"/>
      </c:bar3DChart>
      <c:catAx>
        <c:axId val="102390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306496"/>
        <c:crosses val="autoZero"/>
        <c:auto val="1"/>
        <c:lblAlgn val="ctr"/>
        <c:lblOffset val="100"/>
      </c:catAx>
      <c:valAx>
        <c:axId val="73306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390400"/>
        <c:crosses val="autoZero"/>
        <c:crossBetween val="between"/>
      </c:valAx>
      <c:serAx>
        <c:axId val="101132480"/>
        <c:scaling>
          <c:orientation val="minMax"/>
        </c:scaling>
        <c:delete val="1"/>
        <c:axPos val="b"/>
        <c:tickLblPos val="none"/>
        <c:crossAx val="73306496"/>
        <c:crosses val="autoZero"/>
      </c:serAx>
    </c:plotArea>
    <c:legend>
      <c:legendPos val="r"/>
      <c:layout>
        <c:manualLayout>
          <c:xMode val="edge"/>
          <c:yMode val="edge"/>
          <c:x val="0.72789753158740322"/>
          <c:y val="0.38716446726501852"/>
          <c:w val="0.13435009746391816"/>
          <c:h val="0.19397061774699156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dirty="0" smtClean="0"/>
              <a:t>14784.3</a:t>
            </a:r>
            <a:r>
              <a:rPr lang="ru-RU" dirty="0" smtClean="0"/>
              <a:t> </a:t>
            </a:r>
            <a:r>
              <a:rPr lang="ru-RU" dirty="0"/>
              <a:t>тыс. рублей</a:t>
            </a:r>
          </a:p>
        </c:rich>
      </c:tx>
      <c:layout>
        <c:manualLayout>
          <c:xMode val="edge"/>
          <c:yMode val="edge"/>
          <c:x val="0.66713159614081108"/>
          <c:y val="1.912438109286400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701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14784.3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305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247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482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1053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303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5658.1</c:v>
                </c:pt>
                <c:pt idx="1">
                  <c:v>207.3</c:v>
                </c:pt>
                <c:pt idx="2">
                  <c:v>национальная безопасность и правоохранительная деятельность - 40.0</c:v>
                </c:pt>
                <c:pt idx="3">
                  <c:v>Национальня экономика - 740.0</c:v>
                </c:pt>
                <c:pt idx="4">
                  <c:v>жилищно-коммунальное хозяйство - 1508.6</c:v>
                </c:pt>
                <c:pt idx="5">
                  <c:v>Культура, кинематография - 6460.8</c:v>
                </c:pt>
                <c:pt idx="6">
                  <c:v>социальная политика - 137.0</c:v>
                </c:pt>
                <c:pt idx="7">
                  <c:v>физическая культура и спорт - 17.5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0.38300000000000012</c:v>
                </c:pt>
                <c:pt idx="1">
                  <c:v>1.4E-2</c:v>
                </c:pt>
                <c:pt idx="2">
                  <c:v>2.0000000000000009E-3</c:v>
                </c:pt>
                <c:pt idx="3">
                  <c:v>0.05</c:v>
                </c:pt>
                <c:pt idx="4">
                  <c:v>0.10199999999999998</c:v>
                </c:pt>
                <c:pt idx="5">
                  <c:v>0.43100000000000016</c:v>
                </c:pt>
                <c:pt idx="6">
                  <c:v>9.0000000000000028E-3</c:v>
                </c:pt>
                <c:pt idx="7">
                  <c:v>1.0000000000000005E-3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320994332316863"/>
          <c:y val="7.3653450743798199E-2"/>
          <c:w val="0.33538464466758255"/>
          <c:h val="0.9263465492561999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en-US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3820.1</a:t>
            </a: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тыс</a:t>
            </a: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85432487788097"/>
          <c:y val="2.439594113009683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123047607077513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3820.1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16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5791124537923934E-2"/>
                  <c:y val="5.323732825649278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341458624644545E-2"/>
                  <c:y val="-9.259828656630922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56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5.9337987579201723E-2"/>
                  <c:y val="-5.151167982208593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- 791.5</c:v>
                </c:pt>
                <c:pt idx="1">
                  <c:v>налоги на совокупный доход -366.2</c:v>
                </c:pt>
                <c:pt idx="2">
                  <c:v>налоги на имущество - 2541.1</c:v>
                </c:pt>
                <c:pt idx="3">
                  <c:v>государственная пошлина - 30.1</c:v>
                </c:pt>
                <c:pt idx="4">
                  <c:v>Доходы от использования имущества, находящегося в гос. и муниципальной собственности - 81.5</c:v>
                </c:pt>
                <c:pt idx="5">
                  <c:v>Штрафы, санкции, возмещение ущерба - 9.7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0.20724000000000004</c:v>
                </c:pt>
                <c:pt idx="1">
                  <c:v>9.6000000000000002E-2</c:v>
                </c:pt>
                <c:pt idx="2">
                  <c:v>0.66500000000000015</c:v>
                </c:pt>
                <c:pt idx="3">
                  <c:v>8.0000000000000019E-3</c:v>
                </c:pt>
                <c:pt idx="4">
                  <c:v>2.1300000000000003E-2</c:v>
                </c:pt>
                <c:pt idx="5">
                  <c:v>2.5000000000000005E-3</c:v>
                </c:pt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58834076679652059"/>
          <c:y val="7.4148296593186391E-2"/>
          <c:w val="0.40204381412817924"/>
          <c:h val="0.913827655310621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2021 год - 17.5</c:v>
                </c:pt>
                <c:pt idx="1">
                  <c:v>2022 год -0,0</c:v>
                </c:pt>
                <c:pt idx="2">
                  <c:v>2023 год - 0,0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pyramid"/>
        <c:axId val="103610240"/>
        <c:axId val="103611776"/>
        <c:axId val="0"/>
      </c:bar3DChart>
      <c:catAx>
        <c:axId val="103610240"/>
        <c:scaling>
          <c:orientation val="minMax"/>
        </c:scaling>
        <c:axPos val="b"/>
        <c:tickLblPos val="nextTo"/>
        <c:crossAx val="103611776"/>
        <c:crosses val="autoZero"/>
        <c:auto val="1"/>
        <c:lblAlgn val="ctr"/>
        <c:lblOffset val="100"/>
      </c:catAx>
      <c:valAx>
        <c:axId val="103611776"/>
        <c:scaling>
          <c:orientation val="minMax"/>
        </c:scaling>
        <c:axPos val="l"/>
        <c:majorGridlines/>
        <c:numFmt formatCode="General" sourceLinked="1"/>
        <c:tickLblPos val="nextTo"/>
        <c:crossAx val="10361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391"/>
          <c:y val="0.14898461221759041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6209477216395893E-2"/>
                  <c:y val="-5.965431945470111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53</a:t>
                    </a:r>
                    <a:r>
                      <a:rPr lang="ru-RU" sz="1200" dirty="0" smtClean="0"/>
                      <a:t>,</a:t>
                    </a:r>
                    <a:r>
                      <a:rPr lang="en-US" sz="1200" dirty="0" smtClean="0"/>
                      <a:t>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294057473697952E-2"/>
                  <c:y val="-4.40923230752142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562E-2"/>
                  <c:y val="-4.9279655201709606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108957696"/>
        <c:axId val="108959232"/>
        <c:axId val="0"/>
      </c:bar3DChart>
      <c:catAx>
        <c:axId val="108957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959232"/>
        <c:crosses val="autoZero"/>
        <c:auto val="1"/>
        <c:lblAlgn val="ctr"/>
        <c:lblOffset val="100"/>
      </c:catAx>
      <c:valAx>
        <c:axId val="108959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957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района на 2020 год и на плановый период 2021 и 2020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(Постановление Администрации Литвиновского сельского поселения 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0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.11.20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№ 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107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600" dirty="0">
            <a:solidFill>
              <a:schemeClr val="bg2">
                <a:lumMod val="50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</a:t>
          </a:r>
          <a:r>
            <a:rPr lang="en-US" sz="2000" dirty="0" smtClean="0"/>
            <a:t>1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en-US" sz="1800" dirty="0" smtClean="0"/>
            <a:t>4904.0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</a:t>
          </a:r>
          <a:r>
            <a:rPr lang="en-US" sz="2000" dirty="0" smtClean="0"/>
            <a:t>2</a:t>
          </a:r>
          <a:r>
            <a:rPr lang="ru-RU" sz="2000" dirty="0" smtClean="0"/>
            <a:t> год – 3874,</a:t>
          </a:r>
          <a:r>
            <a:rPr lang="en-US" sz="2000" dirty="0" smtClean="0"/>
            <a:t>0</a:t>
          </a:r>
          <a:r>
            <a:rPr lang="ru-RU" sz="20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</a:t>
          </a:r>
          <a:r>
            <a:rPr lang="en-US" sz="2000" dirty="0" smtClean="0"/>
            <a:t>3</a:t>
          </a:r>
          <a:r>
            <a:rPr lang="ru-RU" sz="2000" dirty="0" smtClean="0"/>
            <a:t> год – </a:t>
          </a:r>
          <a:r>
            <a:rPr lang="ru-RU" sz="1800" dirty="0" smtClean="0"/>
            <a:t>3874,</a:t>
          </a:r>
          <a:r>
            <a:rPr lang="en-US" sz="1800" dirty="0" smtClean="0"/>
            <a:t>0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14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240.4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800" i="1" dirty="0" smtClean="0">
              <a:latin typeface="Times New Roman" pitchFamily="18" charset="0"/>
              <a:cs typeface="Times New Roman" pitchFamily="18" charset="0"/>
            </a:rPr>
            <a:t>543.9</a:t>
          </a:r>
          <a:endParaRPr lang="ru-RU" sz="1800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7223.9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800" b="0" i="1" dirty="0" smtClean="0">
              <a:latin typeface="Times New Roman" pitchFamily="18" charset="0"/>
              <a:cs typeface="Times New Roman" pitchFamily="18" charset="0"/>
            </a:rPr>
            <a:t>418.8</a:t>
          </a:r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6733.0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800" i="1" dirty="0" smtClean="0">
              <a:latin typeface="Times New Roman" pitchFamily="18" charset="0"/>
              <a:cs typeface="Times New Roman" pitchFamily="18" charset="0"/>
            </a:rPr>
            <a:t>368.3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6460.8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2173.5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1657.1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39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EEC151-3EC1-4067-89DB-2A7E3E4148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058DF-7891-4087-BA00-8051A91598E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76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EF251-2872-4514-8464-BCA6FA81A7F9}" type="parTrans" cxnId="{9F5BD746-3EA1-4E10-BCEE-82420D1CE5E9}">
      <dgm:prSet/>
      <dgm:spPr/>
      <dgm:t>
        <a:bodyPr/>
        <a:lstStyle/>
        <a:p>
          <a:endParaRPr lang="ru-RU"/>
        </a:p>
      </dgm:t>
    </dgm:pt>
    <dgm:pt modelId="{6B10AF93-595E-4474-83C6-43C4526283AA}" type="sibTrans" cxnId="{9F5BD746-3EA1-4E10-BCEE-82420D1CE5E9}">
      <dgm:prSet/>
      <dgm:spPr/>
      <dgm:t>
        <a:bodyPr/>
        <a:lstStyle/>
        <a:p>
          <a:endParaRPr lang="ru-RU"/>
        </a:p>
      </dgm:t>
    </dgm:pt>
    <dgm:pt modelId="{5BFC82CD-4A75-4EAE-BA01-3E0AEF5817C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9F05D-333F-4C1B-996B-8E9CD160FCA9}" type="parTrans" cxnId="{A827DEC8-72D8-4EB6-87EF-A527C9B3CAA5}">
      <dgm:prSet/>
      <dgm:spPr/>
      <dgm:t>
        <a:bodyPr/>
        <a:lstStyle/>
        <a:p>
          <a:endParaRPr lang="ru-RU"/>
        </a:p>
      </dgm:t>
    </dgm:pt>
    <dgm:pt modelId="{3D59A8BD-AB02-40AB-B78D-B8634DCA846A}" type="sibTrans" cxnId="{A827DEC8-72D8-4EB6-87EF-A527C9B3CAA5}">
      <dgm:prSet/>
      <dgm:spPr/>
      <dgm:t>
        <a:bodyPr/>
        <a:lstStyle/>
        <a:p>
          <a:endParaRPr lang="ru-RU"/>
        </a:p>
      </dgm:t>
    </dgm:pt>
    <dgm:pt modelId="{0247A051-4DB9-4EAA-8552-0F19D3F340C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B42CB-0C4B-4FC3-BF4E-A1A7B890A1CB}" type="parTrans" cxnId="{09BACE11-0A82-4AA4-A7CD-D3167BE208CC}">
      <dgm:prSet/>
      <dgm:spPr/>
      <dgm:t>
        <a:bodyPr/>
        <a:lstStyle/>
        <a:p>
          <a:endParaRPr lang="ru-RU"/>
        </a:p>
      </dgm:t>
    </dgm:pt>
    <dgm:pt modelId="{66E6C996-A840-4A69-A540-04DA7D390175}" type="sibTrans" cxnId="{09BACE11-0A82-4AA4-A7CD-D3167BE208CC}">
      <dgm:prSet/>
      <dgm:spPr/>
      <dgm:t>
        <a:bodyPr/>
        <a:lstStyle/>
        <a:p>
          <a:endParaRPr lang="ru-RU"/>
        </a:p>
      </dgm:t>
    </dgm:pt>
    <dgm:pt modelId="{4AF9CCB4-C276-4DAE-A11C-F9FCA11ED46E}" type="pres">
      <dgm:prSet presAssocID="{A7EEC151-3EC1-4067-89DB-2A7E3E4148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55265-608F-4EC9-B694-428E9E7B8FC3}" type="pres">
      <dgm:prSet presAssocID="{0C1058DF-7891-4087-BA00-8051A91598E7}" presName="parentLin" presStyleCnt="0"/>
      <dgm:spPr/>
    </dgm:pt>
    <dgm:pt modelId="{15437934-8F2F-4D3B-A6DE-0E3A7C4AA383}" type="pres">
      <dgm:prSet presAssocID="{0C1058DF-7891-4087-BA00-8051A91598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F583E3-0DB5-49AD-A16C-3E86024769BF}" type="pres">
      <dgm:prSet presAssocID="{0C1058DF-7891-4087-BA00-8051A91598E7}" presName="parentText" presStyleLbl="node1" presStyleIdx="0" presStyleCnt="3" custLinFactNeighborX="7512" custLinFactNeighborY="-8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4C9B-212A-4F3D-BA62-B169E3C6EC99}" type="pres">
      <dgm:prSet presAssocID="{0C1058DF-7891-4087-BA00-8051A91598E7}" presName="negativeSpace" presStyleCnt="0"/>
      <dgm:spPr/>
    </dgm:pt>
    <dgm:pt modelId="{68F63A27-5CF4-4253-AE30-0EF0F3CC244B}" type="pres">
      <dgm:prSet presAssocID="{0C1058DF-7891-4087-BA00-8051A91598E7}" presName="childText" presStyleLbl="conFgAcc1" presStyleIdx="0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21982B4-C10E-48A1-8A30-7B66D1B4EF34}" type="pres">
      <dgm:prSet presAssocID="{6B10AF93-595E-4474-83C6-43C4526283AA}" presName="spaceBetweenRectangles" presStyleCnt="0"/>
      <dgm:spPr/>
    </dgm:pt>
    <dgm:pt modelId="{9E557052-79DB-43E5-8409-3039E68A442A}" type="pres">
      <dgm:prSet presAssocID="{5BFC82CD-4A75-4EAE-BA01-3E0AEF5817C9}" presName="parentLin" presStyleCnt="0"/>
      <dgm:spPr/>
    </dgm:pt>
    <dgm:pt modelId="{13E24C82-3634-4315-8F73-6E44B25FF9DB}" type="pres">
      <dgm:prSet presAssocID="{5BFC82CD-4A75-4EAE-BA01-3E0AEF5817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B4578-7BEE-46F3-8EC2-A697F57F4356}" type="pres">
      <dgm:prSet presAssocID="{5BFC82CD-4A75-4EAE-BA01-3E0AEF5817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63878-B360-455F-9F3A-9900BDFCE962}" type="pres">
      <dgm:prSet presAssocID="{5BFC82CD-4A75-4EAE-BA01-3E0AEF5817C9}" presName="negativeSpace" presStyleCnt="0"/>
      <dgm:spPr/>
    </dgm:pt>
    <dgm:pt modelId="{D86A6CB0-9D73-4D34-B78A-A05AA6936D4B}" type="pres">
      <dgm:prSet presAssocID="{5BFC82CD-4A75-4EAE-BA01-3E0AEF5817C9}" presName="childText" presStyleLbl="conFgAcc1" presStyleIdx="1" presStyleCnt="3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FC9B1CE-17A2-4811-94A0-C0C38061F2FF}" type="pres">
      <dgm:prSet presAssocID="{3D59A8BD-AB02-40AB-B78D-B8634DCA846A}" presName="spaceBetweenRectangles" presStyleCnt="0"/>
      <dgm:spPr/>
    </dgm:pt>
    <dgm:pt modelId="{2DF52BF6-58DC-42E0-A644-2122C44F1E21}" type="pres">
      <dgm:prSet presAssocID="{0247A051-4DB9-4EAA-8552-0F19D3F340CC}" presName="parentLin" presStyleCnt="0"/>
      <dgm:spPr/>
    </dgm:pt>
    <dgm:pt modelId="{88588C81-D10A-423C-8ADA-972E7959E883}" type="pres">
      <dgm:prSet presAssocID="{0247A051-4DB9-4EAA-8552-0F19D3F340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FDBFCB-FA01-403A-8A24-1FC12F1D3F67}" type="pres">
      <dgm:prSet presAssocID="{0247A051-4DB9-4EAA-8552-0F19D3F340CC}" presName="parentText" presStyleLbl="node1" presStyleIdx="2" presStyleCnt="3" custLinFactNeighborX="7512" custLinFactNeighborY="-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2DC8-9B33-4F68-9271-C54D040EF48C}" type="pres">
      <dgm:prSet presAssocID="{0247A051-4DB9-4EAA-8552-0F19D3F340CC}" presName="negativeSpace" presStyleCnt="0"/>
      <dgm:spPr/>
    </dgm:pt>
    <dgm:pt modelId="{582F038E-A05F-4AE9-89C5-B37011135959}" type="pres">
      <dgm:prSet presAssocID="{0247A051-4DB9-4EAA-8552-0F19D3F340CC}" presName="childText" presStyleLbl="conFgAcc1" presStyleIdx="2" presStyleCnt="3" custLinFactNeighborX="126" custLinFactNeighborY="251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93E25691-EFA4-4AE1-BD40-509BCCCF16D5}" type="presOf" srcId="{0C1058DF-7891-4087-BA00-8051A91598E7}" destId="{D7F583E3-0DB5-49AD-A16C-3E86024769BF}" srcOrd="1" destOrd="0" presId="urn:microsoft.com/office/officeart/2005/8/layout/list1"/>
    <dgm:cxn modelId="{9F5BD746-3EA1-4E10-BCEE-82420D1CE5E9}" srcId="{A7EEC151-3EC1-4067-89DB-2A7E3E414831}" destId="{0C1058DF-7891-4087-BA00-8051A91598E7}" srcOrd="0" destOrd="0" parTransId="{A13EF251-2872-4514-8464-BCA6FA81A7F9}" sibTransId="{6B10AF93-595E-4474-83C6-43C4526283AA}"/>
    <dgm:cxn modelId="{FBFCA9B4-A157-4745-B022-2B74C2D3270C}" type="presOf" srcId="{0247A051-4DB9-4EAA-8552-0F19D3F340CC}" destId="{48FDBFCB-FA01-403A-8A24-1FC12F1D3F67}" srcOrd="1" destOrd="0" presId="urn:microsoft.com/office/officeart/2005/8/layout/list1"/>
    <dgm:cxn modelId="{6B3EEB77-0F17-4177-8ECD-3E2EB9AC8E0D}" type="presOf" srcId="{0247A051-4DB9-4EAA-8552-0F19D3F340CC}" destId="{88588C81-D10A-423C-8ADA-972E7959E883}" srcOrd="0" destOrd="0" presId="urn:microsoft.com/office/officeart/2005/8/layout/list1"/>
    <dgm:cxn modelId="{3835D48F-86D7-4732-9113-3AF2917C6079}" type="presOf" srcId="{0C1058DF-7891-4087-BA00-8051A91598E7}" destId="{15437934-8F2F-4D3B-A6DE-0E3A7C4AA383}" srcOrd="0" destOrd="0" presId="urn:microsoft.com/office/officeart/2005/8/layout/list1"/>
    <dgm:cxn modelId="{A827DEC8-72D8-4EB6-87EF-A527C9B3CAA5}" srcId="{A7EEC151-3EC1-4067-89DB-2A7E3E414831}" destId="{5BFC82CD-4A75-4EAE-BA01-3E0AEF5817C9}" srcOrd="1" destOrd="0" parTransId="{62D9F05D-333F-4C1B-996B-8E9CD160FCA9}" sibTransId="{3D59A8BD-AB02-40AB-B78D-B8634DCA846A}"/>
    <dgm:cxn modelId="{F5D2C1C8-9709-4608-A438-558FD14EBB4D}" type="presOf" srcId="{A7EEC151-3EC1-4067-89DB-2A7E3E414831}" destId="{4AF9CCB4-C276-4DAE-A11C-F9FCA11ED46E}" srcOrd="0" destOrd="0" presId="urn:microsoft.com/office/officeart/2005/8/layout/list1"/>
    <dgm:cxn modelId="{0C592FBC-8DF9-4666-8B99-C096B38D4561}" type="presOf" srcId="{5BFC82CD-4A75-4EAE-BA01-3E0AEF5817C9}" destId="{13E24C82-3634-4315-8F73-6E44B25FF9DB}" srcOrd="0" destOrd="0" presId="urn:microsoft.com/office/officeart/2005/8/layout/list1"/>
    <dgm:cxn modelId="{09BACE11-0A82-4AA4-A7CD-D3167BE208CC}" srcId="{A7EEC151-3EC1-4067-89DB-2A7E3E414831}" destId="{0247A051-4DB9-4EAA-8552-0F19D3F340CC}" srcOrd="2" destOrd="0" parTransId="{4FCB42CB-0C4B-4FC3-BF4E-A1A7B890A1CB}" sibTransId="{66E6C996-A840-4A69-A540-04DA7D390175}"/>
    <dgm:cxn modelId="{3CC28643-A042-41D6-85EE-FE018F588D3C}" type="presOf" srcId="{5BFC82CD-4A75-4EAE-BA01-3E0AEF5817C9}" destId="{5FEB4578-7BEE-46F3-8EC2-A697F57F4356}" srcOrd="1" destOrd="0" presId="urn:microsoft.com/office/officeart/2005/8/layout/list1"/>
    <dgm:cxn modelId="{3CF79D28-6591-48B6-B1C9-1DC4108B1BA0}" type="presParOf" srcId="{4AF9CCB4-C276-4DAE-A11C-F9FCA11ED46E}" destId="{C4B55265-608F-4EC9-B694-428E9E7B8FC3}" srcOrd="0" destOrd="0" presId="urn:microsoft.com/office/officeart/2005/8/layout/list1"/>
    <dgm:cxn modelId="{928EF4AF-BA67-4686-A1E4-1A7E9D35A607}" type="presParOf" srcId="{C4B55265-608F-4EC9-B694-428E9E7B8FC3}" destId="{15437934-8F2F-4D3B-A6DE-0E3A7C4AA383}" srcOrd="0" destOrd="0" presId="urn:microsoft.com/office/officeart/2005/8/layout/list1"/>
    <dgm:cxn modelId="{1AA72D00-98F1-4FF8-91EA-E6258E40C431}" type="presParOf" srcId="{C4B55265-608F-4EC9-B694-428E9E7B8FC3}" destId="{D7F583E3-0DB5-49AD-A16C-3E86024769BF}" srcOrd="1" destOrd="0" presId="urn:microsoft.com/office/officeart/2005/8/layout/list1"/>
    <dgm:cxn modelId="{D6171115-5448-446E-B687-959616EA27ED}" type="presParOf" srcId="{4AF9CCB4-C276-4DAE-A11C-F9FCA11ED46E}" destId="{3D8E4C9B-212A-4F3D-BA62-B169E3C6EC99}" srcOrd="1" destOrd="0" presId="urn:microsoft.com/office/officeart/2005/8/layout/list1"/>
    <dgm:cxn modelId="{25222225-BB82-4936-A664-5FE886986363}" type="presParOf" srcId="{4AF9CCB4-C276-4DAE-A11C-F9FCA11ED46E}" destId="{68F63A27-5CF4-4253-AE30-0EF0F3CC244B}" srcOrd="2" destOrd="0" presId="urn:microsoft.com/office/officeart/2005/8/layout/list1"/>
    <dgm:cxn modelId="{845E5D7C-9A0E-4038-ACAE-53FEC0BEC55E}" type="presParOf" srcId="{4AF9CCB4-C276-4DAE-A11C-F9FCA11ED46E}" destId="{521982B4-C10E-48A1-8A30-7B66D1B4EF34}" srcOrd="3" destOrd="0" presId="urn:microsoft.com/office/officeart/2005/8/layout/list1"/>
    <dgm:cxn modelId="{07F872E7-F5B2-4F37-A7EC-858EA9E8D073}" type="presParOf" srcId="{4AF9CCB4-C276-4DAE-A11C-F9FCA11ED46E}" destId="{9E557052-79DB-43E5-8409-3039E68A442A}" srcOrd="4" destOrd="0" presId="urn:microsoft.com/office/officeart/2005/8/layout/list1"/>
    <dgm:cxn modelId="{079B4B00-D0AF-4675-AD5D-0D005AC61B65}" type="presParOf" srcId="{9E557052-79DB-43E5-8409-3039E68A442A}" destId="{13E24C82-3634-4315-8F73-6E44B25FF9DB}" srcOrd="0" destOrd="0" presId="urn:microsoft.com/office/officeart/2005/8/layout/list1"/>
    <dgm:cxn modelId="{DC168C32-540A-4454-91D3-220AA347D107}" type="presParOf" srcId="{9E557052-79DB-43E5-8409-3039E68A442A}" destId="{5FEB4578-7BEE-46F3-8EC2-A697F57F4356}" srcOrd="1" destOrd="0" presId="urn:microsoft.com/office/officeart/2005/8/layout/list1"/>
    <dgm:cxn modelId="{0F51CF09-CB29-41CA-A0AC-28834FD17F1B}" type="presParOf" srcId="{4AF9CCB4-C276-4DAE-A11C-F9FCA11ED46E}" destId="{23963878-B360-455F-9F3A-9900BDFCE962}" srcOrd="5" destOrd="0" presId="urn:microsoft.com/office/officeart/2005/8/layout/list1"/>
    <dgm:cxn modelId="{35BD5AF5-6EC8-46F6-AB91-67965520FC3F}" type="presParOf" srcId="{4AF9CCB4-C276-4DAE-A11C-F9FCA11ED46E}" destId="{D86A6CB0-9D73-4D34-B78A-A05AA6936D4B}" srcOrd="6" destOrd="0" presId="urn:microsoft.com/office/officeart/2005/8/layout/list1"/>
    <dgm:cxn modelId="{6524F232-1952-4B59-AE46-54ED68AE235E}" type="presParOf" srcId="{4AF9CCB4-C276-4DAE-A11C-F9FCA11ED46E}" destId="{DFC9B1CE-17A2-4811-94A0-C0C38061F2FF}" srcOrd="7" destOrd="0" presId="urn:microsoft.com/office/officeart/2005/8/layout/list1"/>
    <dgm:cxn modelId="{04D2DD52-D840-4C5E-A647-053449125164}" type="presParOf" srcId="{4AF9CCB4-C276-4DAE-A11C-F9FCA11ED46E}" destId="{2DF52BF6-58DC-42E0-A644-2122C44F1E21}" srcOrd="8" destOrd="0" presId="urn:microsoft.com/office/officeart/2005/8/layout/list1"/>
    <dgm:cxn modelId="{6EEAFA4D-9C97-4356-BEEF-4E0E3CBBC627}" type="presParOf" srcId="{2DF52BF6-58DC-42E0-A644-2122C44F1E21}" destId="{88588C81-D10A-423C-8ADA-972E7959E883}" srcOrd="0" destOrd="0" presId="urn:microsoft.com/office/officeart/2005/8/layout/list1"/>
    <dgm:cxn modelId="{9F84E76D-84BA-4DBA-B56D-635C36C74FCA}" type="presParOf" srcId="{2DF52BF6-58DC-42E0-A644-2122C44F1E21}" destId="{48FDBFCB-FA01-403A-8A24-1FC12F1D3F67}" srcOrd="1" destOrd="0" presId="urn:microsoft.com/office/officeart/2005/8/layout/list1"/>
    <dgm:cxn modelId="{3A481B07-C94C-46BA-8722-97535277754D}" type="presParOf" srcId="{4AF9CCB4-C276-4DAE-A11C-F9FCA11ED46E}" destId="{62B42DC8-9B33-4F68-9271-C54D040EF48C}" srcOrd="9" destOrd="0" presId="urn:microsoft.com/office/officeart/2005/8/layout/list1"/>
    <dgm:cxn modelId="{3B62F033-CC3D-4FE5-8D42-D53C753194C7}" type="presParOf" srcId="{4AF9CCB4-C276-4DAE-A11C-F9FCA11ED46E}" destId="{582F038E-A05F-4AE9-89C5-B370111359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</a:t>
          </a:r>
          <a:r>
            <a:rPr lang="en-US" sz="4000" dirty="0" smtClean="0"/>
            <a:t>1</a:t>
          </a:r>
          <a:r>
            <a:rPr lang="ru-RU" sz="4000" dirty="0" smtClean="0"/>
            <a:t>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en-US" sz="2400" dirty="0" smtClean="0"/>
            <a:t>664</a:t>
          </a:r>
          <a:r>
            <a:rPr lang="ru-RU" sz="2400" dirty="0" smtClean="0"/>
            <a:t>,0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</a:t>
          </a:r>
          <a:r>
            <a:rPr lang="en-US" sz="4000" dirty="0" smtClean="0"/>
            <a:t>2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0,0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</a:t>
          </a:r>
          <a:r>
            <a:rPr lang="en-US" sz="4000" dirty="0" smtClean="0"/>
            <a:t>3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0,0</a:t>
          </a:r>
          <a:r>
            <a:rPr lang="ru-RU" sz="2400" dirty="0" smtClean="0"/>
            <a:t>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243" custLinFactNeighborY="798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 custLinFactNeighborX="-243" custLinFactNeighborY="206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2020 год и на плановый период 2021 и 2020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(Постановление Администрации Литвиновского сельского поселения 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0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.11.20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№ 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107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3999" cy="4063999"/>
        </a:xfrm>
        <a:prstGeom prst="triangle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</a:t>
          </a:r>
          <a:r>
            <a:rPr lang="en-US" sz="2000" kern="1200" dirty="0" smtClean="0"/>
            <a:t>1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en-US" sz="1800" kern="1200" dirty="0" smtClean="0"/>
            <a:t>4904.0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2808315" y="432049"/>
        <a:ext cx="2641600" cy="962025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</a:t>
          </a:r>
          <a:r>
            <a:rPr lang="en-US" sz="2000" kern="1200" dirty="0" smtClean="0"/>
            <a:t>2</a:t>
          </a:r>
          <a:r>
            <a:rPr lang="ru-RU" sz="2000" kern="1200" dirty="0" smtClean="0"/>
            <a:t> год – 3874,</a:t>
          </a:r>
          <a:r>
            <a:rPr lang="en-US" sz="2000" kern="1200" dirty="0" smtClean="0"/>
            <a:t>0</a:t>
          </a:r>
          <a:r>
            <a:rPr lang="ru-RU" sz="20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1490860"/>
        <a:ext cx="2641600" cy="962025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</a:t>
          </a:r>
          <a:r>
            <a:rPr lang="en-US" sz="2000" kern="1200" dirty="0" smtClean="0"/>
            <a:t>3</a:t>
          </a:r>
          <a:r>
            <a:rPr lang="ru-RU" sz="2000" kern="1200" dirty="0" smtClean="0"/>
            <a:t> год – </a:t>
          </a:r>
          <a:r>
            <a:rPr lang="ru-RU" sz="1800" kern="1200" dirty="0" smtClean="0"/>
            <a:t>3874,</a:t>
          </a:r>
          <a:r>
            <a:rPr lang="en-US" sz="1800" kern="1200" dirty="0" smtClean="0"/>
            <a:t>0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2573139"/>
        <a:ext cx="2641600" cy="96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14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240.4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Times New Roman" pitchFamily="18" charset="0"/>
              <a:cs typeface="Times New Roman" pitchFamily="18" charset="0"/>
            </a:rPr>
            <a:t>543.9</a:t>
          </a:r>
          <a:endParaRPr lang="ru-RU" sz="18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7223.9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latin typeface="Times New Roman" pitchFamily="18" charset="0"/>
              <a:cs typeface="Times New Roman" pitchFamily="18" charset="0"/>
            </a:rPr>
            <a:t>418.8</a:t>
          </a: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6733.0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Times New Roman" pitchFamily="18" charset="0"/>
              <a:cs typeface="Times New Roman" pitchFamily="18" charset="0"/>
            </a:rPr>
            <a:t>368.3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20" cy="9072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20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6460.8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6228378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20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2173.5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060" y="1728196"/>
        <a:ext cx="6228609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20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1657.1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 руб.</a:t>
          </a:r>
        </a:p>
      </dsp:txBody>
      <dsp:txXfrm>
        <a:off x="396043" y="3312367"/>
        <a:ext cx="6254347" cy="10627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tint val="74000"/>
              </a:schemeClr>
            </a:gs>
            <a:gs pos="49000">
              <a:schemeClr val="accent6">
                <a:tint val="96000"/>
                <a:shade val="84000"/>
                <a:satMod val="110000"/>
              </a:schemeClr>
            </a:gs>
            <a:gs pos="49100">
              <a:schemeClr val="accent6">
                <a:shade val="55000"/>
                <a:satMod val="150000"/>
              </a:schemeClr>
            </a:gs>
            <a:gs pos="92000">
              <a:schemeClr val="accent6">
                <a:tint val="98000"/>
                <a:shade val="90000"/>
                <a:satMod val="128000"/>
              </a:schemeClr>
            </a:gs>
            <a:gs pos="100000">
              <a:schemeClr val="accent6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255"/>
        <a:ext cx="34477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39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18479"/>
        <a:ext cx="2861634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573431"/>
        <a:ext cx="34477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690654"/>
        <a:ext cx="2861634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444" y="3135111"/>
        <a:ext cx="34477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3262829"/>
        <a:ext cx="2861634" cy="114465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63A27-5CF4-4253-AE30-0EF0F3CC244B}">
      <dsp:nvSpPr>
        <dsp:cNvPr id="0" name=""/>
        <dsp:cNvSpPr/>
      </dsp:nvSpPr>
      <dsp:spPr>
        <a:xfrm>
          <a:off x="0" y="543261"/>
          <a:ext cx="8229599" cy="856800"/>
        </a:xfrm>
        <a:prstGeom prst="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7F583E3-0DB5-49AD-A16C-3E86024769BF}">
      <dsp:nvSpPr>
        <dsp:cNvPr id="0" name=""/>
        <dsp:cNvSpPr/>
      </dsp:nvSpPr>
      <dsp:spPr>
        <a:xfrm>
          <a:off x="442390" y="0"/>
          <a:ext cx="5760720" cy="100368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76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0" y="0"/>
        <a:ext cx="5760720" cy="1003680"/>
      </dsp:txXfrm>
    </dsp:sp>
    <dsp:sp modelId="{D86A6CB0-9D73-4D34-B78A-A05AA6936D4B}">
      <dsp:nvSpPr>
        <dsp:cNvPr id="0" name=""/>
        <dsp:cNvSpPr/>
      </dsp:nvSpPr>
      <dsp:spPr>
        <a:xfrm>
          <a:off x="0" y="2085501"/>
          <a:ext cx="8229599" cy="8568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FEB4578-7BEE-46F3-8EC2-A697F57F4356}">
      <dsp:nvSpPr>
        <dsp:cNvPr id="0" name=""/>
        <dsp:cNvSpPr/>
      </dsp:nvSpPr>
      <dsp:spPr>
        <a:xfrm>
          <a:off x="411479" y="1583661"/>
          <a:ext cx="5760720" cy="100368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79" y="1583661"/>
        <a:ext cx="5760720" cy="1003680"/>
      </dsp:txXfrm>
    </dsp:sp>
    <dsp:sp modelId="{582F038E-A05F-4AE9-89C5-B37011135959}">
      <dsp:nvSpPr>
        <dsp:cNvPr id="0" name=""/>
        <dsp:cNvSpPr/>
      </dsp:nvSpPr>
      <dsp:spPr>
        <a:xfrm>
          <a:off x="0" y="3629001"/>
          <a:ext cx="8229599" cy="856800"/>
        </a:xfrm>
        <a:prstGeom prst="rect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8FDBFCB-FA01-403A-8A24-1FC12F1D3F67}">
      <dsp:nvSpPr>
        <dsp:cNvPr id="0" name=""/>
        <dsp:cNvSpPr/>
      </dsp:nvSpPr>
      <dsp:spPr>
        <a:xfrm>
          <a:off x="442390" y="3124948"/>
          <a:ext cx="5760720" cy="1003680"/>
        </a:xfrm>
        <a:prstGeom prst="round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0" y="3124948"/>
        <a:ext cx="5760720" cy="10036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976215" cy="3976215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381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976433" y="0"/>
          <a:ext cx="4804307" cy="3976215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</a:t>
          </a:r>
          <a:r>
            <a:rPr lang="en-US" sz="4000" kern="1200" dirty="0" smtClean="0"/>
            <a:t>1</a:t>
          </a:r>
          <a:r>
            <a:rPr lang="ru-RU" sz="4000" kern="1200" dirty="0" smtClean="0"/>
            <a:t> </a:t>
          </a:r>
          <a:endParaRPr lang="ru-RU" sz="4000" kern="1200" dirty="0"/>
        </a:p>
      </dsp:txBody>
      <dsp:txXfrm>
        <a:off x="1976433" y="0"/>
        <a:ext cx="2402153" cy="1192867"/>
      </dsp:txXfrm>
    </dsp:sp>
    <dsp:sp modelId="{4B1B2D27-6EAF-4E75-8C5A-677D95396F8F}">
      <dsp:nvSpPr>
        <dsp:cNvPr id="0" name=""/>
        <dsp:cNvSpPr/>
      </dsp:nvSpPr>
      <dsp:spPr>
        <a:xfrm>
          <a:off x="695839" y="1192867"/>
          <a:ext cx="2584537" cy="25845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976433" y="1246186"/>
          <a:ext cx="4804307" cy="2584537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</a:t>
          </a:r>
          <a:r>
            <a:rPr lang="en-US" sz="4000" kern="1200" dirty="0" smtClean="0"/>
            <a:t>2</a:t>
          </a:r>
          <a:endParaRPr lang="ru-RU" sz="4000" kern="1200" dirty="0"/>
        </a:p>
      </dsp:txBody>
      <dsp:txXfrm>
        <a:off x="1976433" y="1246186"/>
        <a:ext cx="2402153" cy="1192863"/>
      </dsp:txXfrm>
    </dsp:sp>
    <dsp:sp modelId="{A72B73E1-8D26-4C72-BC09-B958688A7E0A}">
      <dsp:nvSpPr>
        <dsp:cNvPr id="0" name=""/>
        <dsp:cNvSpPr/>
      </dsp:nvSpPr>
      <dsp:spPr>
        <a:xfrm>
          <a:off x="1391676" y="2385730"/>
          <a:ext cx="1192863" cy="1192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988107" y="2385730"/>
          <a:ext cx="4804307" cy="1192863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</a:t>
          </a:r>
          <a:r>
            <a:rPr lang="en-US" sz="4000" kern="1200" dirty="0" smtClean="0"/>
            <a:t>3</a:t>
          </a:r>
          <a:endParaRPr lang="ru-RU" sz="4000" kern="1200" dirty="0"/>
        </a:p>
      </dsp:txBody>
      <dsp:txXfrm>
        <a:off x="1988107" y="2385730"/>
        <a:ext cx="2402153" cy="1192863"/>
      </dsp:txXfrm>
    </dsp:sp>
    <dsp:sp modelId="{AB3CE016-BAC3-4707-A74B-6F61FA1DFECA}">
      <dsp:nvSpPr>
        <dsp:cNvPr id="0" name=""/>
        <dsp:cNvSpPr/>
      </dsp:nvSpPr>
      <dsp:spPr>
        <a:xfrm>
          <a:off x="4390261" y="0"/>
          <a:ext cx="2402153" cy="1192867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664</a:t>
          </a:r>
          <a:r>
            <a:rPr lang="ru-RU" sz="2400" kern="1200" dirty="0" smtClean="0"/>
            <a:t>,0 тыс. рублей</a:t>
          </a:r>
          <a:endParaRPr lang="ru-RU" sz="2400" kern="1200" dirty="0"/>
        </a:p>
      </dsp:txBody>
      <dsp:txXfrm>
        <a:off x="4390261" y="0"/>
        <a:ext cx="2402153" cy="1192867"/>
      </dsp:txXfrm>
    </dsp:sp>
    <dsp:sp modelId="{612406C1-231E-4DC4-A563-7548E5219CAF}">
      <dsp:nvSpPr>
        <dsp:cNvPr id="0" name=""/>
        <dsp:cNvSpPr/>
      </dsp:nvSpPr>
      <dsp:spPr>
        <a:xfrm>
          <a:off x="4390261" y="1192867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0,0 тыс. рублей</a:t>
          </a:r>
          <a:endParaRPr lang="ru-RU" sz="3400" kern="1200" dirty="0"/>
        </a:p>
      </dsp:txBody>
      <dsp:txXfrm>
        <a:off x="4390261" y="1192867"/>
        <a:ext cx="2402153" cy="1192863"/>
      </dsp:txXfrm>
    </dsp:sp>
    <dsp:sp modelId="{8FE7A7C9-1036-44BB-AE58-8C20B12338AA}">
      <dsp:nvSpPr>
        <dsp:cNvPr id="0" name=""/>
        <dsp:cNvSpPr/>
      </dsp:nvSpPr>
      <dsp:spPr>
        <a:xfrm>
          <a:off x="4390261" y="2385730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0,0</a:t>
          </a:r>
          <a:r>
            <a:rPr lang="ru-RU" sz="2400" kern="1200" dirty="0" smtClean="0"/>
            <a:t> тыс. рублей</a:t>
          </a:r>
          <a:endParaRPr lang="ru-RU" sz="2800" kern="1200" dirty="0"/>
        </a:p>
      </dsp:txBody>
      <dsp:txXfrm>
        <a:off x="4390261" y="2385730"/>
        <a:ext cx="2402153" cy="119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0.57273</cdr:x>
      <cdr:y>0.29586</cdr:y>
    </cdr:from>
    <cdr:to>
      <cdr:x>0.68817</cdr:x>
      <cdr:y>0.35815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136815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6586,5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1643050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Литвиновского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бюджетных ассигнований на реализацию программ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056780237"/>
              </p:ext>
            </p:extLst>
          </p:nvPr>
        </p:nvGraphicFramePr>
        <p:xfrm>
          <a:off x="611560" y="1628800"/>
          <a:ext cx="792088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779912" y="2924944"/>
            <a:ext cx="1080120" cy="2160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799418">
            <a:off x="3562756" y="2544920"/>
            <a:ext cx="103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90,1 %</a:t>
            </a:r>
            <a:endParaRPr lang="ru-RU" sz="1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1230277"/>
              </p:ext>
            </p:extLst>
          </p:nvPr>
        </p:nvGraphicFramePr>
        <p:xfrm>
          <a:off x="323528" y="1340768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местного бюджета в 202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945240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5625204"/>
              </p:ext>
            </p:extLst>
          </p:nvPr>
        </p:nvGraphicFramePr>
        <p:xfrm>
          <a:off x="565212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6545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«Управление муниципальным имуществом»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239051828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НОЕ\октябрь\Фото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86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«Развитие транспортной системы»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79241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Литвиновского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1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4876" y="3000372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r>
              <a:rPr lang="en-US" dirty="0" smtClean="0"/>
              <a:t>33. 9</a:t>
            </a:r>
            <a:r>
              <a:rPr lang="ru-RU" dirty="0" smtClean="0"/>
              <a:t>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857356" y="235743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1425.6</a:t>
            </a:r>
            <a:r>
              <a:rPr lang="ru-RU" sz="1600" dirty="0" smtClean="0"/>
              <a:t>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5436096" y="3861048"/>
            <a:ext cx="2088232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3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876256" y="4581128"/>
            <a:ext cx="1224136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en-US" dirty="0" smtClean="0"/>
              <a:t>064.9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pic>
        <p:nvPicPr>
          <p:cNvPr id="4098" name="Picture 2" descr="C:\Users\админ\Pictures\тане др\getImage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96952"/>
            <a:ext cx="5328592" cy="38610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Литвиновскогосельского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1</a:t>
            </a:r>
            <a:r>
              <a:rPr lang="ru-RU" dirty="0" smtClean="0"/>
              <a:t> год </a:t>
            </a:r>
          </a:p>
          <a:p>
            <a:pPr algn="ctr"/>
            <a:r>
              <a:rPr lang="ru-RU" dirty="0" smtClean="0"/>
              <a:t>60,0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3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2564904"/>
            <a:ext cx="8294576" cy="453650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Литвиновского сельского поселения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Литвиновского сельского 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С. Литвиновка Ростовской области,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Белокалитвинского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района ул. Садоваяд.2. 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886361189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sp040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Литвиновского сельского 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http://litvinovadm.ru/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4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Литвиновского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690796"/>
          <a:ext cx="7000924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9137"/>
                <a:gridCol w="5001787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Литвиновского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Литвиновского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показателей местного бюджета осуществлялось на основе прогноза социально-экономического развития Литвиновского сельского поселения на 2018-2024 годы с учетом уровня инфляции в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году – 3,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%, в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%, в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</a:t>
            </a:r>
            <a:r>
              <a:rPr lang="en-US" sz="1400" dirty="0" smtClean="0"/>
              <a:t>12274.0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</a:t>
            </a:r>
            <a:r>
              <a:rPr lang="en-US" sz="1400" dirty="0" smtClean="0"/>
              <a:t>14784.3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791.5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420888"/>
            <a:ext cx="28083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366,2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6896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541.1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645024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30.1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4365104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81.5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9.7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8453.9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857364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5658.1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207.3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284984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40.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715008" y="4500570"/>
            <a:ext cx="17145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Дорожное  хозяйство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664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143504" y="5072074"/>
            <a:ext cx="2000264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1508.6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6460.8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137.0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500958" y="4429132"/>
            <a:ext cx="1428760" cy="65588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643834" y="5224474"/>
            <a:ext cx="135732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 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Литвиновского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Литвиновского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3798</TotalTime>
  <Words>1073</Words>
  <Application>Microsoft Office PowerPoint</Application>
  <PresentationFormat>Экран (4:3)</PresentationFormat>
  <Paragraphs>234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Слайд 1</vt:lpstr>
      <vt:lpstr>Администрация Литвиновского сельского поселения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Структура собственных доходов  местного бюджета в 2021 году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432</cp:revision>
  <cp:lastPrinted>2013-11-22T13:20:24Z</cp:lastPrinted>
  <dcterms:created xsi:type="dcterms:W3CDTF">2013-11-19T11:15:28Z</dcterms:created>
  <dcterms:modified xsi:type="dcterms:W3CDTF">2020-11-24T10:30:12Z</dcterms:modified>
</cp:coreProperties>
</file>